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69" r:id="rId3"/>
    <p:sldId id="281" r:id="rId4"/>
    <p:sldId id="283" r:id="rId5"/>
    <p:sldId id="282" r:id="rId6"/>
    <p:sldId id="257" r:id="rId7"/>
    <p:sldId id="262" r:id="rId8"/>
    <p:sldId id="277" r:id="rId9"/>
    <p:sldId id="271" r:id="rId10"/>
    <p:sldId id="265" r:id="rId11"/>
    <p:sldId id="266" r:id="rId12"/>
    <p:sldId id="268" r:id="rId13"/>
    <p:sldId id="285" r:id="rId14"/>
    <p:sldId id="263" r:id="rId15"/>
    <p:sldId id="267" r:id="rId16"/>
    <p:sldId id="278" r:id="rId17"/>
    <p:sldId id="264" r:id="rId18"/>
    <p:sldId id="272" r:id="rId19"/>
    <p:sldId id="284"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Wamsted" initials="DW" lastIdx="2" clrIdx="0">
    <p:extLst>
      <p:ext uri="{19B8F6BF-5375-455C-9EA6-DF929625EA0E}">
        <p15:presenceInfo xmlns:p15="http://schemas.microsoft.com/office/powerpoint/2012/main" userId="26440d10cf266fef" providerId="Windows Live"/>
      </p:ext>
    </p:extLst>
  </p:cmAuthor>
  <p:cmAuthor id="2" name="Vivienne Heston" initials="VH" lastIdx="1" clrIdx="1">
    <p:extLst>
      <p:ext uri="{19B8F6BF-5375-455C-9EA6-DF929625EA0E}">
        <p15:presenceInfo xmlns:p15="http://schemas.microsoft.com/office/powerpoint/2012/main" userId="10135cc5eb548c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p:restoredTop sz="94613"/>
  </p:normalViewPr>
  <p:slideViewPr>
    <p:cSldViewPr snapToGrid="0" snapToObjects="1">
      <p:cViewPr varScale="1">
        <p:scale>
          <a:sx n="85" d="100"/>
          <a:sy n="85" d="100"/>
        </p:scale>
        <p:origin x="96"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7T14:12:50.483" idx="1">
    <p:pos x="1627" y="3010"/>
    <p:text>Why is the text on Slide 3 identical to Slide 2? I would keep the same title but remove the text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4A406-B671-F84B-8B75-5111C2FE9951}" type="datetimeFigureOut">
              <a:rPr lang="en-US" smtClean="0"/>
              <a:t>4/27/2020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31446-C185-B24C-9C9E-77E20F4A7C6B}" type="slidenum">
              <a:rPr lang="en-US" smtClean="0"/>
              <a:t>‹#›</a:t>
            </a:fld>
            <a:endParaRPr lang="en-US"/>
          </a:p>
        </p:txBody>
      </p:sp>
    </p:spTree>
    <p:extLst>
      <p:ext uri="{BB962C8B-B14F-4D97-AF65-F5344CB8AC3E}">
        <p14:creationId xmlns:p14="http://schemas.microsoft.com/office/powerpoint/2010/main" val="397957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5D3E7-7772-F148-BEB0-218696F39C41}"/>
              </a:ext>
            </a:extLst>
          </p:cNvPr>
          <p:cNvSpPr/>
          <p:nvPr/>
        </p:nvSpPr>
        <p:spPr>
          <a:xfrm>
            <a:off x="4114800" y="457200"/>
            <a:ext cx="457200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114800" y="475595"/>
            <a:ext cx="4572000" cy="1915065"/>
          </a:xfrm>
        </p:spPr>
        <p:txBody>
          <a:bodyPr anchor="b">
            <a:noAutofit/>
          </a:bodyPr>
          <a:lstStyle>
            <a:lvl1pPr algn="ctr">
              <a:defRPr sz="3800">
                <a:solidFill>
                  <a:schemeClr val="tx1"/>
                </a:solidFill>
              </a:defRPr>
            </a:lvl1pPr>
          </a:lstStyle>
          <a:p>
            <a:r>
              <a:rPr lang="en-US" dirty="0"/>
              <a:t>Title</a:t>
            </a:r>
          </a:p>
        </p:txBody>
      </p:sp>
      <p:sp>
        <p:nvSpPr>
          <p:cNvPr id="3" name="Subtitle 2"/>
          <p:cNvSpPr>
            <a:spLocks noGrp="1"/>
          </p:cNvSpPr>
          <p:nvPr>
            <p:ph type="subTitle" idx="1" hasCustomPrompt="1"/>
          </p:nvPr>
        </p:nvSpPr>
        <p:spPr>
          <a:xfrm>
            <a:off x="4114800" y="2409056"/>
            <a:ext cx="4572000" cy="1846244"/>
          </a:xfrm>
        </p:spPr>
        <p:txBody>
          <a:bodyPr>
            <a:noAutofit/>
          </a:bodyPr>
          <a:lstStyle>
            <a:lvl1pPr marL="0" indent="0" algn="ctr">
              <a:buNone/>
              <a:defRPr sz="3200" b="1" i="0">
                <a:solidFill>
                  <a:schemeClr val="tx1"/>
                </a:solidFill>
                <a:latin typeface="+mj-lt"/>
                <a:ea typeface="Myriad Pro Bold Condensed" charset="0"/>
                <a:cs typeface="Myriad Pro Bold Condense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Rectangle 7"/>
          <p:cNvSpPr/>
          <p:nvPr/>
        </p:nvSpPr>
        <p:spPr>
          <a:xfrm rot="5400000">
            <a:off x="185214" y="3393281"/>
            <a:ext cx="6858000"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5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0" hasCustomPrompt="1"/>
          </p:nvPr>
        </p:nvSpPr>
        <p:spPr>
          <a:xfrm>
            <a:off x="4114800" y="4268393"/>
            <a:ext cx="4572000" cy="376343"/>
          </a:xfrm>
        </p:spPr>
        <p:txBody>
          <a:bodyPr>
            <a:noAutofit/>
          </a:bodyPr>
          <a:lstStyle>
            <a:lvl1pPr marL="0" indent="0" algn="ctr">
              <a:spcBef>
                <a:spcPts val="0"/>
              </a:spcBef>
              <a:spcAft>
                <a:spcPts val="0"/>
              </a:spcAft>
              <a:buNone/>
              <a:defRPr sz="20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Author</a:t>
            </a:r>
          </a:p>
        </p:txBody>
      </p:sp>
      <p:sp>
        <p:nvSpPr>
          <p:cNvPr id="12" name="Rectangle 11"/>
          <p:cNvSpPr/>
          <p:nvPr/>
        </p:nvSpPr>
        <p:spPr>
          <a:xfrm rot="5400000">
            <a:off x="185214" y="3393281"/>
            <a:ext cx="6858000"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5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rot="5400000">
            <a:off x="185214" y="3393281"/>
            <a:ext cx="6858000"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5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rot="5400000">
            <a:off x="185214" y="3393281"/>
            <a:ext cx="6858000"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pic>
        <p:nvPicPr>
          <p:cNvPr id="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5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rot="5400000">
            <a:off x="185214" y="3393281"/>
            <a:ext cx="6858000"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pic>
        <p:nvPicPr>
          <p:cNvPr id="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5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rot="5400000">
            <a:off x="185214" y="3393281"/>
            <a:ext cx="6858000"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pic>
        <p:nvPicPr>
          <p:cNvPr id="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5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B4F9A42C-DBD6-734B-B2F6-D911FFD67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885" y="5837475"/>
            <a:ext cx="3025831" cy="616260"/>
          </a:xfrm>
          <a:prstGeom prst="rect">
            <a:avLst/>
          </a:prstGeom>
        </p:spPr>
      </p:pic>
      <p:sp>
        <p:nvSpPr>
          <p:cNvPr id="20" name="Text Placeholder 15">
            <a:extLst>
              <a:ext uri="{FF2B5EF4-FFF2-40B4-BE49-F238E27FC236}">
                <a16:creationId xmlns:a16="http://schemas.microsoft.com/office/drawing/2014/main" id="{971D8A61-11C8-ED4E-9495-47B60AEA26FA}"/>
              </a:ext>
            </a:extLst>
          </p:cNvPr>
          <p:cNvSpPr>
            <a:spLocks noGrp="1"/>
          </p:cNvSpPr>
          <p:nvPr>
            <p:ph type="body" sz="quarter" idx="11" hasCustomPrompt="1"/>
          </p:nvPr>
        </p:nvSpPr>
        <p:spPr>
          <a:xfrm>
            <a:off x="4114800" y="4559339"/>
            <a:ext cx="4572000" cy="456767"/>
          </a:xfrm>
        </p:spPr>
        <p:txBody>
          <a:bodyPr>
            <a:noAutofit/>
          </a:bodyPr>
          <a:lstStyle>
            <a:lvl1pPr marL="0" indent="0" algn="ctr">
              <a:spcBef>
                <a:spcPts val="0"/>
              </a:spcBef>
              <a:spcAft>
                <a:spcPts val="0"/>
              </a:spcAft>
              <a:buNone/>
              <a:defRPr sz="20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Date</a:t>
            </a:r>
          </a:p>
        </p:txBody>
      </p:sp>
    </p:spTree>
    <p:extLst>
      <p:ext uri="{BB962C8B-B14F-4D97-AF65-F5344CB8AC3E}">
        <p14:creationId xmlns:p14="http://schemas.microsoft.com/office/powerpoint/2010/main" val="24842535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461031B-3536-2746-8436-1586760F6987}"/>
              </a:ext>
            </a:extLst>
          </p:cNvPr>
          <p:cNvSpPr/>
          <p:nvPr/>
        </p:nvSpPr>
        <p:spPr>
          <a:xfrm>
            <a:off x="685800" y="1750762"/>
            <a:ext cx="7772400" cy="288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750762"/>
            <a:ext cx="7772400" cy="1432463"/>
          </a:xfrm>
        </p:spPr>
        <p:txBody>
          <a:bodyPr anchor="b">
            <a:noAutofit/>
          </a:bodyPr>
          <a:lstStyle>
            <a:lvl1pPr algn="ctr">
              <a:defRPr sz="3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799" y="3286517"/>
            <a:ext cx="7772399" cy="1326039"/>
          </a:xfrm>
        </p:spPr>
        <p:txBody>
          <a:bodyPr>
            <a:noAutofit/>
          </a:bodyPr>
          <a:lstStyle>
            <a:lvl1pPr marL="0" indent="0" algn="ctr">
              <a:buNone/>
              <a:defRPr sz="2800" b="1" i="0">
                <a:solidFill>
                  <a:schemeClr val="tx1">
                    <a:lumMod val="85000"/>
                  </a:schemeClr>
                </a:solidFill>
                <a:latin typeface="+mj-lt"/>
                <a:ea typeface="Myriad Pro Bold Condensed" charset="0"/>
                <a:cs typeface="Myriad Pro Bold Condense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endParaRPr lang="en-US"/>
          </a:p>
        </p:txBody>
      </p:sp>
      <p:sp>
        <p:nvSpPr>
          <p:cNvPr id="19" name="Slide Number Placeholder 18"/>
          <p:cNvSpPr>
            <a:spLocks noGrp="1"/>
          </p:cNvSpPr>
          <p:nvPr>
            <p:ph type="sldNum" sz="quarter" idx="11"/>
          </p:nvPr>
        </p:nvSpPr>
        <p:spPr/>
        <p:txBody>
          <a:bodyPr/>
          <a:lstStyle/>
          <a:p>
            <a:fld id="{9741C494-71CA-0147-929A-81D1A34CE17A}" type="slidenum">
              <a:rPr lang="en-US" smtClean="0"/>
              <a:t>‹#›</a:t>
            </a:fld>
            <a:endParaRPr lang="en-US"/>
          </a:p>
        </p:txBody>
      </p:sp>
      <p:cxnSp>
        <p:nvCxnSpPr>
          <p:cNvPr id="26" name="Straight Connector 25">
            <a:extLst>
              <a:ext uri="{FF2B5EF4-FFF2-40B4-BE49-F238E27FC236}">
                <a16:creationId xmlns:a16="http://schemas.microsoft.com/office/drawing/2014/main" id="{D0E2DCA9-1D01-9841-A16B-10E1C7052902}"/>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5493815-BCCC-EA48-A76D-8F1E0A973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6114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1C494-71CA-0147-929A-81D1A34CE17A}" type="slidenum">
              <a:rPr lang="en-US" smtClean="0"/>
              <a:t>‹#›</a:t>
            </a:fld>
            <a:endParaRPr lang="en-US"/>
          </a:p>
        </p:txBody>
      </p:sp>
      <p:cxnSp>
        <p:nvCxnSpPr>
          <p:cNvPr id="27" name="Straight Connector 26">
            <a:extLst>
              <a:ext uri="{FF2B5EF4-FFF2-40B4-BE49-F238E27FC236}">
                <a16:creationId xmlns:a16="http://schemas.microsoft.com/office/drawing/2014/main" id="{4233960B-846E-CB41-AE4D-3834C4CED5EA}"/>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8CAD2236-44D5-E14E-85DD-08AE045CD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379602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80628"/>
            <a:ext cx="8058150" cy="1021618"/>
          </a:xfrm>
        </p:spPr>
        <p:txBody>
          <a:bodyPr wrap="none" anchor="t" anchorCtr="0"/>
          <a:lstStyle/>
          <a:p>
            <a:r>
              <a:rPr lang="en-US"/>
              <a:t>Click to edit Master title style</a:t>
            </a:r>
            <a:endParaRPr lang="en-US" dirty="0"/>
          </a:p>
        </p:txBody>
      </p:sp>
      <p:sp>
        <p:nvSpPr>
          <p:cNvPr id="3" name="Content Placeholder 2"/>
          <p:cNvSpPr>
            <a:spLocks noGrp="1"/>
          </p:cNvSpPr>
          <p:nvPr>
            <p:ph idx="1"/>
          </p:nvPr>
        </p:nvSpPr>
        <p:spPr>
          <a:xfrm>
            <a:off x="628650" y="1655433"/>
            <a:ext cx="7886700" cy="43326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1C494-71CA-0147-929A-81D1A34CE17A}" type="slidenum">
              <a:rPr lang="en-US" smtClean="0"/>
              <a:t>‹#›</a:t>
            </a:fld>
            <a:endParaRPr lang="en-US"/>
          </a:p>
        </p:txBody>
      </p:sp>
      <p:sp>
        <p:nvSpPr>
          <p:cNvPr id="23" name="Text Placeholder 22"/>
          <p:cNvSpPr>
            <a:spLocks noGrp="1"/>
          </p:cNvSpPr>
          <p:nvPr>
            <p:ph type="body" sz="quarter" idx="13"/>
          </p:nvPr>
        </p:nvSpPr>
        <p:spPr>
          <a:xfrm>
            <a:off x="604953" y="1260474"/>
            <a:ext cx="8001000" cy="603399"/>
          </a:xfrm>
        </p:spPr>
        <p:txBody>
          <a:bodyPr>
            <a:noAutofit/>
          </a:bodyPr>
          <a:lstStyle>
            <a:lvl1pPr marL="0" indent="0">
              <a:buNone/>
              <a:defRPr sz="2400" b="1" i="0">
                <a:solidFill>
                  <a:schemeClr val="bg1"/>
                </a:solidFill>
                <a:latin typeface="+mj-lt"/>
                <a:ea typeface="Myriad Pro Condensed" charset="0"/>
                <a:cs typeface="Myriad Pro Condensed" charset="0"/>
              </a:defRPr>
            </a:lvl1pPr>
            <a:lvl2pPr marL="342900" indent="0">
              <a:buNone/>
              <a:defRPr sz="2400" b="1" i="0">
                <a:solidFill>
                  <a:schemeClr val="bg2"/>
                </a:solidFill>
                <a:latin typeface="Myriad Pro Condensed" charset="0"/>
                <a:ea typeface="Myriad Pro Condensed" charset="0"/>
                <a:cs typeface="Myriad Pro Condensed" charset="0"/>
              </a:defRPr>
            </a:lvl2pPr>
            <a:lvl3pPr marL="685800" indent="0">
              <a:buNone/>
              <a:defRPr sz="2400" b="1" i="0">
                <a:solidFill>
                  <a:schemeClr val="bg2"/>
                </a:solidFill>
                <a:latin typeface="Myriad Pro Condensed" charset="0"/>
                <a:ea typeface="Myriad Pro Condensed" charset="0"/>
                <a:cs typeface="Myriad Pro Condensed" charset="0"/>
              </a:defRPr>
            </a:lvl3pPr>
            <a:lvl4pPr marL="1028700" indent="0">
              <a:buNone/>
              <a:defRPr sz="2400" b="1" i="0">
                <a:solidFill>
                  <a:schemeClr val="bg2"/>
                </a:solidFill>
                <a:latin typeface="Myriad Pro Condensed" charset="0"/>
                <a:ea typeface="Myriad Pro Condensed" charset="0"/>
                <a:cs typeface="Myriad Pro Condensed" charset="0"/>
              </a:defRPr>
            </a:lvl4pPr>
            <a:lvl5pPr marL="1371600" indent="0">
              <a:buNone/>
              <a:defRPr sz="2400" b="1" i="0">
                <a:solidFill>
                  <a:schemeClr val="bg2"/>
                </a:solidFill>
                <a:latin typeface="Myriad Pro Condensed" charset="0"/>
                <a:ea typeface="Myriad Pro Condensed" charset="0"/>
                <a:cs typeface="Myriad Pro Condensed" charset="0"/>
              </a:defRPr>
            </a:lvl5pPr>
          </a:lstStyle>
          <a:p>
            <a:pPr lvl="0"/>
            <a:r>
              <a:rPr lang="en-US"/>
              <a:t>Edit Master text styles</a:t>
            </a:r>
          </a:p>
        </p:txBody>
      </p:sp>
      <p:cxnSp>
        <p:nvCxnSpPr>
          <p:cNvPr id="29" name="Straight Connector 28">
            <a:extLst>
              <a:ext uri="{FF2B5EF4-FFF2-40B4-BE49-F238E27FC236}">
                <a16:creationId xmlns:a16="http://schemas.microsoft.com/office/drawing/2014/main" id="{36557B7A-5B5B-624A-8151-8459C125C3E0}"/>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202D9B8-7AA3-0643-AE72-B7C5BF573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370216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1C494-71CA-0147-929A-81D1A34CE17A}" type="slidenum">
              <a:rPr lang="en-US" smtClean="0"/>
              <a:t>‹#›</a:t>
            </a:fld>
            <a:endParaRPr lang="en-US"/>
          </a:p>
        </p:txBody>
      </p:sp>
      <p:cxnSp>
        <p:nvCxnSpPr>
          <p:cNvPr id="24" name="Straight Connector 23">
            <a:extLst>
              <a:ext uri="{FF2B5EF4-FFF2-40B4-BE49-F238E27FC236}">
                <a16:creationId xmlns:a16="http://schemas.microsoft.com/office/drawing/2014/main" id="{7777C158-3876-274B-9AC7-06F78B47CACC}"/>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48F739C-25E9-3C48-933E-0FC5152BA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135123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1C494-71CA-0147-929A-81D1A34CE17A}" type="slidenum">
              <a:rPr lang="en-US" smtClean="0"/>
              <a:t>‹#›</a:t>
            </a:fld>
            <a:endParaRPr lang="en-US"/>
          </a:p>
        </p:txBody>
      </p:sp>
      <p:cxnSp>
        <p:nvCxnSpPr>
          <p:cNvPr id="23" name="Straight Connector 22">
            <a:extLst>
              <a:ext uri="{FF2B5EF4-FFF2-40B4-BE49-F238E27FC236}">
                <a16:creationId xmlns:a16="http://schemas.microsoft.com/office/drawing/2014/main" id="{C3429D49-09BF-944D-855C-872B33CB7DDB}"/>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FFD0BC0B-EA09-0040-93B1-4FE697776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415189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5340"/>
            <a:ext cx="8229600" cy="9581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33501"/>
            <a:ext cx="3886200" cy="465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33501"/>
            <a:ext cx="3886200" cy="465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1C494-71CA-0147-929A-81D1A34CE17A}" type="slidenum">
              <a:rPr lang="en-US" smtClean="0"/>
              <a:t>‹#›</a:t>
            </a:fld>
            <a:endParaRPr lang="en-US"/>
          </a:p>
        </p:txBody>
      </p:sp>
      <p:cxnSp>
        <p:nvCxnSpPr>
          <p:cNvPr id="26" name="Straight Connector 25">
            <a:extLst>
              <a:ext uri="{FF2B5EF4-FFF2-40B4-BE49-F238E27FC236}">
                <a16:creationId xmlns:a16="http://schemas.microsoft.com/office/drawing/2014/main" id="{69E00F69-7167-E348-BEDB-D5A8C626DDBA}"/>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EA48A39-0F79-3742-BCA8-0344FB7C7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217189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9683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65038"/>
            <a:ext cx="3868340" cy="823912"/>
          </a:xfrm>
        </p:spPr>
        <p:txBody>
          <a:bodyPr anchor="b">
            <a:noAutofit/>
          </a:bodyPr>
          <a:lstStyle>
            <a:lvl1pPr marL="0" indent="0">
              <a:buNone/>
              <a:defRPr sz="2400" b="1" i="0">
                <a:latin typeface="+mj-lt"/>
                <a:ea typeface="Myriad Pro Bold Condensed" charset="0"/>
                <a:cs typeface="Myriad Pro Bold Condensed"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220487"/>
            <a:ext cx="3868340" cy="3767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65038"/>
            <a:ext cx="3887391" cy="823912"/>
          </a:xfrm>
        </p:spPr>
        <p:txBody>
          <a:bodyPr anchor="b">
            <a:noAutofit/>
          </a:bodyPr>
          <a:lstStyle>
            <a:lvl1pPr marL="0" indent="0">
              <a:buNone/>
              <a:defRPr sz="2400" b="1" i="0">
                <a:latin typeface="+mj-lt"/>
                <a:ea typeface="Myriad Pro Bold Condensed" charset="0"/>
                <a:cs typeface="Myriad Pro Bold Condensed"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220487"/>
            <a:ext cx="3887391" cy="3767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1C494-71CA-0147-929A-81D1A34CE17A}" type="slidenum">
              <a:rPr lang="en-US" smtClean="0"/>
              <a:t>‹#›</a:t>
            </a:fld>
            <a:endParaRPr lang="en-US"/>
          </a:p>
        </p:txBody>
      </p:sp>
      <p:cxnSp>
        <p:nvCxnSpPr>
          <p:cNvPr id="28" name="Straight Connector 27">
            <a:extLst>
              <a:ext uri="{FF2B5EF4-FFF2-40B4-BE49-F238E27FC236}">
                <a16:creationId xmlns:a16="http://schemas.microsoft.com/office/drawing/2014/main" id="{EA2B5024-880A-6243-88FD-CE509E82D6D8}"/>
              </a:ext>
            </a:extLst>
          </p:cNvPr>
          <p:cNvCxnSpPr/>
          <p:nvPr/>
        </p:nvCxnSpPr>
        <p:spPr>
          <a:xfrm>
            <a:off x="0" y="6201294"/>
            <a:ext cx="9144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80395C9-B53E-144C-B9C9-6C5D1850E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465" y="6330002"/>
            <a:ext cx="2219497" cy="452037"/>
          </a:xfrm>
          <a:prstGeom prst="rect">
            <a:avLst/>
          </a:prstGeom>
        </p:spPr>
      </p:pic>
    </p:spTree>
    <p:extLst>
      <p:ext uri="{BB962C8B-B14F-4D97-AF65-F5344CB8AC3E}">
        <p14:creationId xmlns:p14="http://schemas.microsoft.com/office/powerpoint/2010/main" val="303788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5340"/>
            <a:ext cx="8229600" cy="781432"/>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28650" y="1333501"/>
            <a:ext cx="7886700" cy="465455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3734962" cy="388937"/>
          </a:xfrm>
          <a:prstGeom prst="rect">
            <a:avLst/>
          </a:prstGeom>
        </p:spPr>
        <p:txBody>
          <a:bodyPr vert="horz" lIns="91440" tIns="45720" rIns="91440" bIns="45720" rtlCol="0" anchor="t" anchorCtr="0"/>
          <a:lstStyle>
            <a:lvl1pPr algn="l">
              <a:defRPr sz="1200" b="0" i="0">
                <a:solidFill>
                  <a:schemeClr val="bg2">
                    <a:lumMod val="75000"/>
                  </a:schemeClr>
                </a:solidFill>
                <a:latin typeface="+mn-lt"/>
                <a:ea typeface="Myriad Pro Condensed" charset="0"/>
                <a:cs typeface="Myriad Pro Condensed" charset="0"/>
              </a:defRPr>
            </a:lvl1pPr>
          </a:lstStyle>
          <a:p>
            <a:endParaRPr lang="en-US"/>
          </a:p>
        </p:txBody>
      </p:sp>
      <p:sp>
        <p:nvSpPr>
          <p:cNvPr id="6" name="Slide Number Placeholder 5"/>
          <p:cNvSpPr>
            <a:spLocks noGrp="1"/>
          </p:cNvSpPr>
          <p:nvPr>
            <p:ph type="sldNum" sz="quarter" idx="4"/>
          </p:nvPr>
        </p:nvSpPr>
        <p:spPr>
          <a:xfrm>
            <a:off x="4363612" y="6356351"/>
            <a:ext cx="416777" cy="388937"/>
          </a:xfrm>
          <a:prstGeom prst="rect">
            <a:avLst/>
          </a:prstGeom>
        </p:spPr>
        <p:txBody>
          <a:bodyPr vert="horz" lIns="91440" tIns="45720" rIns="91440" bIns="45720" rtlCol="0" anchor="t" anchorCtr="0"/>
          <a:lstStyle>
            <a:lvl1pPr algn="ctr">
              <a:defRPr sz="1200" b="0" i="0">
                <a:solidFill>
                  <a:schemeClr val="bg2">
                    <a:lumMod val="75000"/>
                  </a:schemeClr>
                </a:solidFill>
                <a:latin typeface="+mn-lt"/>
                <a:ea typeface="Myriad Pro Condensed" charset="0"/>
                <a:cs typeface="Myriad Pro Condensed" charset="0"/>
              </a:defRPr>
            </a:lvl1pPr>
          </a:lstStyle>
          <a:p>
            <a:fld id="{9741C494-71CA-0147-929A-81D1A34CE17A}" type="slidenum">
              <a:rPr lang="en-US" smtClean="0"/>
              <a:t>‹#›</a:t>
            </a:fld>
            <a:endParaRPr lang="en-US"/>
          </a:p>
        </p:txBody>
      </p:sp>
    </p:spTree>
    <p:extLst>
      <p:ext uri="{BB962C8B-B14F-4D97-AF65-F5344CB8AC3E}">
        <p14:creationId xmlns:p14="http://schemas.microsoft.com/office/powerpoint/2010/main" val="397892392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dt="0"/>
  <p:txStyles>
    <p:title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750"/>
        </a:spcBef>
        <a:spcAft>
          <a:spcPts val="0"/>
        </a:spcAft>
        <a:buClr>
          <a:schemeClr val="accent1"/>
        </a:buClr>
        <a:buFont typeface="Wingdings" pitchFamily="2" charset="2"/>
        <a:buChar char="§"/>
        <a:defRPr sz="2000" kern="1200">
          <a:solidFill>
            <a:schemeClr val="bg1"/>
          </a:solidFill>
          <a:latin typeface="+mn-lt"/>
          <a:ea typeface="+mn-ea"/>
          <a:cs typeface="+mn-cs"/>
        </a:defRPr>
      </a:lvl1pPr>
      <a:lvl2pPr marL="514350" indent="-171450" algn="l" defTabSz="685800" rtl="0" eaLnBrk="1" latinLnBrk="0" hangingPunct="1">
        <a:lnSpc>
          <a:spcPct val="100000"/>
        </a:lnSpc>
        <a:spcBef>
          <a:spcPts val="375"/>
        </a:spcBef>
        <a:spcAft>
          <a:spcPts val="0"/>
        </a:spcAft>
        <a:buClr>
          <a:schemeClr val="accent1"/>
        </a:buClr>
        <a:buFont typeface="Wingdings" pitchFamily="2" charset="2"/>
        <a:buChar char="§"/>
        <a:defRPr sz="2000" kern="1200">
          <a:solidFill>
            <a:schemeClr val="bg1"/>
          </a:solidFill>
          <a:latin typeface="+mn-lt"/>
          <a:ea typeface="+mn-ea"/>
          <a:cs typeface="+mn-cs"/>
        </a:defRPr>
      </a:lvl2pPr>
      <a:lvl3pPr marL="857250" indent="-171450" algn="l" defTabSz="685800" rtl="0" eaLnBrk="1" latinLnBrk="0" hangingPunct="1">
        <a:lnSpc>
          <a:spcPct val="100000"/>
        </a:lnSpc>
        <a:spcBef>
          <a:spcPts val="375"/>
        </a:spcBef>
        <a:spcAft>
          <a:spcPts val="0"/>
        </a:spcAft>
        <a:buClr>
          <a:schemeClr val="accent1"/>
        </a:buClr>
        <a:buFont typeface="Wingdings" pitchFamily="2" charset="2"/>
        <a:buChar char="§"/>
        <a:defRPr sz="2000" kern="1200">
          <a:solidFill>
            <a:schemeClr val="bg1"/>
          </a:solidFill>
          <a:latin typeface="+mn-lt"/>
          <a:ea typeface="+mn-ea"/>
          <a:cs typeface="+mn-cs"/>
        </a:defRPr>
      </a:lvl3pPr>
      <a:lvl4pPr marL="1200150" indent="-171450" algn="l" defTabSz="685800" rtl="0" eaLnBrk="1" latinLnBrk="0" hangingPunct="1">
        <a:lnSpc>
          <a:spcPct val="100000"/>
        </a:lnSpc>
        <a:spcBef>
          <a:spcPts val="375"/>
        </a:spcBef>
        <a:spcAft>
          <a:spcPts val="0"/>
        </a:spcAft>
        <a:buClr>
          <a:schemeClr val="accent1"/>
        </a:buClr>
        <a:buFont typeface="Wingdings" pitchFamily="2" charset="2"/>
        <a:buChar char="§"/>
        <a:defRPr sz="2000" kern="1200">
          <a:solidFill>
            <a:schemeClr val="bg1"/>
          </a:solidFill>
          <a:latin typeface="+mn-lt"/>
          <a:ea typeface="+mn-ea"/>
          <a:cs typeface="+mn-cs"/>
        </a:defRPr>
      </a:lvl4pPr>
      <a:lvl5pPr marL="1543050" indent="-171450" algn="l" defTabSz="685800" rtl="0" eaLnBrk="1" latinLnBrk="0" hangingPunct="1">
        <a:lnSpc>
          <a:spcPct val="100000"/>
        </a:lnSpc>
        <a:spcBef>
          <a:spcPts val="375"/>
        </a:spcBef>
        <a:spcAft>
          <a:spcPts val="0"/>
        </a:spcAft>
        <a:buClr>
          <a:schemeClr val="accent1"/>
        </a:buClr>
        <a:buFont typeface="Wingdings" pitchFamily="2" charset="2"/>
        <a:buChar char="§"/>
        <a:defRPr sz="2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2880">
          <p15:clr>
            <a:srgbClr val="F26B43"/>
          </p15:clr>
        </p15:guide>
        <p15:guide id="2" pos="5472">
          <p15:clr>
            <a:srgbClr val="F26B43"/>
          </p15:clr>
        </p15:guide>
        <p15:guide id="3" pos="288">
          <p15:clr>
            <a:srgbClr val="F26B43"/>
          </p15:clr>
        </p15:guide>
        <p15:guide id="4" orient="horz" pos="4032">
          <p15:clr>
            <a:srgbClr val="F26B43"/>
          </p15:clr>
        </p15:guide>
        <p15:guide id="5" orient="horz" pos="840">
          <p15:clr>
            <a:srgbClr val="F26B43"/>
          </p15:clr>
        </p15:guide>
        <p15:guide id="6" orient="horz" pos="1200">
          <p15:clr>
            <a:srgbClr val="F26B43"/>
          </p15:clr>
        </p15:guide>
        <p15:guide id="7" pos="432">
          <p15:clr>
            <a:srgbClr val="F26B43"/>
          </p15:clr>
        </p15:guide>
        <p15:guide id="9" orient="horz" pos="288">
          <p15:clr>
            <a:srgbClr val="F26B43"/>
          </p15:clr>
        </p15:guide>
        <p15:guide id="10" orient="horz" pos="552">
          <p15:clr>
            <a:srgbClr val="F26B43"/>
          </p15:clr>
        </p15:guide>
        <p15:guide id="11" pos="53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ieefa.org/finance-exiting-coal/" TargetMode="External"/><Relationship Id="rId2" Type="http://schemas.openxmlformats.org/officeDocument/2006/relationships/hyperlink" Target="https://ieefa.org/wp-content/uploads/2020/03/US-Coal-Outlook-2020_March-2020.pdf" TargetMode="External"/><Relationship Id="rId1" Type="http://schemas.openxmlformats.org/officeDocument/2006/relationships/slideLayout" Target="../slideLayouts/slideLayout3.xml"/><Relationship Id="rId5" Type="http://schemas.openxmlformats.org/officeDocument/2006/relationships/hyperlink" Target="mailto:swfeaster@ieefa.org" TargetMode="External"/><Relationship Id="rId4" Type="http://schemas.openxmlformats.org/officeDocument/2006/relationships/hyperlink" Target="mailto:dwamsted@ieefa.org" TargetMode="Externa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A4FD4-CCB2-A845-99F8-100F5ACB14BA}"/>
              </a:ext>
            </a:extLst>
          </p:cNvPr>
          <p:cNvSpPr>
            <a:spLocks noGrp="1"/>
          </p:cNvSpPr>
          <p:nvPr>
            <p:ph type="ctrTitle"/>
          </p:nvPr>
        </p:nvSpPr>
        <p:spPr/>
        <p:txBody>
          <a:bodyPr/>
          <a:lstStyle/>
          <a:p>
            <a:r>
              <a:rPr lang="en-US" dirty="0"/>
              <a:t>Coal Outlook 2020</a:t>
            </a:r>
          </a:p>
        </p:txBody>
      </p:sp>
      <p:sp>
        <p:nvSpPr>
          <p:cNvPr id="5" name="Subtitle 4">
            <a:extLst>
              <a:ext uri="{FF2B5EF4-FFF2-40B4-BE49-F238E27FC236}">
                <a16:creationId xmlns:a16="http://schemas.microsoft.com/office/drawing/2014/main" id="{BB56E679-0EE1-7B44-8434-F5B97A8620E2}"/>
              </a:ext>
            </a:extLst>
          </p:cNvPr>
          <p:cNvSpPr>
            <a:spLocks noGrp="1"/>
          </p:cNvSpPr>
          <p:nvPr>
            <p:ph type="subTitle" idx="1"/>
          </p:nvPr>
        </p:nvSpPr>
        <p:spPr/>
        <p:txBody>
          <a:bodyPr/>
          <a:lstStyle/>
          <a:p>
            <a:r>
              <a:rPr lang="en-US" dirty="0"/>
              <a:t>An Industry on the brink</a:t>
            </a:r>
          </a:p>
        </p:txBody>
      </p:sp>
      <p:sp>
        <p:nvSpPr>
          <p:cNvPr id="6" name="Text Placeholder 5">
            <a:extLst>
              <a:ext uri="{FF2B5EF4-FFF2-40B4-BE49-F238E27FC236}">
                <a16:creationId xmlns:a16="http://schemas.microsoft.com/office/drawing/2014/main" id="{FF69A472-5398-C044-8D56-231292D6B54E}"/>
              </a:ext>
            </a:extLst>
          </p:cNvPr>
          <p:cNvSpPr>
            <a:spLocks noGrp="1"/>
          </p:cNvSpPr>
          <p:nvPr>
            <p:ph type="body" sz="quarter" idx="10"/>
          </p:nvPr>
        </p:nvSpPr>
        <p:spPr/>
        <p:txBody>
          <a:bodyPr/>
          <a:lstStyle/>
          <a:p>
            <a:r>
              <a:rPr lang="en-US" dirty="0"/>
              <a:t>Dennis Wamsted/Seth Feaster</a:t>
            </a:r>
          </a:p>
        </p:txBody>
      </p:sp>
      <p:sp>
        <p:nvSpPr>
          <p:cNvPr id="7" name="Text Placeholder 6">
            <a:extLst>
              <a:ext uri="{FF2B5EF4-FFF2-40B4-BE49-F238E27FC236}">
                <a16:creationId xmlns:a16="http://schemas.microsoft.com/office/drawing/2014/main" id="{B425FA44-48E4-4041-A997-FA115EEF545B}"/>
              </a:ext>
            </a:extLst>
          </p:cNvPr>
          <p:cNvSpPr>
            <a:spLocks noGrp="1"/>
          </p:cNvSpPr>
          <p:nvPr>
            <p:ph type="body" sz="quarter" idx="11"/>
          </p:nvPr>
        </p:nvSpPr>
        <p:spPr/>
        <p:txBody>
          <a:bodyPr/>
          <a:lstStyle/>
          <a:p>
            <a:r>
              <a:rPr lang="en-US" dirty="0"/>
              <a:t>4/28/2020</a:t>
            </a:r>
          </a:p>
        </p:txBody>
      </p:sp>
    </p:spTree>
    <p:extLst>
      <p:ext uri="{BB962C8B-B14F-4D97-AF65-F5344CB8AC3E}">
        <p14:creationId xmlns:p14="http://schemas.microsoft.com/office/powerpoint/2010/main" val="251517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9AF0-6C62-47EA-B0AD-E3349EDEC6B1}"/>
              </a:ext>
            </a:extLst>
          </p:cNvPr>
          <p:cNvSpPr>
            <a:spLocks noGrp="1"/>
          </p:cNvSpPr>
          <p:nvPr>
            <p:ph type="title"/>
          </p:nvPr>
        </p:nvSpPr>
        <p:spPr/>
        <p:txBody>
          <a:bodyPr/>
          <a:lstStyle/>
          <a:p>
            <a:r>
              <a:rPr lang="en-US" dirty="0"/>
              <a:t>Coal’s massive overcapacity problem</a:t>
            </a:r>
          </a:p>
        </p:txBody>
      </p:sp>
      <p:sp>
        <p:nvSpPr>
          <p:cNvPr id="5" name="Slide Number Placeholder 4">
            <a:extLst>
              <a:ext uri="{FF2B5EF4-FFF2-40B4-BE49-F238E27FC236}">
                <a16:creationId xmlns:a16="http://schemas.microsoft.com/office/drawing/2014/main" id="{D3287894-4745-4B7C-A530-E100F2B89226}"/>
              </a:ext>
            </a:extLst>
          </p:cNvPr>
          <p:cNvSpPr>
            <a:spLocks noGrp="1"/>
          </p:cNvSpPr>
          <p:nvPr>
            <p:ph type="sldNum" sz="quarter" idx="12"/>
          </p:nvPr>
        </p:nvSpPr>
        <p:spPr/>
        <p:txBody>
          <a:bodyPr/>
          <a:lstStyle/>
          <a:p>
            <a:fld id="{9741C494-71CA-0147-929A-81D1A34CE17A}" type="slidenum">
              <a:rPr lang="en-US" smtClean="0"/>
              <a:t>10</a:t>
            </a:fld>
            <a:endParaRPr lang="en-US"/>
          </a:p>
        </p:txBody>
      </p:sp>
      <p:pic>
        <p:nvPicPr>
          <p:cNvPr id="9" name="Picture 8" descr="A screenshot of a cell phone&#10;&#10;Description automatically generated">
            <a:extLst>
              <a:ext uri="{FF2B5EF4-FFF2-40B4-BE49-F238E27FC236}">
                <a16:creationId xmlns:a16="http://schemas.microsoft.com/office/drawing/2014/main" id="{A59BBC60-B151-D647-B372-FE6663E9BF63}"/>
              </a:ext>
            </a:extLst>
          </p:cNvPr>
          <p:cNvPicPr>
            <a:picLocks noChangeAspect="1"/>
          </p:cNvPicPr>
          <p:nvPr/>
        </p:nvPicPr>
        <p:blipFill>
          <a:blip r:embed="rId2"/>
          <a:stretch>
            <a:fillRect/>
          </a:stretch>
        </p:blipFill>
        <p:spPr>
          <a:xfrm>
            <a:off x="895350" y="1278419"/>
            <a:ext cx="7353300" cy="4514850"/>
          </a:xfrm>
          <a:prstGeom prst="rect">
            <a:avLst/>
          </a:prstGeom>
        </p:spPr>
      </p:pic>
    </p:spTree>
    <p:extLst>
      <p:ext uri="{BB962C8B-B14F-4D97-AF65-F5344CB8AC3E}">
        <p14:creationId xmlns:p14="http://schemas.microsoft.com/office/powerpoint/2010/main" val="306532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4C41-9D40-4E15-A4D9-9A1F4288D93C}"/>
              </a:ext>
            </a:extLst>
          </p:cNvPr>
          <p:cNvSpPr>
            <a:spLocks noGrp="1"/>
          </p:cNvSpPr>
          <p:nvPr>
            <p:ph type="title"/>
          </p:nvPr>
        </p:nvSpPr>
        <p:spPr>
          <a:xfrm>
            <a:off x="457200" y="375340"/>
            <a:ext cx="8229600" cy="958160"/>
          </a:xfrm>
        </p:spPr>
        <p:txBody>
          <a:bodyPr anchor="t">
            <a:normAutofit/>
          </a:bodyPr>
          <a:lstStyle/>
          <a:p>
            <a:r>
              <a:rPr lang="en-US" sz="3000" dirty="0"/>
              <a:t>Overcapacity: Bankruptcies, but few mine closures </a:t>
            </a:r>
          </a:p>
        </p:txBody>
      </p:sp>
      <p:sp>
        <p:nvSpPr>
          <p:cNvPr id="3" name="Content Placeholder 2">
            <a:extLst>
              <a:ext uri="{FF2B5EF4-FFF2-40B4-BE49-F238E27FC236}">
                <a16:creationId xmlns:a16="http://schemas.microsoft.com/office/drawing/2014/main" id="{267F8744-8811-4777-A307-236E65C07623}"/>
              </a:ext>
            </a:extLst>
          </p:cNvPr>
          <p:cNvSpPr>
            <a:spLocks noGrp="1"/>
          </p:cNvSpPr>
          <p:nvPr>
            <p:ph sz="half" idx="1"/>
          </p:nvPr>
        </p:nvSpPr>
        <p:spPr>
          <a:xfrm>
            <a:off x="628650" y="1333501"/>
            <a:ext cx="3554467" cy="4654550"/>
          </a:xfrm>
        </p:spPr>
        <p:txBody>
          <a:bodyPr>
            <a:normAutofit/>
          </a:bodyPr>
          <a:lstStyle/>
          <a:p>
            <a:r>
              <a:rPr lang="en-US" dirty="0"/>
              <a:t>Another way of looking at the over-capacity problem is this chart of the industry’s recent bankruptcies. The companies used the process to shed debt and cut benefits, but by and large the companies’ mines did not get shut down; instead they resurfaced under new or restructured ownership.</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CACA25C3-51FC-4426-A3ED-3D7AD0256791}"/>
              </a:ext>
            </a:extLst>
          </p:cNvPr>
          <p:cNvPicPr>
            <a:picLocks noChangeAspect="1"/>
          </p:cNvPicPr>
          <p:nvPr/>
        </p:nvPicPr>
        <p:blipFill>
          <a:blip r:embed="rId2"/>
          <a:stretch>
            <a:fillRect/>
          </a:stretch>
        </p:blipFill>
        <p:spPr>
          <a:xfrm>
            <a:off x="4629150" y="1469671"/>
            <a:ext cx="3886200" cy="3688525"/>
          </a:xfrm>
          <a:prstGeom prst="rect">
            <a:avLst/>
          </a:prstGeom>
          <a:noFill/>
        </p:spPr>
      </p:pic>
      <p:sp>
        <p:nvSpPr>
          <p:cNvPr id="5" name="Slide Number Placeholder 4">
            <a:extLst>
              <a:ext uri="{FF2B5EF4-FFF2-40B4-BE49-F238E27FC236}">
                <a16:creationId xmlns:a16="http://schemas.microsoft.com/office/drawing/2014/main" id="{7D419903-2D3E-4B17-B38D-E8646A2ED086}"/>
              </a:ext>
            </a:extLst>
          </p:cNvPr>
          <p:cNvSpPr>
            <a:spLocks noGrp="1"/>
          </p:cNvSpPr>
          <p:nvPr>
            <p:ph type="sldNum" sz="quarter" idx="12"/>
          </p:nvPr>
        </p:nvSpPr>
        <p:spPr>
          <a:xfrm>
            <a:off x="4363612" y="6356351"/>
            <a:ext cx="416777" cy="388937"/>
          </a:xfrm>
        </p:spPr>
        <p:txBody>
          <a:bodyPr anchor="t">
            <a:normAutofit/>
          </a:bodyPr>
          <a:lstStyle/>
          <a:p>
            <a:pPr>
              <a:spcAft>
                <a:spcPts val="600"/>
              </a:spcAft>
            </a:pPr>
            <a:fld id="{9741C494-71CA-0147-929A-81D1A34CE17A}" type="slidenum">
              <a:rPr lang="en-US" smtClean="0"/>
              <a:pPr>
                <a:spcAft>
                  <a:spcPts val="600"/>
                </a:spcAft>
              </a:pPr>
              <a:t>11</a:t>
            </a:fld>
            <a:endParaRPr lang="en-US"/>
          </a:p>
        </p:txBody>
      </p:sp>
    </p:spTree>
    <p:extLst>
      <p:ext uri="{BB962C8B-B14F-4D97-AF65-F5344CB8AC3E}">
        <p14:creationId xmlns:p14="http://schemas.microsoft.com/office/powerpoint/2010/main" val="106533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3A0F-E595-4CED-A652-53580B40B0A7}"/>
              </a:ext>
            </a:extLst>
          </p:cNvPr>
          <p:cNvSpPr>
            <a:spLocks noGrp="1"/>
          </p:cNvSpPr>
          <p:nvPr>
            <p:ph type="title"/>
          </p:nvPr>
        </p:nvSpPr>
        <p:spPr/>
        <p:txBody>
          <a:bodyPr/>
          <a:lstStyle/>
          <a:p>
            <a:r>
              <a:rPr lang="en-US" dirty="0"/>
              <a:t>Overcapacity is not sustainable</a:t>
            </a:r>
          </a:p>
        </p:txBody>
      </p:sp>
      <p:sp>
        <p:nvSpPr>
          <p:cNvPr id="3" name="Content Placeholder 2">
            <a:extLst>
              <a:ext uri="{FF2B5EF4-FFF2-40B4-BE49-F238E27FC236}">
                <a16:creationId xmlns:a16="http://schemas.microsoft.com/office/drawing/2014/main" id="{2F56C0F6-5382-4EB6-AF92-F8BF5C3FDB1A}"/>
              </a:ext>
            </a:extLst>
          </p:cNvPr>
          <p:cNvSpPr>
            <a:spLocks noGrp="1"/>
          </p:cNvSpPr>
          <p:nvPr>
            <p:ph sz="half" idx="1"/>
          </p:nvPr>
        </p:nvSpPr>
        <p:spPr>
          <a:xfrm>
            <a:off x="628650" y="1101725"/>
            <a:ext cx="8229600" cy="4654550"/>
          </a:xfrm>
        </p:spPr>
        <p:txBody>
          <a:bodyPr/>
          <a:lstStyle/>
          <a:p>
            <a:r>
              <a:rPr lang="en-US" dirty="0"/>
              <a:t>Industry executives clearly must know there is too much productive capacity across the coal industry, but most won’t say it.</a:t>
            </a:r>
          </a:p>
          <a:p>
            <a:endParaRPr lang="en-US" dirty="0"/>
          </a:p>
          <a:p>
            <a:r>
              <a:rPr lang="en-US" dirty="0"/>
              <a:t>However, Alliance Resource Partners has been willing to break the silence. During the company’s 2019 earnings call in January, CEO Joseph Craft noted:</a:t>
            </a:r>
          </a:p>
          <a:p>
            <a:pPr marL="342900" lvl="1" indent="0">
              <a:spcBef>
                <a:spcPts val="2175"/>
              </a:spcBef>
              <a:buNone/>
            </a:pPr>
            <a:r>
              <a:rPr lang="en-US" b="1" dirty="0"/>
              <a:t>“Additional supply rationalization is necessary to correct the continuing oversupply situation. [Alliance] anticipates that much of this market correction will occur this year, making 2020 an inflection point for domestic thermal coal producers.”</a:t>
            </a:r>
          </a:p>
        </p:txBody>
      </p:sp>
      <p:sp>
        <p:nvSpPr>
          <p:cNvPr id="6" name="Slide Number Placeholder 5">
            <a:extLst>
              <a:ext uri="{FF2B5EF4-FFF2-40B4-BE49-F238E27FC236}">
                <a16:creationId xmlns:a16="http://schemas.microsoft.com/office/drawing/2014/main" id="{1B451D20-A7A4-49AD-B14E-23C2BEAC429E}"/>
              </a:ext>
            </a:extLst>
          </p:cNvPr>
          <p:cNvSpPr>
            <a:spLocks noGrp="1"/>
          </p:cNvSpPr>
          <p:nvPr>
            <p:ph type="sldNum" sz="quarter" idx="12"/>
          </p:nvPr>
        </p:nvSpPr>
        <p:spPr/>
        <p:txBody>
          <a:bodyPr/>
          <a:lstStyle/>
          <a:p>
            <a:fld id="{9741C494-71CA-0147-929A-81D1A34CE17A}" type="slidenum">
              <a:rPr lang="en-US" smtClean="0"/>
              <a:t>12</a:t>
            </a:fld>
            <a:endParaRPr lang="en-US"/>
          </a:p>
        </p:txBody>
      </p:sp>
    </p:spTree>
    <p:extLst>
      <p:ext uri="{BB962C8B-B14F-4D97-AF65-F5344CB8AC3E}">
        <p14:creationId xmlns:p14="http://schemas.microsoft.com/office/powerpoint/2010/main" val="352640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3A0F-E595-4CED-A652-53580B40B0A7}"/>
              </a:ext>
            </a:extLst>
          </p:cNvPr>
          <p:cNvSpPr>
            <a:spLocks noGrp="1"/>
          </p:cNvSpPr>
          <p:nvPr>
            <p:ph type="title"/>
          </p:nvPr>
        </p:nvSpPr>
        <p:spPr/>
        <p:txBody>
          <a:bodyPr/>
          <a:lstStyle/>
          <a:p>
            <a:r>
              <a:rPr lang="en-US" dirty="0"/>
              <a:t>Overcapacity is not sustainable</a:t>
            </a:r>
          </a:p>
        </p:txBody>
      </p:sp>
      <p:sp>
        <p:nvSpPr>
          <p:cNvPr id="3" name="Content Placeholder 2">
            <a:extLst>
              <a:ext uri="{FF2B5EF4-FFF2-40B4-BE49-F238E27FC236}">
                <a16:creationId xmlns:a16="http://schemas.microsoft.com/office/drawing/2014/main" id="{2F56C0F6-5382-4EB6-AF92-F8BF5C3FDB1A}"/>
              </a:ext>
            </a:extLst>
          </p:cNvPr>
          <p:cNvSpPr>
            <a:spLocks noGrp="1"/>
          </p:cNvSpPr>
          <p:nvPr>
            <p:ph sz="half" idx="1"/>
          </p:nvPr>
        </p:nvSpPr>
        <p:spPr>
          <a:xfrm>
            <a:off x="628650" y="1101725"/>
            <a:ext cx="8229600" cy="4654550"/>
          </a:xfrm>
        </p:spPr>
        <p:txBody>
          <a:bodyPr/>
          <a:lstStyle/>
          <a:p>
            <a:r>
              <a:rPr lang="en-US" dirty="0"/>
              <a:t>The steep decline in coal’s market share of the electric power sector, its principal market, necessitates a commensurate decline in the amount of production capacity–and the sooner the better the for remaining producers.</a:t>
            </a:r>
          </a:p>
        </p:txBody>
      </p:sp>
      <p:sp>
        <p:nvSpPr>
          <p:cNvPr id="6" name="Slide Number Placeholder 5">
            <a:extLst>
              <a:ext uri="{FF2B5EF4-FFF2-40B4-BE49-F238E27FC236}">
                <a16:creationId xmlns:a16="http://schemas.microsoft.com/office/drawing/2014/main" id="{1B451D20-A7A4-49AD-B14E-23C2BEAC429E}"/>
              </a:ext>
            </a:extLst>
          </p:cNvPr>
          <p:cNvSpPr>
            <a:spLocks noGrp="1"/>
          </p:cNvSpPr>
          <p:nvPr>
            <p:ph type="sldNum" sz="quarter" idx="12"/>
          </p:nvPr>
        </p:nvSpPr>
        <p:spPr/>
        <p:txBody>
          <a:bodyPr/>
          <a:lstStyle/>
          <a:p>
            <a:fld id="{9741C494-71CA-0147-929A-81D1A34CE17A}" type="slidenum">
              <a:rPr lang="en-US" smtClean="0"/>
              <a:t>13</a:t>
            </a:fld>
            <a:endParaRPr lang="en-US"/>
          </a:p>
        </p:txBody>
      </p:sp>
      <p:pic>
        <p:nvPicPr>
          <p:cNvPr id="5" name="Picture 4" descr="A screenshot of a cell phone&#10;&#10;Description automatically generated">
            <a:extLst>
              <a:ext uri="{FF2B5EF4-FFF2-40B4-BE49-F238E27FC236}">
                <a16:creationId xmlns:a16="http://schemas.microsoft.com/office/drawing/2014/main" id="{638CFA8B-F387-B246-BE3A-9F0A2FBBDF7C}"/>
              </a:ext>
            </a:extLst>
          </p:cNvPr>
          <p:cNvPicPr>
            <a:picLocks noChangeAspect="1"/>
          </p:cNvPicPr>
          <p:nvPr/>
        </p:nvPicPr>
        <p:blipFill>
          <a:blip r:embed="rId2"/>
          <a:stretch>
            <a:fillRect/>
          </a:stretch>
        </p:blipFill>
        <p:spPr>
          <a:xfrm>
            <a:off x="842010" y="2438840"/>
            <a:ext cx="7459980" cy="3380740"/>
          </a:xfrm>
          <a:prstGeom prst="rect">
            <a:avLst/>
          </a:prstGeom>
        </p:spPr>
      </p:pic>
    </p:spTree>
    <p:extLst>
      <p:ext uri="{BB962C8B-B14F-4D97-AF65-F5344CB8AC3E}">
        <p14:creationId xmlns:p14="http://schemas.microsoft.com/office/powerpoint/2010/main" val="332261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56FA-186A-44A5-BC84-A29968B2196D}"/>
              </a:ext>
            </a:extLst>
          </p:cNvPr>
          <p:cNvSpPr>
            <a:spLocks noGrp="1"/>
          </p:cNvSpPr>
          <p:nvPr>
            <p:ph type="title"/>
          </p:nvPr>
        </p:nvSpPr>
        <p:spPr/>
        <p:txBody>
          <a:bodyPr/>
          <a:lstStyle/>
          <a:p>
            <a:r>
              <a:rPr lang="en-US" sz="3000" dirty="0"/>
              <a:t>U.S. coal’s ESG issues are real – and growing</a:t>
            </a:r>
            <a:br>
              <a:rPr lang="en-US" sz="3000" dirty="0"/>
            </a:br>
            <a:endParaRPr lang="en-US" sz="3000" dirty="0"/>
          </a:p>
        </p:txBody>
      </p:sp>
      <p:sp>
        <p:nvSpPr>
          <p:cNvPr id="3" name="Content Placeholder 2">
            <a:extLst>
              <a:ext uri="{FF2B5EF4-FFF2-40B4-BE49-F238E27FC236}">
                <a16:creationId xmlns:a16="http://schemas.microsoft.com/office/drawing/2014/main" id="{CF5B2F29-98AB-4D0A-8B64-9E881E1D511D}"/>
              </a:ext>
            </a:extLst>
          </p:cNvPr>
          <p:cNvSpPr>
            <a:spLocks noGrp="1"/>
          </p:cNvSpPr>
          <p:nvPr>
            <p:ph idx="1"/>
          </p:nvPr>
        </p:nvSpPr>
        <p:spPr>
          <a:xfrm>
            <a:off x="628650" y="1097280"/>
            <a:ext cx="7886700" cy="4654550"/>
          </a:xfrm>
        </p:spPr>
        <p:txBody>
          <a:bodyPr/>
          <a:lstStyle/>
          <a:p>
            <a:r>
              <a:rPr lang="en-US" dirty="0"/>
              <a:t>Until recently, U.S. coal companies could largely skirt the rise of ESG demands worldwide—unlike their European counterparts, which have been hit with serious pressures for reform in the past several years.</a:t>
            </a:r>
          </a:p>
          <a:p>
            <a:r>
              <a:rPr lang="en-US" dirty="0"/>
              <a:t>But that is quickly beginning to change:</a:t>
            </a:r>
          </a:p>
          <a:p>
            <a:pPr lvl="1">
              <a:spcBef>
                <a:spcPts val="975"/>
              </a:spcBef>
            </a:pPr>
            <a:r>
              <a:rPr lang="en-US" dirty="0"/>
              <a:t>Four major U.S. insurance companies – </a:t>
            </a:r>
            <a:r>
              <a:rPr lang="en-US" b="1" dirty="0"/>
              <a:t>Chubb, Axis Capital, The Hartford and Liberty Mutual -- have adopted restrictions on their coal business activities </a:t>
            </a:r>
            <a:r>
              <a:rPr lang="en-US" dirty="0"/>
              <a:t>in the past year</a:t>
            </a:r>
            <a:endParaRPr lang="en-US" b="1" dirty="0"/>
          </a:p>
          <a:p>
            <a:pPr lvl="1">
              <a:spcBef>
                <a:spcPts val="975"/>
              </a:spcBef>
            </a:pPr>
            <a:r>
              <a:rPr lang="en-US" b="1" dirty="0"/>
              <a:t>Blackrock is targeting companies getting more than 25% of their revenues from thermal coal activities </a:t>
            </a:r>
            <a:r>
              <a:rPr lang="en-US" dirty="0"/>
              <a:t>(announced in January) </a:t>
            </a:r>
            <a:endParaRPr lang="en-US" b="1" dirty="0"/>
          </a:p>
          <a:p>
            <a:pPr lvl="1">
              <a:spcBef>
                <a:spcPts val="975"/>
              </a:spcBef>
            </a:pPr>
            <a:r>
              <a:rPr lang="en-US" dirty="0"/>
              <a:t> </a:t>
            </a:r>
            <a:r>
              <a:rPr lang="en-US" b="1" dirty="0"/>
              <a:t>Moody’s</a:t>
            </a:r>
            <a:r>
              <a:rPr lang="en-US" dirty="0"/>
              <a:t> assessment about climate and coal-related stranded asset risks facing the insurance industry (March)</a:t>
            </a:r>
          </a:p>
          <a:p>
            <a:pPr lvl="1">
              <a:spcBef>
                <a:spcPts val="975"/>
              </a:spcBef>
            </a:pPr>
            <a:r>
              <a:rPr lang="en-US" b="1" dirty="0"/>
              <a:t>Citigroup</a:t>
            </a:r>
            <a:r>
              <a:rPr lang="en-US" dirty="0"/>
              <a:t> </a:t>
            </a:r>
            <a:r>
              <a:rPr lang="en-US" b="1" dirty="0"/>
              <a:t>will exit thermal coal mining activities by 2030 </a:t>
            </a:r>
            <a:r>
              <a:rPr lang="en-US" dirty="0"/>
              <a:t>(announced in April) </a:t>
            </a:r>
            <a:endParaRPr lang="en-US" b="1" dirty="0"/>
          </a:p>
        </p:txBody>
      </p:sp>
      <p:sp>
        <p:nvSpPr>
          <p:cNvPr id="5" name="Slide Number Placeholder 4">
            <a:extLst>
              <a:ext uri="{FF2B5EF4-FFF2-40B4-BE49-F238E27FC236}">
                <a16:creationId xmlns:a16="http://schemas.microsoft.com/office/drawing/2014/main" id="{D98334F1-3E90-4359-8340-EF6E09FCC053}"/>
              </a:ext>
            </a:extLst>
          </p:cNvPr>
          <p:cNvSpPr>
            <a:spLocks noGrp="1"/>
          </p:cNvSpPr>
          <p:nvPr>
            <p:ph type="sldNum" sz="quarter" idx="12"/>
          </p:nvPr>
        </p:nvSpPr>
        <p:spPr/>
        <p:txBody>
          <a:bodyPr/>
          <a:lstStyle/>
          <a:p>
            <a:fld id="{9741C494-71CA-0147-929A-81D1A34CE17A}" type="slidenum">
              <a:rPr lang="en-US" smtClean="0"/>
              <a:t>14</a:t>
            </a:fld>
            <a:endParaRPr lang="en-US"/>
          </a:p>
        </p:txBody>
      </p:sp>
    </p:spTree>
    <p:extLst>
      <p:ext uri="{BB962C8B-B14F-4D97-AF65-F5344CB8AC3E}">
        <p14:creationId xmlns:p14="http://schemas.microsoft.com/office/powerpoint/2010/main" val="386895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42A1-9FE5-480D-A156-98A13CB17C41}"/>
              </a:ext>
            </a:extLst>
          </p:cNvPr>
          <p:cNvSpPr>
            <a:spLocks noGrp="1"/>
          </p:cNvSpPr>
          <p:nvPr>
            <p:ph type="title"/>
          </p:nvPr>
        </p:nvSpPr>
        <p:spPr/>
        <p:txBody>
          <a:bodyPr/>
          <a:lstStyle/>
          <a:p>
            <a:r>
              <a:rPr lang="en-US" dirty="0"/>
              <a:t>Coal ESG issues – part 2</a:t>
            </a:r>
          </a:p>
        </p:txBody>
      </p:sp>
      <p:sp>
        <p:nvSpPr>
          <p:cNvPr id="3" name="Content Placeholder 2">
            <a:extLst>
              <a:ext uri="{FF2B5EF4-FFF2-40B4-BE49-F238E27FC236}">
                <a16:creationId xmlns:a16="http://schemas.microsoft.com/office/drawing/2014/main" id="{F570DB11-D7E5-4D13-AF1A-8F08035054A8}"/>
              </a:ext>
            </a:extLst>
          </p:cNvPr>
          <p:cNvSpPr>
            <a:spLocks noGrp="1"/>
          </p:cNvSpPr>
          <p:nvPr>
            <p:ph idx="1"/>
          </p:nvPr>
        </p:nvSpPr>
        <p:spPr/>
        <p:txBody>
          <a:bodyPr/>
          <a:lstStyle/>
          <a:p>
            <a:r>
              <a:rPr lang="en-US" b="1" dirty="0"/>
              <a:t>Andy </a:t>
            </a:r>
            <a:r>
              <a:rPr lang="en-US" b="1" dirty="0" err="1"/>
              <a:t>Eidson</a:t>
            </a:r>
            <a:r>
              <a:rPr lang="en-US" b="1" dirty="0"/>
              <a:t>, CFO of </a:t>
            </a:r>
            <a:r>
              <a:rPr lang="en-US" b="1" dirty="0" err="1"/>
              <a:t>Contura</a:t>
            </a:r>
            <a:r>
              <a:rPr lang="en-US" b="1" dirty="0"/>
              <a:t> Energy </a:t>
            </a:r>
            <a:r>
              <a:rPr lang="en-US" dirty="0"/>
              <a:t>addressed the rising impact of ESG issues in February:</a:t>
            </a:r>
          </a:p>
          <a:p>
            <a:pPr marL="685800" lvl="2" indent="0">
              <a:spcBef>
                <a:spcPts val="1575"/>
              </a:spcBef>
              <a:buNone/>
            </a:pPr>
            <a:r>
              <a:rPr lang="en-US" b="1" dirty="0"/>
              <a:t> “When you look at the broader insurance markets, whether it’s federal black lung, whether it’s workers’ compensation, even as simple as property and casualty insurance, the coal stigma is increasing the rate per thousand on any policy. It’s really creating a lot of cost pressure across the board.”</a:t>
            </a:r>
          </a:p>
          <a:p>
            <a:endParaRPr lang="en-US" dirty="0"/>
          </a:p>
          <a:p>
            <a:r>
              <a:rPr lang="en-US" b="1" dirty="0"/>
              <a:t>Ben Nelson, a senior Moody’s coal analyst</a:t>
            </a:r>
            <a:r>
              <a:rPr lang="en-US" dirty="0"/>
              <a:t> was even more blunt:</a:t>
            </a:r>
          </a:p>
          <a:p>
            <a:pPr marL="685800" lvl="2" indent="0">
              <a:spcBef>
                <a:spcPts val="1575"/>
              </a:spcBef>
              <a:buNone/>
            </a:pPr>
            <a:r>
              <a:rPr lang="en-US" b="1" dirty="0"/>
              <a:t>ESG issues are “like an anaconda, slowly strangling its prey. You see that this is starting to squeeze the industry.”</a:t>
            </a:r>
          </a:p>
          <a:p>
            <a:pPr lvl="2"/>
            <a:endParaRPr lang="en-US" dirty="0"/>
          </a:p>
        </p:txBody>
      </p:sp>
      <p:sp>
        <p:nvSpPr>
          <p:cNvPr id="5" name="Slide Number Placeholder 4">
            <a:extLst>
              <a:ext uri="{FF2B5EF4-FFF2-40B4-BE49-F238E27FC236}">
                <a16:creationId xmlns:a16="http://schemas.microsoft.com/office/drawing/2014/main" id="{52D82328-96C9-4644-AC76-BBE1088DB350}"/>
              </a:ext>
            </a:extLst>
          </p:cNvPr>
          <p:cNvSpPr>
            <a:spLocks noGrp="1"/>
          </p:cNvSpPr>
          <p:nvPr>
            <p:ph type="sldNum" sz="quarter" idx="12"/>
          </p:nvPr>
        </p:nvSpPr>
        <p:spPr/>
        <p:txBody>
          <a:bodyPr/>
          <a:lstStyle/>
          <a:p>
            <a:fld id="{9741C494-71CA-0147-929A-81D1A34CE17A}" type="slidenum">
              <a:rPr lang="en-US" smtClean="0"/>
              <a:t>15</a:t>
            </a:fld>
            <a:endParaRPr lang="en-US"/>
          </a:p>
        </p:txBody>
      </p:sp>
    </p:spTree>
    <p:extLst>
      <p:ext uri="{BB962C8B-B14F-4D97-AF65-F5344CB8AC3E}">
        <p14:creationId xmlns:p14="http://schemas.microsoft.com/office/powerpoint/2010/main" val="203064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EC74-7016-4117-AC86-7707F8A0F63A}"/>
              </a:ext>
            </a:extLst>
          </p:cNvPr>
          <p:cNvSpPr>
            <a:spLocks noGrp="1"/>
          </p:cNvSpPr>
          <p:nvPr>
            <p:ph type="title"/>
          </p:nvPr>
        </p:nvSpPr>
        <p:spPr>
          <a:xfrm>
            <a:off x="457200" y="469812"/>
            <a:ext cx="2222938" cy="2885495"/>
          </a:xfrm>
        </p:spPr>
        <p:txBody>
          <a:bodyPr/>
          <a:lstStyle/>
          <a:p>
            <a:pPr algn="l"/>
            <a:r>
              <a:rPr lang="en-US" dirty="0"/>
              <a:t>IEEFA’s Divestment Tracker:</a:t>
            </a:r>
            <a:br>
              <a:rPr lang="en-US" dirty="0"/>
            </a:br>
            <a:br>
              <a:rPr lang="en-US" dirty="0"/>
            </a:br>
            <a:r>
              <a:rPr lang="en-US" dirty="0"/>
              <a:t>2020</a:t>
            </a:r>
          </a:p>
        </p:txBody>
      </p:sp>
      <p:pic>
        <p:nvPicPr>
          <p:cNvPr id="6" name="Content Placeholder 5">
            <a:extLst>
              <a:ext uri="{FF2B5EF4-FFF2-40B4-BE49-F238E27FC236}">
                <a16:creationId xmlns:a16="http://schemas.microsoft.com/office/drawing/2014/main" id="{3A1B7E20-C2E0-4CC7-9E80-FABDC18FE11E}"/>
              </a:ext>
            </a:extLst>
          </p:cNvPr>
          <p:cNvPicPr>
            <a:picLocks noGrp="1" noChangeAspect="1"/>
          </p:cNvPicPr>
          <p:nvPr>
            <p:ph idx="1"/>
          </p:nvPr>
        </p:nvPicPr>
        <p:blipFill rotWithShape="1">
          <a:blip r:embed="rId2"/>
          <a:srcRect l="81" t="2268" r="-81" b="-814"/>
          <a:stretch/>
        </p:blipFill>
        <p:spPr>
          <a:xfrm>
            <a:off x="3086997" y="502920"/>
            <a:ext cx="5646420" cy="5577840"/>
          </a:xfrm>
          <a:prstGeom prst="rect">
            <a:avLst/>
          </a:prstGeom>
        </p:spPr>
      </p:pic>
      <p:sp>
        <p:nvSpPr>
          <p:cNvPr id="5" name="Slide Number Placeholder 4">
            <a:extLst>
              <a:ext uri="{FF2B5EF4-FFF2-40B4-BE49-F238E27FC236}">
                <a16:creationId xmlns:a16="http://schemas.microsoft.com/office/drawing/2014/main" id="{5FF3E213-7C8D-4323-A935-AE63C1046156}"/>
              </a:ext>
            </a:extLst>
          </p:cNvPr>
          <p:cNvSpPr>
            <a:spLocks noGrp="1"/>
          </p:cNvSpPr>
          <p:nvPr>
            <p:ph type="sldNum" sz="quarter" idx="12"/>
          </p:nvPr>
        </p:nvSpPr>
        <p:spPr/>
        <p:txBody>
          <a:bodyPr/>
          <a:lstStyle/>
          <a:p>
            <a:fld id="{9741C494-71CA-0147-929A-81D1A34CE17A}" type="slidenum">
              <a:rPr lang="en-US" smtClean="0"/>
              <a:t>16</a:t>
            </a:fld>
            <a:endParaRPr lang="en-US"/>
          </a:p>
        </p:txBody>
      </p:sp>
    </p:spTree>
    <p:extLst>
      <p:ext uri="{BB962C8B-B14F-4D97-AF65-F5344CB8AC3E}">
        <p14:creationId xmlns:p14="http://schemas.microsoft.com/office/powerpoint/2010/main" val="328273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CA0B-1551-4DD2-8BA7-95EF9671255C}"/>
              </a:ext>
            </a:extLst>
          </p:cNvPr>
          <p:cNvSpPr>
            <a:spLocks noGrp="1"/>
          </p:cNvSpPr>
          <p:nvPr>
            <p:ph type="title"/>
          </p:nvPr>
        </p:nvSpPr>
        <p:spPr/>
        <p:txBody>
          <a:bodyPr/>
          <a:lstStyle/>
          <a:p>
            <a:r>
              <a:rPr lang="en-US" dirty="0"/>
              <a:t>Exports are not the answer</a:t>
            </a:r>
          </a:p>
        </p:txBody>
      </p:sp>
      <p:sp>
        <p:nvSpPr>
          <p:cNvPr id="5" name="Slide Number Placeholder 4">
            <a:extLst>
              <a:ext uri="{FF2B5EF4-FFF2-40B4-BE49-F238E27FC236}">
                <a16:creationId xmlns:a16="http://schemas.microsoft.com/office/drawing/2014/main" id="{3E803616-3801-4052-852B-E19366F7C2C5}"/>
              </a:ext>
            </a:extLst>
          </p:cNvPr>
          <p:cNvSpPr>
            <a:spLocks noGrp="1"/>
          </p:cNvSpPr>
          <p:nvPr>
            <p:ph type="sldNum" sz="quarter" idx="12"/>
          </p:nvPr>
        </p:nvSpPr>
        <p:spPr/>
        <p:txBody>
          <a:bodyPr/>
          <a:lstStyle/>
          <a:p>
            <a:fld id="{9741C494-71CA-0147-929A-81D1A34CE17A}" type="slidenum">
              <a:rPr lang="en-US" smtClean="0"/>
              <a:t>17</a:t>
            </a:fld>
            <a:endParaRPr lang="en-US"/>
          </a:p>
        </p:txBody>
      </p:sp>
      <p:pic>
        <p:nvPicPr>
          <p:cNvPr id="9" name="Picture 8">
            <a:extLst>
              <a:ext uri="{FF2B5EF4-FFF2-40B4-BE49-F238E27FC236}">
                <a16:creationId xmlns:a16="http://schemas.microsoft.com/office/drawing/2014/main" id="{E5879040-84D5-664D-A160-7DA40B5AA431}"/>
              </a:ext>
            </a:extLst>
          </p:cNvPr>
          <p:cNvPicPr>
            <a:picLocks noChangeAspect="1"/>
          </p:cNvPicPr>
          <p:nvPr/>
        </p:nvPicPr>
        <p:blipFill>
          <a:blip r:embed="rId2"/>
          <a:srcRect/>
          <a:stretch/>
        </p:blipFill>
        <p:spPr>
          <a:xfrm>
            <a:off x="895350" y="1280160"/>
            <a:ext cx="7353300" cy="4514850"/>
          </a:xfrm>
          <a:prstGeom prst="rect">
            <a:avLst/>
          </a:prstGeom>
        </p:spPr>
      </p:pic>
    </p:spTree>
    <p:extLst>
      <p:ext uri="{BB962C8B-B14F-4D97-AF65-F5344CB8AC3E}">
        <p14:creationId xmlns:p14="http://schemas.microsoft.com/office/powerpoint/2010/main" val="57504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D4CD-2B53-4F4D-A347-1C6E4C05840B}"/>
              </a:ext>
            </a:extLst>
          </p:cNvPr>
          <p:cNvSpPr>
            <a:spLocks noGrp="1"/>
          </p:cNvSpPr>
          <p:nvPr>
            <p:ph type="title"/>
          </p:nvPr>
        </p:nvSpPr>
        <p:spPr>
          <a:xfrm>
            <a:off x="457200" y="375340"/>
            <a:ext cx="8229600" cy="958160"/>
          </a:xfrm>
        </p:spPr>
        <p:txBody>
          <a:bodyPr anchor="t">
            <a:normAutofit/>
          </a:bodyPr>
          <a:lstStyle/>
          <a:p>
            <a:pPr algn="l"/>
            <a:r>
              <a:rPr lang="en-US" dirty="0"/>
              <a:t>What’s next for coal?</a:t>
            </a:r>
          </a:p>
        </p:txBody>
      </p:sp>
      <p:sp>
        <p:nvSpPr>
          <p:cNvPr id="3" name="Content Placeholder 2">
            <a:extLst>
              <a:ext uri="{FF2B5EF4-FFF2-40B4-BE49-F238E27FC236}">
                <a16:creationId xmlns:a16="http://schemas.microsoft.com/office/drawing/2014/main" id="{B4956834-837B-422B-9FE7-BCFA3157A581}"/>
              </a:ext>
            </a:extLst>
          </p:cNvPr>
          <p:cNvSpPr>
            <a:spLocks noGrp="1"/>
          </p:cNvSpPr>
          <p:nvPr>
            <p:ph sz="half" idx="1"/>
          </p:nvPr>
        </p:nvSpPr>
        <p:spPr>
          <a:xfrm>
            <a:off x="628651" y="1333501"/>
            <a:ext cx="2747216" cy="4654550"/>
          </a:xfrm>
        </p:spPr>
        <p:txBody>
          <a:bodyPr>
            <a:normAutofit/>
          </a:bodyPr>
          <a:lstStyle/>
          <a:p>
            <a:r>
              <a:rPr lang="en-US" dirty="0"/>
              <a:t>Our 2020 outlook included the chart at right, an aggressive projection of the potential decline in coal generation over the next five years.</a:t>
            </a:r>
          </a:p>
          <a:p>
            <a:r>
              <a:rPr lang="en-US" dirty="0"/>
              <a:t>Developments in the first four months of the year confirm that this degree of market erosion is entirely possible. </a:t>
            </a:r>
          </a:p>
          <a:p>
            <a:endParaRPr lang="en-US" dirty="0"/>
          </a:p>
        </p:txBody>
      </p:sp>
      <p:sp>
        <p:nvSpPr>
          <p:cNvPr id="5" name="Slide Number Placeholder 4">
            <a:extLst>
              <a:ext uri="{FF2B5EF4-FFF2-40B4-BE49-F238E27FC236}">
                <a16:creationId xmlns:a16="http://schemas.microsoft.com/office/drawing/2014/main" id="{8252EEFA-D3F7-47CC-9C03-E3030B56DC51}"/>
              </a:ext>
            </a:extLst>
          </p:cNvPr>
          <p:cNvSpPr>
            <a:spLocks noGrp="1"/>
          </p:cNvSpPr>
          <p:nvPr>
            <p:ph type="sldNum" sz="quarter" idx="12"/>
          </p:nvPr>
        </p:nvSpPr>
        <p:spPr>
          <a:xfrm>
            <a:off x="4363612" y="6356351"/>
            <a:ext cx="416777" cy="388937"/>
          </a:xfrm>
        </p:spPr>
        <p:txBody>
          <a:bodyPr anchor="t">
            <a:normAutofit/>
          </a:bodyPr>
          <a:lstStyle/>
          <a:p>
            <a:pPr>
              <a:spcAft>
                <a:spcPts val="600"/>
              </a:spcAft>
            </a:pPr>
            <a:fld id="{9741C494-71CA-0147-929A-81D1A34CE17A}" type="slidenum">
              <a:rPr lang="en-US" smtClean="0"/>
              <a:pPr>
                <a:spcAft>
                  <a:spcPts val="600"/>
                </a:spcAft>
              </a:pPr>
              <a:t>18</a:t>
            </a:fld>
            <a:endParaRPr lang="en-US"/>
          </a:p>
        </p:txBody>
      </p:sp>
      <p:pic>
        <p:nvPicPr>
          <p:cNvPr id="11" name="Picture 10">
            <a:extLst>
              <a:ext uri="{FF2B5EF4-FFF2-40B4-BE49-F238E27FC236}">
                <a16:creationId xmlns:a16="http://schemas.microsoft.com/office/drawing/2014/main" id="{A87CF814-8598-D64E-8FC5-BF475E702A12}"/>
              </a:ext>
            </a:extLst>
          </p:cNvPr>
          <p:cNvPicPr>
            <a:picLocks noChangeAspect="1"/>
          </p:cNvPicPr>
          <p:nvPr/>
        </p:nvPicPr>
        <p:blipFill>
          <a:blip r:embed="rId2"/>
          <a:srcRect/>
          <a:stretch/>
        </p:blipFill>
        <p:spPr>
          <a:xfrm>
            <a:off x="4780389" y="375339"/>
            <a:ext cx="3401568" cy="5637784"/>
          </a:xfrm>
          <a:prstGeom prst="rect">
            <a:avLst/>
          </a:prstGeom>
        </p:spPr>
      </p:pic>
    </p:spTree>
    <p:extLst>
      <p:ext uri="{BB962C8B-B14F-4D97-AF65-F5344CB8AC3E}">
        <p14:creationId xmlns:p14="http://schemas.microsoft.com/office/powerpoint/2010/main" val="79667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07CC-BDC6-42ED-A78E-B37F02C13A5E}"/>
              </a:ext>
            </a:extLst>
          </p:cNvPr>
          <p:cNvSpPr>
            <a:spLocks noGrp="1"/>
          </p:cNvSpPr>
          <p:nvPr>
            <p:ph type="title"/>
          </p:nvPr>
        </p:nvSpPr>
        <p:spPr/>
        <p:txBody>
          <a:bodyPr/>
          <a:lstStyle/>
          <a:p>
            <a:r>
              <a:rPr lang="en-US" dirty="0"/>
              <a:t>What’s next for coal?</a:t>
            </a:r>
            <a:endParaRPr lang="en-US" sz="1400" dirty="0"/>
          </a:p>
        </p:txBody>
      </p:sp>
      <p:sp>
        <p:nvSpPr>
          <p:cNvPr id="3" name="Content Placeholder 2">
            <a:extLst>
              <a:ext uri="{FF2B5EF4-FFF2-40B4-BE49-F238E27FC236}">
                <a16:creationId xmlns:a16="http://schemas.microsoft.com/office/drawing/2014/main" id="{FD050C6E-2D72-4023-8DF1-ACE78EADEFF0}"/>
              </a:ext>
            </a:extLst>
          </p:cNvPr>
          <p:cNvSpPr>
            <a:spLocks noGrp="1"/>
          </p:cNvSpPr>
          <p:nvPr>
            <p:ph idx="1"/>
          </p:nvPr>
        </p:nvSpPr>
        <p:spPr/>
        <p:txBody>
          <a:bodyPr/>
          <a:lstStyle/>
          <a:p>
            <a:r>
              <a:rPr lang="en-US" b="1" dirty="0"/>
              <a:t>Coal is now generally the last resource dispatched</a:t>
            </a:r>
            <a:br>
              <a:rPr lang="en-US" dirty="0"/>
            </a:br>
            <a:r>
              <a:rPr lang="en-US" dirty="0"/>
              <a:t>Major implications for the coal’s economic competitiveness, forcing generators to spread their fixed costs over a smaller amount of production, thereby raising costs and furthering coal’s downward spiral.</a:t>
            </a:r>
          </a:p>
        </p:txBody>
      </p:sp>
      <p:sp>
        <p:nvSpPr>
          <p:cNvPr id="5" name="Slide Number Placeholder 4">
            <a:extLst>
              <a:ext uri="{FF2B5EF4-FFF2-40B4-BE49-F238E27FC236}">
                <a16:creationId xmlns:a16="http://schemas.microsoft.com/office/drawing/2014/main" id="{8BA808CA-007F-460C-B1A7-3DEA8DF76DBF}"/>
              </a:ext>
            </a:extLst>
          </p:cNvPr>
          <p:cNvSpPr>
            <a:spLocks noGrp="1"/>
          </p:cNvSpPr>
          <p:nvPr>
            <p:ph type="sldNum" sz="quarter" idx="12"/>
          </p:nvPr>
        </p:nvSpPr>
        <p:spPr/>
        <p:txBody>
          <a:bodyPr/>
          <a:lstStyle/>
          <a:p>
            <a:fld id="{9741C494-71CA-0147-929A-81D1A34CE17A}" type="slidenum">
              <a:rPr lang="en-US" smtClean="0"/>
              <a:t>19</a:t>
            </a:fld>
            <a:endParaRPr lang="en-US"/>
          </a:p>
        </p:txBody>
      </p:sp>
    </p:spTree>
    <p:extLst>
      <p:ext uri="{BB962C8B-B14F-4D97-AF65-F5344CB8AC3E}">
        <p14:creationId xmlns:p14="http://schemas.microsoft.com/office/powerpoint/2010/main" val="211867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3FE7-3ECC-43F5-854E-B65CC638C18F}"/>
              </a:ext>
            </a:extLst>
          </p:cNvPr>
          <p:cNvSpPr>
            <a:spLocks noGrp="1"/>
          </p:cNvSpPr>
          <p:nvPr>
            <p:ph type="title"/>
          </p:nvPr>
        </p:nvSpPr>
        <p:spPr/>
        <p:txBody>
          <a:bodyPr/>
          <a:lstStyle/>
          <a:p>
            <a:r>
              <a:rPr lang="en-US" dirty="0"/>
              <a:t>Coal is losing price war with renewables, gas</a:t>
            </a:r>
          </a:p>
        </p:txBody>
      </p:sp>
      <p:sp>
        <p:nvSpPr>
          <p:cNvPr id="3" name="Content Placeholder 2">
            <a:extLst>
              <a:ext uri="{FF2B5EF4-FFF2-40B4-BE49-F238E27FC236}">
                <a16:creationId xmlns:a16="http://schemas.microsoft.com/office/drawing/2014/main" id="{FF04EE28-529F-47A1-9C20-6E8854A92B37}"/>
              </a:ext>
            </a:extLst>
          </p:cNvPr>
          <p:cNvSpPr>
            <a:spLocks noGrp="1"/>
          </p:cNvSpPr>
          <p:nvPr>
            <p:ph idx="1"/>
          </p:nvPr>
        </p:nvSpPr>
        <p:spPr>
          <a:xfrm>
            <a:off x="628650" y="1333501"/>
            <a:ext cx="3131692" cy="4654550"/>
          </a:xfrm>
        </p:spPr>
        <p:txBody>
          <a:bodyPr/>
          <a:lstStyle/>
          <a:p>
            <a:r>
              <a:rPr lang="en-US" b="1" dirty="0"/>
              <a:t>Coal’s market share of electricity generation has been dropping steadily</a:t>
            </a:r>
            <a:br>
              <a:rPr lang="en-US" b="1" dirty="0"/>
            </a:br>
            <a:endParaRPr lang="en-US" b="1" dirty="0"/>
          </a:p>
          <a:p>
            <a:pPr marL="342900" lvl="1" indent="0">
              <a:buNone/>
            </a:pPr>
            <a:r>
              <a:rPr lang="en-US" dirty="0"/>
              <a:t>EIA projects coal will account for just 20% of U.S. electric power sector generation this year, which would put it third, behind gas and nuclear, and just ahead of renewables.</a:t>
            </a:r>
          </a:p>
        </p:txBody>
      </p:sp>
      <p:sp>
        <p:nvSpPr>
          <p:cNvPr id="5" name="Slide Number Placeholder 4">
            <a:extLst>
              <a:ext uri="{FF2B5EF4-FFF2-40B4-BE49-F238E27FC236}">
                <a16:creationId xmlns:a16="http://schemas.microsoft.com/office/drawing/2014/main" id="{33DDFBD9-972D-453F-A475-560A0011EA38}"/>
              </a:ext>
            </a:extLst>
          </p:cNvPr>
          <p:cNvSpPr>
            <a:spLocks noGrp="1"/>
          </p:cNvSpPr>
          <p:nvPr>
            <p:ph type="sldNum" sz="quarter" idx="12"/>
          </p:nvPr>
        </p:nvSpPr>
        <p:spPr/>
        <p:txBody>
          <a:bodyPr/>
          <a:lstStyle/>
          <a:p>
            <a:fld id="{9741C494-71CA-0147-929A-81D1A34CE17A}" type="slidenum">
              <a:rPr lang="en-US" smtClean="0"/>
              <a:t>2</a:t>
            </a:fld>
            <a:endParaRPr lang="en-US"/>
          </a:p>
        </p:txBody>
      </p:sp>
      <p:pic>
        <p:nvPicPr>
          <p:cNvPr id="11" name="Picture 10">
            <a:extLst>
              <a:ext uri="{FF2B5EF4-FFF2-40B4-BE49-F238E27FC236}">
                <a16:creationId xmlns:a16="http://schemas.microsoft.com/office/drawing/2014/main" id="{B3FA2192-C0A2-BC48-9476-F40BBCB6F859}"/>
              </a:ext>
            </a:extLst>
          </p:cNvPr>
          <p:cNvPicPr>
            <a:picLocks noChangeAspect="1"/>
          </p:cNvPicPr>
          <p:nvPr/>
        </p:nvPicPr>
        <p:blipFill>
          <a:blip r:embed="rId2"/>
          <a:srcRect/>
          <a:stretch/>
        </p:blipFill>
        <p:spPr>
          <a:xfrm>
            <a:off x="4247998" y="1165341"/>
            <a:ext cx="4030980" cy="4644390"/>
          </a:xfrm>
          <a:prstGeom prst="rect">
            <a:avLst/>
          </a:prstGeom>
        </p:spPr>
      </p:pic>
    </p:spTree>
    <p:extLst>
      <p:ext uri="{BB962C8B-B14F-4D97-AF65-F5344CB8AC3E}">
        <p14:creationId xmlns:p14="http://schemas.microsoft.com/office/powerpoint/2010/main" val="385327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07CC-BDC6-42ED-A78E-B37F02C13A5E}"/>
              </a:ext>
            </a:extLst>
          </p:cNvPr>
          <p:cNvSpPr>
            <a:spLocks noGrp="1"/>
          </p:cNvSpPr>
          <p:nvPr>
            <p:ph type="title"/>
          </p:nvPr>
        </p:nvSpPr>
        <p:spPr/>
        <p:txBody>
          <a:bodyPr/>
          <a:lstStyle/>
          <a:p>
            <a:r>
              <a:rPr lang="en-US" dirty="0"/>
              <a:t>What’s next for coal?</a:t>
            </a:r>
            <a:endParaRPr lang="en-US" sz="1400" dirty="0"/>
          </a:p>
        </p:txBody>
      </p:sp>
      <p:sp>
        <p:nvSpPr>
          <p:cNvPr id="5" name="Slide Number Placeholder 4">
            <a:extLst>
              <a:ext uri="{FF2B5EF4-FFF2-40B4-BE49-F238E27FC236}">
                <a16:creationId xmlns:a16="http://schemas.microsoft.com/office/drawing/2014/main" id="{8BA808CA-007F-460C-B1A7-3DEA8DF76DBF}"/>
              </a:ext>
            </a:extLst>
          </p:cNvPr>
          <p:cNvSpPr>
            <a:spLocks noGrp="1"/>
          </p:cNvSpPr>
          <p:nvPr>
            <p:ph type="sldNum" sz="quarter" idx="12"/>
          </p:nvPr>
        </p:nvSpPr>
        <p:spPr/>
        <p:txBody>
          <a:bodyPr/>
          <a:lstStyle/>
          <a:p>
            <a:fld id="{9741C494-71CA-0147-929A-81D1A34CE17A}" type="slidenum">
              <a:rPr lang="en-US" smtClean="0"/>
              <a:t>20</a:t>
            </a:fld>
            <a:endParaRPr lang="en-US"/>
          </a:p>
        </p:txBody>
      </p:sp>
      <p:pic>
        <p:nvPicPr>
          <p:cNvPr id="9" name="Picture 8">
            <a:extLst>
              <a:ext uri="{FF2B5EF4-FFF2-40B4-BE49-F238E27FC236}">
                <a16:creationId xmlns:a16="http://schemas.microsoft.com/office/drawing/2014/main" id="{65D6C377-F9E6-CB4A-8360-86C4E63AF169}"/>
              </a:ext>
            </a:extLst>
          </p:cNvPr>
          <p:cNvPicPr>
            <a:picLocks noChangeAspect="1"/>
          </p:cNvPicPr>
          <p:nvPr/>
        </p:nvPicPr>
        <p:blipFill>
          <a:blip r:embed="rId2"/>
          <a:srcRect/>
          <a:stretch/>
        </p:blipFill>
        <p:spPr>
          <a:xfrm>
            <a:off x="800100" y="1156772"/>
            <a:ext cx="7543800" cy="4800600"/>
          </a:xfrm>
          <a:prstGeom prst="rect">
            <a:avLst/>
          </a:prstGeom>
        </p:spPr>
      </p:pic>
    </p:spTree>
    <p:extLst>
      <p:ext uri="{BB962C8B-B14F-4D97-AF65-F5344CB8AC3E}">
        <p14:creationId xmlns:p14="http://schemas.microsoft.com/office/powerpoint/2010/main" val="4197783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D4B8-9304-4F53-8973-9FD09644D1A2}"/>
              </a:ext>
            </a:extLst>
          </p:cNvPr>
          <p:cNvSpPr>
            <a:spLocks noGrp="1"/>
          </p:cNvSpPr>
          <p:nvPr>
            <p:ph type="title"/>
          </p:nvPr>
        </p:nvSpPr>
        <p:spPr/>
        <p:txBody>
          <a:bodyPr/>
          <a:lstStyle/>
          <a:p>
            <a:r>
              <a:rPr lang="en-US" dirty="0"/>
              <a:t>What’s next for coal?</a:t>
            </a:r>
          </a:p>
        </p:txBody>
      </p:sp>
      <p:sp>
        <p:nvSpPr>
          <p:cNvPr id="3" name="Content Placeholder 2">
            <a:extLst>
              <a:ext uri="{FF2B5EF4-FFF2-40B4-BE49-F238E27FC236}">
                <a16:creationId xmlns:a16="http://schemas.microsoft.com/office/drawing/2014/main" id="{B8E29317-7B37-49DB-A97E-A549C95B211F}"/>
              </a:ext>
            </a:extLst>
          </p:cNvPr>
          <p:cNvSpPr>
            <a:spLocks noGrp="1"/>
          </p:cNvSpPr>
          <p:nvPr>
            <p:ph idx="1"/>
          </p:nvPr>
        </p:nvSpPr>
        <p:spPr/>
        <p:txBody>
          <a:bodyPr/>
          <a:lstStyle/>
          <a:p>
            <a:r>
              <a:rPr lang="en-US" b="1" dirty="0"/>
              <a:t>Generation statistics from April are telling:</a:t>
            </a:r>
          </a:p>
          <a:p>
            <a:pPr marL="342900" lvl="1" indent="0">
              <a:spcBef>
                <a:spcPts val="1575"/>
              </a:spcBef>
              <a:buNone/>
            </a:pPr>
            <a:r>
              <a:rPr lang="en-US" dirty="0"/>
              <a:t>EIA shows 227,600MW of installed coal capacity  at end of January;</a:t>
            </a:r>
            <a:br>
              <a:rPr lang="en-US" dirty="0"/>
            </a:br>
            <a:r>
              <a:rPr lang="en-US" dirty="0"/>
              <a:t>at 100% capacity, coal would produce 227,600MW each hour</a:t>
            </a:r>
          </a:p>
          <a:p>
            <a:pPr lvl="1">
              <a:spcBef>
                <a:spcPts val="1575"/>
              </a:spcBef>
            </a:pPr>
            <a:r>
              <a:rPr lang="en-US" dirty="0"/>
              <a:t>For the first 15 days of the month, coal has only topped the 70,000MW level 10 times, meaning</a:t>
            </a:r>
            <a:r>
              <a:rPr lang="en-US" b="1" dirty="0"/>
              <a:t> the top capacity factor for the coal sector overall has been just 30.7%</a:t>
            </a:r>
          </a:p>
          <a:p>
            <a:pPr lvl="1">
              <a:spcBef>
                <a:spcPts val="1575"/>
              </a:spcBef>
            </a:pPr>
            <a:r>
              <a:rPr lang="en-US" dirty="0"/>
              <a:t>Conversely, during that same two weeks, coal generation has been below 50,000MW </a:t>
            </a:r>
            <a:r>
              <a:rPr lang="en-US" b="1" dirty="0"/>
              <a:t>during 94 hourly periods, an effective capacity figure of less than 22%</a:t>
            </a:r>
          </a:p>
          <a:p>
            <a:pPr lvl="1">
              <a:spcBef>
                <a:spcPts val="1575"/>
              </a:spcBef>
            </a:pPr>
            <a:r>
              <a:rPr lang="en-US" dirty="0"/>
              <a:t>For comparison, </a:t>
            </a:r>
            <a:r>
              <a:rPr lang="en-US" b="1" dirty="0"/>
              <a:t>in April 2019, coal never generated less than 53,000MW in an hour</a:t>
            </a:r>
          </a:p>
        </p:txBody>
      </p:sp>
      <p:sp>
        <p:nvSpPr>
          <p:cNvPr id="5" name="Slide Number Placeholder 4">
            <a:extLst>
              <a:ext uri="{FF2B5EF4-FFF2-40B4-BE49-F238E27FC236}">
                <a16:creationId xmlns:a16="http://schemas.microsoft.com/office/drawing/2014/main" id="{C77F1C12-3221-4AB4-AD6D-EE736C360FCC}"/>
              </a:ext>
            </a:extLst>
          </p:cNvPr>
          <p:cNvSpPr>
            <a:spLocks noGrp="1"/>
          </p:cNvSpPr>
          <p:nvPr>
            <p:ph type="sldNum" sz="quarter" idx="12"/>
          </p:nvPr>
        </p:nvSpPr>
        <p:spPr/>
        <p:txBody>
          <a:bodyPr/>
          <a:lstStyle/>
          <a:p>
            <a:fld id="{9741C494-71CA-0147-929A-81D1A34CE17A}" type="slidenum">
              <a:rPr lang="en-US" smtClean="0"/>
              <a:t>21</a:t>
            </a:fld>
            <a:endParaRPr lang="en-US"/>
          </a:p>
        </p:txBody>
      </p:sp>
    </p:spTree>
    <p:extLst>
      <p:ext uri="{BB962C8B-B14F-4D97-AF65-F5344CB8AC3E}">
        <p14:creationId xmlns:p14="http://schemas.microsoft.com/office/powerpoint/2010/main" val="126915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3E50-FF38-493F-AD66-09683D76310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F1471FF-C6BC-442D-8096-DDB3E1A71410}"/>
              </a:ext>
            </a:extLst>
          </p:cNvPr>
          <p:cNvSpPr>
            <a:spLocks noGrp="1"/>
          </p:cNvSpPr>
          <p:nvPr>
            <p:ph idx="1"/>
          </p:nvPr>
        </p:nvSpPr>
        <p:spPr/>
        <p:txBody>
          <a:bodyPr/>
          <a:lstStyle/>
          <a:p>
            <a:pPr marL="0" indent="0">
              <a:buNone/>
            </a:pPr>
            <a:r>
              <a:rPr lang="en-US" dirty="0"/>
              <a:t>IEEFA’s </a:t>
            </a:r>
            <a:r>
              <a:rPr lang="en-US" b="1" dirty="0"/>
              <a:t>2020 Coal Outlook </a:t>
            </a:r>
            <a:r>
              <a:rPr lang="en-US" dirty="0"/>
              <a:t>can be found at:</a:t>
            </a:r>
          </a:p>
          <a:p>
            <a:r>
              <a:rPr lang="en-US" dirty="0">
                <a:hlinkClick r:id="rId2"/>
              </a:rPr>
              <a:t>https://ieefa.org/wp-content/uploads/2020/03/US-Coal-Outlook-2020_March-2020.pdf</a:t>
            </a:r>
            <a:endParaRPr lang="en-US" dirty="0"/>
          </a:p>
          <a:p>
            <a:r>
              <a:rPr lang="en-US" dirty="0"/>
              <a:t>Directory of “100 and Counting” financial institutions, insurers and asset managers that have restricted coal investments: </a:t>
            </a:r>
            <a:r>
              <a:rPr lang="en-US" dirty="0">
                <a:hlinkClick r:id="rId3"/>
              </a:rPr>
              <a:t>https://ieefa.org/finance-exiting-coal/</a:t>
            </a:r>
            <a:endParaRPr lang="en-US" dirty="0"/>
          </a:p>
          <a:p>
            <a:endParaRPr lang="en-US" dirty="0"/>
          </a:p>
          <a:p>
            <a:pPr marL="0" indent="0">
              <a:buNone/>
            </a:pPr>
            <a:r>
              <a:rPr lang="en-US" dirty="0"/>
              <a:t>Author contact information:</a:t>
            </a:r>
          </a:p>
          <a:p>
            <a:r>
              <a:rPr lang="en-US" dirty="0"/>
              <a:t>Dennis Wamsted / </a:t>
            </a:r>
            <a:r>
              <a:rPr lang="en-US" dirty="0">
                <a:hlinkClick r:id="rId4"/>
              </a:rPr>
              <a:t>dwamsted@ieefa.org</a:t>
            </a:r>
            <a:r>
              <a:rPr lang="en-US" dirty="0"/>
              <a:t> / (703) 862-9324</a:t>
            </a:r>
          </a:p>
          <a:p>
            <a:r>
              <a:rPr lang="en-US" dirty="0"/>
              <a:t>Seth Feaster / </a:t>
            </a:r>
            <a:r>
              <a:rPr lang="en-US" dirty="0">
                <a:hlinkClick r:id="rId5"/>
              </a:rPr>
              <a:t>swfeaster@ieefa.org</a:t>
            </a:r>
            <a:r>
              <a:rPr lang="en-US" dirty="0"/>
              <a:t> / (917) 670-4025</a:t>
            </a:r>
          </a:p>
        </p:txBody>
      </p:sp>
      <p:sp>
        <p:nvSpPr>
          <p:cNvPr id="5" name="Slide Number Placeholder 4">
            <a:extLst>
              <a:ext uri="{FF2B5EF4-FFF2-40B4-BE49-F238E27FC236}">
                <a16:creationId xmlns:a16="http://schemas.microsoft.com/office/drawing/2014/main" id="{960C9E0E-19E2-4D84-83DE-3442400242BE}"/>
              </a:ext>
            </a:extLst>
          </p:cNvPr>
          <p:cNvSpPr>
            <a:spLocks noGrp="1"/>
          </p:cNvSpPr>
          <p:nvPr>
            <p:ph type="sldNum" sz="quarter" idx="12"/>
          </p:nvPr>
        </p:nvSpPr>
        <p:spPr/>
        <p:txBody>
          <a:bodyPr/>
          <a:lstStyle/>
          <a:p>
            <a:fld id="{9741C494-71CA-0147-929A-81D1A34CE17A}" type="slidenum">
              <a:rPr lang="en-US" smtClean="0"/>
              <a:t>22</a:t>
            </a:fld>
            <a:endParaRPr lang="en-US"/>
          </a:p>
        </p:txBody>
      </p:sp>
    </p:spTree>
    <p:extLst>
      <p:ext uri="{BB962C8B-B14F-4D97-AF65-F5344CB8AC3E}">
        <p14:creationId xmlns:p14="http://schemas.microsoft.com/office/powerpoint/2010/main" val="263645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3FE7-3ECC-43F5-854E-B65CC638C18F}"/>
              </a:ext>
            </a:extLst>
          </p:cNvPr>
          <p:cNvSpPr>
            <a:spLocks noGrp="1"/>
          </p:cNvSpPr>
          <p:nvPr>
            <p:ph type="title"/>
          </p:nvPr>
        </p:nvSpPr>
        <p:spPr/>
        <p:txBody>
          <a:bodyPr/>
          <a:lstStyle/>
          <a:p>
            <a:r>
              <a:rPr lang="en-US" dirty="0"/>
              <a:t>Coal is losing price war with renewables, gas</a:t>
            </a:r>
          </a:p>
        </p:txBody>
      </p:sp>
      <p:sp>
        <p:nvSpPr>
          <p:cNvPr id="3" name="Content Placeholder 2">
            <a:extLst>
              <a:ext uri="{FF2B5EF4-FFF2-40B4-BE49-F238E27FC236}">
                <a16:creationId xmlns:a16="http://schemas.microsoft.com/office/drawing/2014/main" id="{FF04EE28-529F-47A1-9C20-6E8854A92B37}"/>
              </a:ext>
            </a:extLst>
          </p:cNvPr>
          <p:cNvSpPr>
            <a:spLocks noGrp="1"/>
          </p:cNvSpPr>
          <p:nvPr>
            <p:ph idx="1"/>
          </p:nvPr>
        </p:nvSpPr>
        <p:spPr>
          <a:xfrm>
            <a:off x="628650" y="1333501"/>
            <a:ext cx="3131692" cy="4654550"/>
          </a:xfrm>
        </p:spPr>
        <p:txBody>
          <a:bodyPr/>
          <a:lstStyle/>
          <a:p>
            <a:r>
              <a:rPr lang="en-US" b="1" dirty="0"/>
              <a:t>Coal’s market share of electricity generation has been dropping steadily</a:t>
            </a:r>
            <a:br>
              <a:rPr lang="en-US" b="1" dirty="0"/>
            </a:br>
            <a:endParaRPr lang="en-US" b="1" dirty="0"/>
          </a:p>
          <a:p>
            <a:pPr marL="342900" lvl="1" indent="0">
              <a:buNone/>
            </a:pPr>
            <a:r>
              <a:rPr lang="en-US" dirty="0"/>
              <a:t>EIA projects coal will account for just 20% of U.S. electric power sector generation this year, which would put it third, behind gas and nuclear, and just ahead of renewables.</a:t>
            </a:r>
          </a:p>
        </p:txBody>
      </p:sp>
      <p:sp>
        <p:nvSpPr>
          <p:cNvPr id="5" name="Slide Number Placeholder 4">
            <a:extLst>
              <a:ext uri="{FF2B5EF4-FFF2-40B4-BE49-F238E27FC236}">
                <a16:creationId xmlns:a16="http://schemas.microsoft.com/office/drawing/2014/main" id="{33DDFBD9-972D-453F-A475-560A0011EA38}"/>
              </a:ext>
            </a:extLst>
          </p:cNvPr>
          <p:cNvSpPr>
            <a:spLocks noGrp="1"/>
          </p:cNvSpPr>
          <p:nvPr>
            <p:ph type="sldNum" sz="quarter" idx="12"/>
          </p:nvPr>
        </p:nvSpPr>
        <p:spPr/>
        <p:txBody>
          <a:bodyPr/>
          <a:lstStyle/>
          <a:p>
            <a:fld id="{9741C494-71CA-0147-929A-81D1A34CE17A}" type="slidenum">
              <a:rPr lang="en-US" smtClean="0"/>
              <a:t>3</a:t>
            </a:fld>
            <a:endParaRPr lang="en-US"/>
          </a:p>
        </p:txBody>
      </p:sp>
      <p:pic>
        <p:nvPicPr>
          <p:cNvPr id="11" name="Picture 10">
            <a:extLst>
              <a:ext uri="{FF2B5EF4-FFF2-40B4-BE49-F238E27FC236}">
                <a16:creationId xmlns:a16="http://schemas.microsoft.com/office/drawing/2014/main" id="{B3FA2192-C0A2-BC48-9476-F40BBCB6F859}"/>
              </a:ext>
            </a:extLst>
          </p:cNvPr>
          <p:cNvPicPr>
            <a:picLocks noChangeAspect="1"/>
          </p:cNvPicPr>
          <p:nvPr/>
        </p:nvPicPr>
        <p:blipFill>
          <a:blip r:embed="rId2"/>
          <a:srcRect/>
          <a:stretch/>
        </p:blipFill>
        <p:spPr>
          <a:xfrm>
            <a:off x="4247998" y="1165341"/>
            <a:ext cx="4030980" cy="4644390"/>
          </a:xfrm>
          <a:prstGeom prst="rect">
            <a:avLst/>
          </a:prstGeom>
        </p:spPr>
      </p:pic>
    </p:spTree>
    <p:extLst>
      <p:ext uri="{BB962C8B-B14F-4D97-AF65-F5344CB8AC3E}">
        <p14:creationId xmlns:p14="http://schemas.microsoft.com/office/powerpoint/2010/main" val="92329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3FE7-3ECC-43F5-854E-B65CC638C18F}"/>
              </a:ext>
            </a:extLst>
          </p:cNvPr>
          <p:cNvSpPr>
            <a:spLocks noGrp="1"/>
          </p:cNvSpPr>
          <p:nvPr>
            <p:ph type="title"/>
          </p:nvPr>
        </p:nvSpPr>
        <p:spPr/>
        <p:txBody>
          <a:bodyPr/>
          <a:lstStyle/>
          <a:p>
            <a:r>
              <a:rPr lang="en-US" dirty="0"/>
              <a:t>Coal is losing price war with renewables, gas</a:t>
            </a:r>
          </a:p>
        </p:txBody>
      </p:sp>
      <p:sp>
        <p:nvSpPr>
          <p:cNvPr id="3" name="Content Placeholder 2">
            <a:extLst>
              <a:ext uri="{FF2B5EF4-FFF2-40B4-BE49-F238E27FC236}">
                <a16:creationId xmlns:a16="http://schemas.microsoft.com/office/drawing/2014/main" id="{FF04EE28-529F-47A1-9C20-6E8854A92B37}"/>
              </a:ext>
            </a:extLst>
          </p:cNvPr>
          <p:cNvSpPr>
            <a:spLocks noGrp="1"/>
          </p:cNvSpPr>
          <p:nvPr>
            <p:ph idx="1"/>
          </p:nvPr>
        </p:nvSpPr>
        <p:spPr>
          <a:xfrm>
            <a:off x="628650" y="1333501"/>
            <a:ext cx="7117474" cy="4654550"/>
          </a:xfrm>
        </p:spPr>
        <p:txBody>
          <a:bodyPr/>
          <a:lstStyle/>
          <a:p>
            <a:r>
              <a:rPr lang="en-US" b="1" dirty="0"/>
              <a:t>These trends have been worsening for coal so far in 2020</a:t>
            </a:r>
            <a:br>
              <a:rPr lang="en-US" b="1" dirty="0"/>
            </a:br>
            <a:endParaRPr lang="en-US" b="1" dirty="0"/>
          </a:p>
          <a:p>
            <a:pPr marL="342900" lvl="1" indent="0">
              <a:buNone/>
            </a:pPr>
            <a:r>
              <a:rPr lang="en-US" dirty="0"/>
              <a:t>Market share of electric-power sector generation:</a:t>
            </a:r>
          </a:p>
          <a:p>
            <a:pPr marL="342900" lvl="1" indent="0">
              <a:buNone/>
            </a:pPr>
            <a:endParaRPr lang="en-US" dirty="0"/>
          </a:p>
          <a:p>
            <a:pPr marL="342900" lvl="1" indent="0">
              <a:buNone/>
            </a:pPr>
            <a:r>
              <a:rPr lang="en-US" dirty="0"/>
              <a:t>				Coal		Renewables </a:t>
            </a:r>
          </a:p>
          <a:p>
            <a:pPr lvl="3"/>
            <a:r>
              <a:rPr lang="en-US" dirty="0"/>
              <a:t>January		</a:t>
            </a:r>
            <a:r>
              <a:rPr lang="en-US" b="1" dirty="0"/>
              <a:t>19.9%		17.6%</a:t>
            </a:r>
          </a:p>
          <a:p>
            <a:pPr lvl="3"/>
            <a:r>
              <a:rPr lang="en-US" dirty="0"/>
              <a:t>February	</a:t>
            </a:r>
            <a:r>
              <a:rPr lang="en-US" b="1" dirty="0"/>
              <a:t>18.3%		19.7%</a:t>
            </a:r>
          </a:p>
          <a:p>
            <a:pPr lvl="3"/>
            <a:r>
              <a:rPr lang="en-US" dirty="0"/>
              <a:t>March*		</a:t>
            </a:r>
            <a:r>
              <a:rPr lang="en-US" b="1" dirty="0"/>
              <a:t>17.3%		19.9%</a:t>
            </a:r>
          </a:p>
          <a:p>
            <a:pPr lvl="3"/>
            <a:r>
              <a:rPr lang="en-US" dirty="0"/>
              <a:t>April**		</a:t>
            </a:r>
            <a:r>
              <a:rPr lang="en-US" b="1" dirty="0"/>
              <a:t>15.5%		21.7%</a:t>
            </a:r>
          </a:p>
          <a:p>
            <a:pPr lvl="3"/>
            <a:endParaRPr lang="en-US" dirty="0"/>
          </a:p>
          <a:p>
            <a:pPr marL="1028700" lvl="3" indent="0">
              <a:buNone/>
            </a:pPr>
            <a:r>
              <a:rPr lang="en-US" sz="1400" dirty="0"/>
              <a:t>Note: Renewables are utility-scale solar, wind, and conventional hydroelectric</a:t>
            </a:r>
          </a:p>
          <a:p>
            <a:pPr marL="1028700" lvl="3" indent="0">
              <a:buNone/>
            </a:pPr>
            <a:r>
              <a:rPr lang="en-US" sz="1400" dirty="0"/>
              <a:t>*  Preliminary</a:t>
            </a:r>
          </a:p>
          <a:p>
            <a:pPr marL="1028700" lvl="3" indent="0">
              <a:buNone/>
            </a:pPr>
            <a:r>
              <a:rPr lang="en-US" sz="1400" dirty="0"/>
              <a:t>**Preliminary, through April 24</a:t>
            </a:r>
          </a:p>
          <a:p>
            <a:pPr marL="1028700" lvl="3" indent="0">
              <a:buNone/>
            </a:pPr>
            <a:r>
              <a:rPr lang="en-US" sz="1400" dirty="0"/>
              <a:t>Source: Energy Information Administration</a:t>
            </a:r>
          </a:p>
        </p:txBody>
      </p:sp>
      <p:sp>
        <p:nvSpPr>
          <p:cNvPr id="5" name="Slide Number Placeholder 4">
            <a:extLst>
              <a:ext uri="{FF2B5EF4-FFF2-40B4-BE49-F238E27FC236}">
                <a16:creationId xmlns:a16="http://schemas.microsoft.com/office/drawing/2014/main" id="{33DDFBD9-972D-453F-A475-560A0011EA38}"/>
              </a:ext>
            </a:extLst>
          </p:cNvPr>
          <p:cNvSpPr>
            <a:spLocks noGrp="1"/>
          </p:cNvSpPr>
          <p:nvPr>
            <p:ph type="sldNum" sz="quarter" idx="12"/>
          </p:nvPr>
        </p:nvSpPr>
        <p:spPr/>
        <p:txBody>
          <a:bodyPr/>
          <a:lstStyle/>
          <a:p>
            <a:fld id="{9741C494-71CA-0147-929A-81D1A34CE17A}" type="slidenum">
              <a:rPr lang="en-US" smtClean="0"/>
              <a:t>4</a:t>
            </a:fld>
            <a:endParaRPr lang="en-US"/>
          </a:p>
        </p:txBody>
      </p:sp>
    </p:spTree>
    <p:extLst>
      <p:ext uri="{BB962C8B-B14F-4D97-AF65-F5344CB8AC3E}">
        <p14:creationId xmlns:p14="http://schemas.microsoft.com/office/powerpoint/2010/main" val="164867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3FE7-3ECC-43F5-854E-B65CC638C18F}"/>
              </a:ext>
            </a:extLst>
          </p:cNvPr>
          <p:cNvSpPr>
            <a:spLocks noGrp="1"/>
          </p:cNvSpPr>
          <p:nvPr>
            <p:ph type="title"/>
          </p:nvPr>
        </p:nvSpPr>
        <p:spPr/>
        <p:txBody>
          <a:bodyPr/>
          <a:lstStyle/>
          <a:p>
            <a:r>
              <a:rPr lang="en-US" dirty="0"/>
              <a:t>Coal is losing price war with renewables, gas</a:t>
            </a:r>
          </a:p>
        </p:txBody>
      </p:sp>
      <p:sp>
        <p:nvSpPr>
          <p:cNvPr id="3" name="Content Placeholder 2">
            <a:extLst>
              <a:ext uri="{FF2B5EF4-FFF2-40B4-BE49-F238E27FC236}">
                <a16:creationId xmlns:a16="http://schemas.microsoft.com/office/drawing/2014/main" id="{FF04EE28-529F-47A1-9C20-6E8854A92B37}"/>
              </a:ext>
            </a:extLst>
          </p:cNvPr>
          <p:cNvSpPr>
            <a:spLocks noGrp="1"/>
          </p:cNvSpPr>
          <p:nvPr>
            <p:ph idx="1"/>
          </p:nvPr>
        </p:nvSpPr>
        <p:spPr>
          <a:xfrm>
            <a:off x="628649" y="1333501"/>
            <a:ext cx="3470385" cy="4654550"/>
          </a:xfrm>
        </p:spPr>
        <p:txBody>
          <a:bodyPr lIns="91440"/>
          <a:lstStyle/>
          <a:p>
            <a:r>
              <a:rPr lang="en-US" b="1" dirty="0"/>
              <a:t>Coal’s average annual capacity factor for generation has been dropping</a:t>
            </a:r>
          </a:p>
          <a:p>
            <a:pPr marL="0" indent="0">
              <a:buNone/>
            </a:pPr>
            <a:r>
              <a:rPr lang="en-US" dirty="0"/>
              <a:t>In 2019, coal’s overall average fell below 50% for the first time, while gas combined cycle units rose to more than 56%. Low capacity factors hurt coal by forcing producers to spread fixed costs over fewer MWh, effectively raising the break-even cost of power, and furthering the downward spiral</a:t>
            </a:r>
          </a:p>
          <a:p>
            <a:pPr marL="0" indent="0">
              <a:buNone/>
            </a:pPr>
            <a:endParaRPr lang="en-US" dirty="0"/>
          </a:p>
        </p:txBody>
      </p:sp>
      <p:sp>
        <p:nvSpPr>
          <p:cNvPr id="5" name="Slide Number Placeholder 4">
            <a:extLst>
              <a:ext uri="{FF2B5EF4-FFF2-40B4-BE49-F238E27FC236}">
                <a16:creationId xmlns:a16="http://schemas.microsoft.com/office/drawing/2014/main" id="{33DDFBD9-972D-453F-A475-560A0011EA38}"/>
              </a:ext>
            </a:extLst>
          </p:cNvPr>
          <p:cNvSpPr>
            <a:spLocks noGrp="1"/>
          </p:cNvSpPr>
          <p:nvPr>
            <p:ph type="sldNum" sz="quarter" idx="12"/>
          </p:nvPr>
        </p:nvSpPr>
        <p:spPr/>
        <p:txBody>
          <a:bodyPr/>
          <a:lstStyle/>
          <a:p>
            <a:fld id="{9741C494-71CA-0147-929A-81D1A34CE17A}" type="slidenum">
              <a:rPr lang="en-US" smtClean="0"/>
              <a:t>5</a:t>
            </a:fld>
            <a:endParaRPr lang="en-US"/>
          </a:p>
        </p:txBody>
      </p:sp>
      <p:pic>
        <p:nvPicPr>
          <p:cNvPr id="11" name="Picture 10">
            <a:extLst>
              <a:ext uri="{FF2B5EF4-FFF2-40B4-BE49-F238E27FC236}">
                <a16:creationId xmlns:a16="http://schemas.microsoft.com/office/drawing/2014/main" id="{B3FA2192-C0A2-BC48-9476-F40BBCB6F859}"/>
              </a:ext>
            </a:extLst>
          </p:cNvPr>
          <p:cNvPicPr>
            <a:picLocks noChangeAspect="1"/>
          </p:cNvPicPr>
          <p:nvPr/>
        </p:nvPicPr>
        <p:blipFill>
          <a:blip r:embed="rId2"/>
          <a:srcRect/>
          <a:stretch/>
        </p:blipFill>
        <p:spPr>
          <a:xfrm>
            <a:off x="4299368" y="1165341"/>
            <a:ext cx="4030980" cy="4644390"/>
          </a:xfrm>
          <a:prstGeom prst="rect">
            <a:avLst/>
          </a:prstGeom>
        </p:spPr>
      </p:pic>
    </p:spTree>
    <p:extLst>
      <p:ext uri="{BB962C8B-B14F-4D97-AF65-F5344CB8AC3E}">
        <p14:creationId xmlns:p14="http://schemas.microsoft.com/office/powerpoint/2010/main" val="253048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F9CCA-4D90-6A43-A860-9218F43E4BA6}"/>
              </a:ext>
            </a:extLst>
          </p:cNvPr>
          <p:cNvSpPr>
            <a:spLocks noGrp="1"/>
          </p:cNvSpPr>
          <p:nvPr>
            <p:ph type="title"/>
          </p:nvPr>
        </p:nvSpPr>
        <p:spPr/>
        <p:txBody>
          <a:bodyPr/>
          <a:lstStyle/>
          <a:p>
            <a:r>
              <a:rPr lang="en-US" dirty="0"/>
              <a:t>Coal’s economic woes: They said it, not us</a:t>
            </a:r>
            <a:br>
              <a:rPr lang="en-US" dirty="0"/>
            </a:br>
            <a:endParaRPr lang="en-US" dirty="0"/>
          </a:p>
        </p:txBody>
      </p:sp>
      <p:sp>
        <p:nvSpPr>
          <p:cNvPr id="5" name="Content Placeholder 4">
            <a:extLst>
              <a:ext uri="{FF2B5EF4-FFF2-40B4-BE49-F238E27FC236}">
                <a16:creationId xmlns:a16="http://schemas.microsoft.com/office/drawing/2014/main" id="{5AE1084C-3A07-FF4B-837A-F424F59C97A8}"/>
              </a:ext>
            </a:extLst>
          </p:cNvPr>
          <p:cNvSpPr>
            <a:spLocks noGrp="1"/>
          </p:cNvSpPr>
          <p:nvPr>
            <p:ph idx="1"/>
          </p:nvPr>
        </p:nvSpPr>
        <p:spPr>
          <a:xfrm>
            <a:off x="628650" y="1333501"/>
            <a:ext cx="7642991" cy="4654550"/>
          </a:xfrm>
        </p:spPr>
        <p:txBody>
          <a:bodyPr/>
          <a:lstStyle/>
          <a:p>
            <a:pPr marL="0" marR="0" indent="0">
              <a:spcBef>
                <a:spcPts val="0"/>
              </a:spcBef>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“The coal-fired unit is no longer economical for customers, and FPL is currently evaluating options to retire its 76% ownership in the plant.”</a:t>
            </a:r>
          </a:p>
          <a:p>
            <a:pPr marL="514350" lvl="2" indent="0">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FPL spokesman Chris McGrath discussing the Florida utility’s plan to sell/retire its share of Unit 4 at Georgia Power’s Scherer generation station, the nation’s largest coal plant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1800"/>
              </a:spcBef>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“On an actual cost basis, we are losing money relative to the market [at Coal Creek].”</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514350" lvl="2" indent="0">
              <a:spcBef>
                <a:spcPts val="0"/>
              </a:spcBef>
              <a:spcAft>
                <a:spcPts val="800"/>
              </a:spcAft>
              <a:buNone/>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Jon Brekke, vice president and chief power-supply officer for Great River, on the co-op’s ongoing review of the 1,146MW plant in North Dakota</a:t>
            </a:r>
          </a:p>
          <a:p>
            <a:pPr marL="0" lvl="0" indent="0">
              <a:spcBef>
                <a:spcPts val="1800"/>
              </a:spcBef>
              <a:spcAft>
                <a:spcPts val="800"/>
              </a:spcAft>
              <a:buClr>
                <a:srgbClr val="08568C"/>
              </a:buClr>
              <a:buNone/>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“What’s encouraging about it is that very, very low cost of new renewables that are coming online. They’re coming in at costs well below the variable operating costs of our fossil fuel units.”</a:t>
            </a:r>
          </a:p>
          <a:p>
            <a:pPr marL="514350" lvl="2" indent="0">
              <a:spcBef>
                <a:spcPts val="0"/>
              </a:spcBef>
              <a:spcAft>
                <a:spcPts val="1000"/>
              </a:spcAft>
              <a:buClr>
                <a:srgbClr val="08568C"/>
              </a:buClr>
              <a:buNone/>
            </a:pPr>
            <a:r>
              <a:rPr lang="en-US" sz="1400" dirty="0">
                <a:solidFill>
                  <a:srgbClr val="000000"/>
                </a:solidFill>
                <a:ea typeface="Calibri" panose="020F0502020204030204" pitchFamily="34" charset="0"/>
                <a:cs typeface="Times New Roman" panose="02020603050405020304" pitchFamily="18" charset="0"/>
              </a:rPr>
              <a:t>— Tri-State CEO Duane </a:t>
            </a:r>
            <a:r>
              <a:rPr lang="en-US" sz="1400" dirty="0" err="1">
                <a:solidFill>
                  <a:srgbClr val="000000"/>
                </a:solidFill>
                <a:ea typeface="Calibri" panose="020F0502020204030204" pitchFamily="34" charset="0"/>
                <a:cs typeface="Times New Roman" panose="02020603050405020304" pitchFamily="18" charset="0"/>
              </a:rPr>
              <a:t>Highley</a:t>
            </a:r>
            <a:r>
              <a:rPr lang="en-US" sz="1400" dirty="0">
                <a:solidFill>
                  <a:srgbClr val="000000"/>
                </a:solidFill>
                <a:ea typeface="Calibri" panose="020F0502020204030204" pitchFamily="34" charset="0"/>
                <a:cs typeface="Times New Roman" panose="02020603050405020304" pitchFamily="18" charset="0"/>
              </a:rPr>
              <a:t> explaining the co-op’s decision to exit coal generation by 2030, starting with the 2020 retirement of the 253MW Escalante power plant in New Mexico</a:t>
            </a:r>
            <a:endParaRPr lang="en-US" sz="1750" dirty="0">
              <a:ea typeface="MS Mincho" panose="02020609040205080304" pitchFamily="49" charset="-128"/>
              <a:cs typeface="Times New Roman" panose="02020603050405020304" pitchFamily="18" charset="0"/>
            </a:endParaRPr>
          </a:p>
          <a:p>
            <a:pPr marL="0" indent="0">
              <a:buNone/>
            </a:pPr>
            <a:endParaRPr lang="en-US" dirty="0"/>
          </a:p>
        </p:txBody>
      </p:sp>
      <p:sp>
        <p:nvSpPr>
          <p:cNvPr id="7" name="Slide Number Placeholder 6">
            <a:extLst>
              <a:ext uri="{FF2B5EF4-FFF2-40B4-BE49-F238E27FC236}">
                <a16:creationId xmlns:a16="http://schemas.microsoft.com/office/drawing/2014/main" id="{824E7D67-9AE0-AC42-82DA-F590E09E913F}"/>
              </a:ext>
            </a:extLst>
          </p:cNvPr>
          <p:cNvSpPr>
            <a:spLocks noGrp="1"/>
          </p:cNvSpPr>
          <p:nvPr>
            <p:ph type="sldNum" sz="quarter" idx="12"/>
          </p:nvPr>
        </p:nvSpPr>
        <p:spPr/>
        <p:txBody>
          <a:bodyPr/>
          <a:lstStyle/>
          <a:p>
            <a:fld id="{9741C494-71CA-0147-929A-81D1A34CE17A}" type="slidenum">
              <a:rPr lang="en-US" smtClean="0"/>
              <a:t>6</a:t>
            </a:fld>
            <a:endParaRPr lang="en-US"/>
          </a:p>
        </p:txBody>
      </p:sp>
    </p:spTree>
    <p:extLst>
      <p:ext uri="{BB962C8B-B14F-4D97-AF65-F5344CB8AC3E}">
        <p14:creationId xmlns:p14="http://schemas.microsoft.com/office/powerpoint/2010/main" val="291311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FBDF-3B56-439F-BE6F-3AC40EF82AFA}"/>
              </a:ext>
            </a:extLst>
          </p:cNvPr>
          <p:cNvSpPr>
            <a:spLocks noGrp="1"/>
          </p:cNvSpPr>
          <p:nvPr>
            <p:ph type="title"/>
          </p:nvPr>
        </p:nvSpPr>
        <p:spPr/>
        <p:txBody>
          <a:bodyPr/>
          <a:lstStyle/>
          <a:p>
            <a:r>
              <a:rPr lang="en-US" dirty="0">
                <a:solidFill>
                  <a:srgbClr val="08568C"/>
                </a:solidFill>
              </a:rPr>
              <a:t>They said it, not us -- continued</a:t>
            </a:r>
            <a:br>
              <a:rPr lang="en-US" dirty="0">
                <a:solidFill>
                  <a:srgbClr val="08568C"/>
                </a:solidFill>
              </a:rPr>
            </a:br>
            <a:endParaRPr lang="en-US" dirty="0"/>
          </a:p>
        </p:txBody>
      </p:sp>
      <p:sp>
        <p:nvSpPr>
          <p:cNvPr id="3" name="Content Placeholder 2">
            <a:extLst>
              <a:ext uri="{FF2B5EF4-FFF2-40B4-BE49-F238E27FC236}">
                <a16:creationId xmlns:a16="http://schemas.microsoft.com/office/drawing/2014/main" id="{C87AB6A3-7FD8-4096-9789-E244B722337E}"/>
              </a:ext>
            </a:extLst>
          </p:cNvPr>
          <p:cNvSpPr>
            <a:spLocks noGrp="1"/>
          </p:cNvSpPr>
          <p:nvPr>
            <p:ph idx="1"/>
          </p:nvPr>
        </p:nvSpPr>
        <p:spPr/>
        <p:txBody>
          <a:bodyPr/>
          <a:lstStyle/>
          <a:p>
            <a:pPr marL="0" indent="0">
              <a:spcBef>
                <a:spcPts val="0"/>
              </a:spcBef>
              <a:spcAft>
                <a:spcPts val="800"/>
              </a:spcAft>
              <a:buNone/>
            </a:pPr>
            <a:r>
              <a:rPr lang="en-US" b="1" dirty="0">
                <a:ea typeface="MS Mincho" panose="02020609040205080304" pitchFamily="49" charset="-128"/>
                <a:cs typeface="Times New Roman" panose="02020603050405020304" pitchFamily="18" charset="0"/>
              </a:rPr>
              <a:t>Retiring </a:t>
            </a:r>
            <a:r>
              <a:rPr lang="en-US" b="1" dirty="0" err="1">
                <a:ea typeface="MS Mincho" panose="02020609040205080304" pitchFamily="49" charset="-128"/>
                <a:cs typeface="Times New Roman" panose="02020603050405020304" pitchFamily="18" charset="0"/>
              </a:rPr>
              <a:t>Merom</a:t>
            </a:r>
            <a:r>
              <a:rPr lang="en-US" b="1" dirty="0">
                <a:ea typeface="MS Mincho" panose="02020609040205080304" pitchFamily="49" charset="-128"/>
                <a:cs typeface="Times New Roman" panose="02020603050405020304" pitchFamily="18" charset="0"/>
              </a:rPr>
              <a:t> Generating Station in 2023 will save “members an estimated $700 million over the next two decades.”</a:t>
            </a:r>
          </a:p>
          <a:p>
            <a:pPr marL="514350" lvl="2" indent="0">
              <a:spcBef>
                <a:spcPts val="0"/>
              </a:spcBef>
              <a:buNone/>
            </a:pPr>
            <a:r>
              <a:rPr lang="en-US" sz="1400" dirty="0">
                <a:ea typeface="MS Mincho" panose="02020609040205080304" pitchFamily="49" charset="-128"/>
                <a:cs typeface="Times New Roman" panose="02020603050405020304" pitchFamily="18" charset="0"/>
              </a:rPr>
              <a:t>— Hoosier Energy announcing its plan in January to close the 1,070MW unit</a:t>
            </a:r>
          </a:p>
          <a:p>
            <a:pPr marL="0" indent="0">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1800"/>
              </a:spcBef>
              <a:spcAft>
                <a:spcPts val="800"/>
              </a:spcAft>
              <a:buClr>
                <a:srgbClr val="08568C"/>
              </a:buClr>
              <a:buNone/>
            </a:pPr>
            <a:r>
              <a:rPr lang="en-US" b="1" dirty="0">
                <a:solidFill>
                  <a:srgbClr val="000000"/>
                </a:solidFill>
              </a:rPr>
              <a:t>“The economics of the whole power business have changed so much that generating power by coal is just not the cheapest way to go, by a long shot. Coal is just too expensive right now to be a viable generating source anymore.”</a:t>
            </a:r>
          </a:p>
          <a:p>
            <a:pPr marL="685800" lvl="2" indent="0">
              <a:buNone/>
            </a:pPr>
            <a:r>
              <a:rPr lang="en-US" sz="1400" b="1" dirty="0">
                <a:solidFill>
                  <a:srgbClr val="000000"/>
                </a:solidFill>
              </a:rPr>
              <a:t>Doug Childs, CEO of the Utilities District of Western Indiana Rural Electric Co-Op, on Hoosier Energy’s decision to retire the </a:t>
            </a:r>
            <a:r>
              <a:rPr lang="en-US" sz="1400" b="1" dirty="0" err="1">
                <a:solidFill>
                  <a:srgbClr val="000000"/>
                </a:solidFill>
              </a:rPr>
              <a:t>Merom</a:t>
            </a:r>
            <a:r>
              <a:rPr lang="en-US" sz="1400" b="1" dirty="0">
                <a:solidFill>
                  <a:srgbClr val="000000"/>
                </a:solidFill>
              </a:rPr>
              <a:t> Generation Station</a:t>
            </a:r>
          </a:p>
          <a:p>
            <a:pPr marL="685800" lvl="2" indent="0">
              <a:buNone/>
            </a:pPr>
            <a:endParaRPr lang="en-US" sz="1400" b="1" dirty="0">
              <a:solidFill>
                <a:srgbClr val="000000"/>
              </a:solidFill>
              <a:latin typeface="Cambria" panose="02040503050406030204" pitchFamily="18" charset="0"/>
            </a:endParaRPr>
          </a:p>
          <a:p>
            <a:pPr marL="0" lvl="0" indent="0">
              <a:buClr>
                <a:srgbClr val="08568C"/>
              </a:buClr>
              <a:buNone/>
            </a:pPr>
            <a:endParaRPr lang="en-US" dirty="0">
              <a:solidFill>
                <a:srgbClr val="000000"/>
              </a:solidFill>
              <a:latin typeface="Cambria" panose="02040503050406030204" pitchFamily="18" charset="0"/>
            </a:endParaRPr>
          </a:p>
          <a:p>
            <a:pPr lvl="0">
              <a:buClr>
                <a:srgbClr val="08568C"/>
              </a:buClr>
            </a:pPr>
            <a:endParaRPr lang="en-US" dirty="0">
              <a:solidFill>
                <a:srgbClr val="000000"/>
              </a:solidFill>
              <a:latin typeface="Cambria" panose="02040503050406030204" pitchFamily="18" charset="0"/>
            </a:endParaRPr>
          </a:p>
          <a:p>
            <a:pPr marL="0" lvl="0">
              <a:lnSpc>
                <a:spcPct val="115000"/>
              </a:lnSpc>
              <a:spcBef>
                <a:spcPts val="0"/>
              </a:spcBef>
              <a:spcAft>
                <a:spcPts val="1000"/>
              </a:spcAft>
              <a:buClr>
                <a:srgbClr val="08568C"/>
              </a:buClr>
            </a:pP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buClr>
                <a:srgbClr val="08568C"/>
              </a:buClr>
            </a:pPr>
            <a:endParaRPr lang="en-US" dirty="0">
              <a:solidFill>
                <a:srgbClr val="000000"/>
              </a:solidFill>
              <a:latin typeface="Cambria" panose="02040503050406030204" pitchFamily="18" charset="0"/>
            </a:endParaRPr>
          </a:p>
          <a:p>
            <a:endParaRPr lang="en-US" sz="1400" b="1" dirty="0"/>
          </a:p>
        </p:txBody>
      </p:sp>
      <p:sp>
        <p:nvSpPr>
          <p:cNvPr id="5" name="Slide Number Placeholder 4">
            <a:extLst>
              <a:ext uri="{FF2B5EF4-FFF2-40B4-BE49-F238E27FC236}">
                <a16:creationId xmlns:a16="http://schemas.microsoft.com/office/drawing/2014/main" id="{3ADF9F41-9438-4161-A6DA-3DAF95012387}"/>
              </a:ext>
            </a:extLst>
          </p:cNvPr>
          <p:cNvSpPr>
            <a:spLocks noGrp="1"/>
          </p:cNvSpPr>
          <p:nvPr>
            <p:ph type="sldNum" sz="quarter" idx="12"/>
          </p:nvPr>
        </p:nvSpPr>
        <p:spPr/>
        <p:txBody>
          <a:bodyPr/>
          <a:lstStyle/>
          <a:p>
            <a:fld id="{9741C494-71CA-0147-929A-81D1A34CE17A}" type="slidenum">
              <a:rPr lang="en-US" smtClean="0"/>
              <a:t>7</a:t>
            </a:fld>
            <a:endParaRPr lang="en-US"/>
          </a:p>
        </p:txBody>
      </p:sp>
    </p:spTree>
    <p:extLst>
      <p:ext uri="{BB962C8B-B14F-4D97-AF65-F5344CB8AC3E}">
        <p14:creationId xmlns:p14="http://schemas.microsoft.com/office/powerpoint/2010/main" val="227542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0C69-8EAD-465D-815A-4267BC735829}"/>
              </a:ext>
            </a:extLst>
          </p:cNvPr>
          <p:cNvSpPr>
            <a:spLocks noGrp="1"/>
          </p:cNvSpPr>
          <p:nvPr>
            <p:ph type="title"/>
          </p:nvPr>
        </p:nvSpPr>
        <p:spPr/>
        <p:txBody>
          <a:bodyPr/>
          <a:lstStyle/>
          <a:p>
            <a:r>
              <a:rPr lang="en-US" dirty="0"/>
              <a:t>Coal plant retirements – with more likely</a:t>
            </a:r>
          </a:p>
        </p:txBody>
      </p:sp>
      <p:sp>
        <p:nvSpPr>
          <p:cNvPr id="5" name="Slide Number Placeholder 4">
            <a:extLst>
              <a:ext uri="{FF2B5EF4-FFF2-40B4-BE49-F238E27FC236}">
                <a16:creationId xmlns:a16="http://schemas.microsoft.com/office/drawing/2014/main" id="{FC1F18AB-CD7B-4B7F-A8BD-07ED213CE53D}"/>
              </a:ext>
            </a:extLst>
          </p:cNvPr>
          <p:cNvSpPr>
            <a:spLocks noGrp="1"/>
          </p:cNvSpPr>
          <p:nvPr>
            <p:ph type="sldNum" sz="quarter" idx="12"/>
          </p:nvPr>
        </p:nvSpPr>
        <p:spPr/>
        <p:txBody>
          <a:bodyPr/>
          <a:lstStyle/>
          <a:p>
            <a:fld id="{9741C494-71CA-0147-929A-81D1A34CE17A}" type="slidenum">
              <a:rPr lang="en-US" smtClean="0"/>
              <a:t>8</a:t>
            </a:fld>
            <a:endParaRPr lang="en-US"/>
          </a:p>
        </p:txBody>
      </p:sp>
      <p:pic>
        <p:nvPicPr>
          <p:cNvPr id="9" name="Picture 8" descr="A screenshot of a social media post&#10;&#10;Description automatically generated">
            <a:extLst>
              <a:ext uri="{FF2B5EF4-FFF2-40B4-BE49-F238E27FC236}">
                <a16:creationId xmlns:a16="http://schemas.microsoft.com/office/drawing/2014/main" id="{ECE18944-B35E-4F4E-B8D0-2986E3987BA8}"/>
              </a:ext>
            </a:extLst>
          </p:cNvPr>
          <p:cNvPicPr>
            <a:picLocks noChangeAspect="1"/>
          </p:cNvPicPr>
          <p:nvPr/>
        </p:nvPicPr>
        <p:blipFill>
          <a:blip r:embed="rId2"/>
          <a:stretch>
            <a:fillRect/>
          </a:stretch>
        </p:blipFill>
        <p:spPr>
          <a:xfrm>
            <a:off x="1352550" y="1280949"/>
            <a:ext cx="6438900" cy="4457700"/>
          </a:xfrm>
          <a:prstGeom prst="rect">
            <a:avLst/>
          </a:prstGeom>
        </p:spPr>
      </p:pic>
    </p:spTree>
    <p:extLst>
      <p:ext uri="{BB962C8B-B14F-4D97-AF65-F5344CB8AC3E}">
        <p14:creationId xmlns:p14="http://schemas.microsoft.com/office/powerpoint/2010/main" val="186325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69CB-9A31-431E-9268-5282C911E9FC}"/>
              </a:ext>
            </a:extLst>
          </p:cNvPr>
          <p:cNvSpPr>
            <a:spLocks noGrp="1"/>
          </p:cNvSpPr>
          <p:nvPr>
            <p:ph type="title"/>
          </p:nvPr>
        </p:nvSpPr>
        <p:spPr/>
        <p:txBody>
          <a:bodyPr/>
          <a:lstStyle/>
          <a:p>
            <a:r>
              <a:rPr lang="en-US" dirty="0"/>
              <a:t>Coal’s economic woes – Part 2 </a:t>
            </a:r>
          </a:p>
        </p:txBody>
      </p:sp>
      <p:sp>
        <p:nvSpPr>
          <p:cNvPr id="3" name="Content Placeholder 2">
            <a:extLst>
              <a:ext uri="{FF2B5EF4-FFF2-40B4-BE49-F238E27FC236}">
                <a16:creationId xmlns:a16="http://schemas.microsoft.com/office/drawing/2014/main" id="{3799609C-183F-411C-A5B4-D539EFD705D3}"/>
              </a:ext>
            </a:extLst>
          </p:cNvPr>
          <p:cNvSpPr>
            <a:spLocks noGrp="1"/>
          </p:cNvSpPr>
          <p:nvPr>
            <p:ph idx="1"/>
          </p:nvPr>
        </p:nvSpPr>
        <p:spPr/>
        <p:txBody>
          <a:bodyPr/>
          <a:lstStyle/>
          <a:p>
            <a:pPr marL="0" indent="0">
              <a:buNone/>
            </a:pPr>
            <a:r>
              <a:rPr lang="en-US" b="1" dirty="0"/>
              <a:t>Recent bankruptcy filing by 700-megawatt Longview coal-fired power plant near Morgantown, WV, is a telling example</a:t>
            </a:r>
          </a:p>
          <a:p>
            <a:pPr lvl="1"/>
            <a:r>
              <a:rPr lang="en-US" dirty="0"/>
              <a:t>Nine-year-old plant is one of the newest and most efficient in the U.S. and located near its coal supplier, keeping transportation costs down</a:t>
            </a:r>
          </a:p>
          <a:p>
            <a:pPr lvl="1"/>
            <a:r>
              <a:rPr lang="en-US" dirty="0"/>
              <a:t>Posted an average capacity factor of 83% from 2016-2019</a:t>
            </a:r>
          </a:p>
          <a:p>
            <a:pPr lvl="1"/>
            <a:r>
              <a:rPr lang="en-US" dirty="0"/>
              <a:t>And yet, it still couldn’t make any money in the PJM market</a:t>
            </a:r>
          </a:p>
          <a:p>
            <a:pPr lvl="1"/>
            <a:r>
              <a:rPr lang="en-US" dirty="0"/>
              <a:t>Power prices in PJM have fallen to around $15/MWh this month compared to $28/MWh a year ago, in part due to coronavirus</a:t>
            </a:r>
          </a:p>
          <a:p>
            <a:pPr>
              <a:spcBef>
                <a:spcPts val="2400"/>
              </a:spcBef>
              <a:buFont typeface="Wingdings" panose="05000000000000000000" pitchFamily="2" charset="2"/>
              <a:buChar char="Ø"/>
            </a:pPr>
            <a:r>
              <a:rPr lang="en-US" dirty="0"/>
              <a:t> Profitable companies don’t file for bankruptcy due to only one month’s worth of losses</a:t>
            </a:r>
          </a:p>
          <a:p>
            <a:pPr>
              <a:buFont typeface="Wingdings" panose="05000000000000000000" pitchFamily="2" charset="2"/>
              <a:buChar char="Ø"/>
            </a:pPr>
            <a:r>
              <a:rPr lang="en-US" dirty="0"/>
              <a:t> The plant’s problems clearly show coal’s growing inability to provide economically competitive power</a:t>
            </a:r>
          </a:p>
        </p:txBody>
      </p:sp>
      <p:sp>
        <p:nvSpPr>
          <p:cNvPr id="5" name="Slide Number Placeholder 4">
            <a:extLst>
              <a:ext uri="{FF2B5EF4-FFF2-40B4-BE49-F238E27FC236}">
                <a16:creationId xmlns:a16="http://schemas.microsoft.com/office/drawing/2014/main" id="{AE13E198-06F3-46E9-A290-299AC76ACDFC}"/>
              </a:ext>
            </a:extLst>
          </p:cNvPr>
          <p:cNvSpPr>
            <a:spLocks noGrp="1"/>
          </p:cNvSpPr>
          <p:nvPr>
            <p:ph type="sldNum" sz="quarter" idx="12"/>
          </p:nvPr>
        </p:nvSpPr>
        <p:spPr/>
        <p:txBody>
          <a:bodyPr/>
          <a:lstStyle/>
          <a:p>
            <a:fld id="{9741C494-71CA-0147-929A-81D1A34CE17A}" type="slidenum">
              <a:rPr lang="en-US" smtClean="0"/>
              <a:t>9</a:t>
            </a:fld>
            <a:endParaRPr lang="en-US"/>
          </a:p>
        </p:txBody>
      </p:sp>
    </p:spTree>
    <p:extLst>
      <p:ext uri="{BB962C8B-B14F-4D97-AF65-F5344CB8AC3E}">
        <p14:creationId xmlns:p14="http://schemas.microsoft.com/office/powerpoint/2010/main" val="3919340266"/>
      </p:ext>
    </p:extLst>
  </p:cSld>
  <p:clrMapOvr>
    <a:masterClrMapping/>
  </p:clrMapOvr>
</p:sld>
</file>

<file path=ppt/theme/theme1.xml><?xml version="1.0" encoding="utf-8"?>
<a:theme xmlns:a="http://schemas.openxmlformats.org/drawingml/2006/main" name="Updated-IEEFA_standard_11-18">
  <a:themeElements>
    <a:clrScheme name="IEEFA-Aug18">
      <a:dk1>
        <a:srgbClr val="000000"/>
      </a:dk1>
      <a:lt1>
        <a:srgbClr val="FFFFFF"/>
      </a:lt1>
      <a:dk2>
        <a:srgbClr val="5F5F5F"/>
      </a:dk2>
      <a:lt2>
        <a:srgbClr val="F3E8D3"/>
      </a:lt2>
      <a:accent1>
        <a:srgbClr val="08568C"/>
      </a:accent1>
      <a:accent2>
        <a:srgbClr val="E4C753"/>
      </a:accent2>
      <a:accent3>
        <a:srgbClr val="86AF6B"/>
      </a:accent3>
      <a:accent4>
        <a:srgbClr val="80ACD3"/>
      </a:accent4>
      <a:accent5>
        <a:srgbClr val="E39C41"/>
      </a:accent5>
      <a:accent6>
        <a:srgbClr val="D96650"/>
      </a:accent6>
      <a:hlink>
        <a:srgbClr val="10578A"/>
      </a:hlink>
      <a:folHlink>
        <a:srgbClr val="10578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IEEFA_standard_11-18" id="{1711B474-3838-DB48-80BA-FC76E5FAC34B}" vid="{A1BF651F-7377-1642-B031-E6556CF36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4930</TotalTime>
  <Words>1529</Words>
  <Application>Microsoft Office PowerPoint</Application>
  <PresentationFormat>On-screen Show (4:3)</PresentationFormat>
  <Paragraphs>120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Myriad Pro Condensed</vt:lpstr>
      <vt:lpstr>Wingdings</vt:lpstr>
      <vt:lpstr>Updated-IEEFA_standard_11-18</vt:lpstr>
      <vt:lpstr>Coal Outlook 2020</vt:lpstr>
      <vt:lpstr>Coal is losing price war with renewables, gas</vt:lpstr>
      <vt:lpstr>Coal is losing price war with renewables, gas</vt:lpstr>
      <vt:lpstr>Coal is losing price war with renewables, gas</vt:lpstr>
      <vt:lpstr>Coal is losing price war with renewables, gas</vt:lpstr>
      <vt:lpstr>Coal’s economic woes: They said it, not us </vt:lpstr>
      <vt:lpstr>They said it, not us -- continued </vt:lpstr>
      <vt:lpstr>Coal plant retirements – with more likely</vt:lpstr>
      <vt:lpstr>Coal’s economic woes – Part 2 </vt:lpstr>
      <vt:lpstr>Coal’s massive overcapacity problem</vt:lpstr>
      <vt:lpstr>Overcapacity: Bankruptcies, but few mine closures </vt:lpstr>
      <vt:lpstr>Overcapacity is not sustainable</vt:lpstr>
      <vt:lpstr>Overcapacity is not sustainable</vt:lpstr>
      <vt:lpstr>U.S. coal’s ESG issues are real – and growing </vt:lpstr>
      <vt:lpstr>Coal ESG issues – part 2</vt:lpstr>
      <vt:lpstr>IEEFA’s Divestment Tracker:  2020</vt:lpstr>
      <vt:lpstr>Exports are not the answer</vt:lpstr>
      <vt:lpstr>What’s next for coal?</vt:lpstr>
      <vt:lpstr>What’s next for coal?</vt:lpstr>
      <vt:lpstr>What’s next for coal?</vt:lpstr>
      <vt:lpstr>What’s next for coal?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Outlook 2020</dc:title>
  <dc:creator>Dennis Wamsted</dc:creator>
  <cp:lastModifiedBy>Vivienne Heston</cp:lastModifiedBy>
  <cp:revision>49</cp:revision>
  <dcterms:created xsi:type="dcterms:W3CDTF">2020-04-20T15:21:59Z</dcterms:created>
  <dcterms:modified xsi:type="dcterms:W3CDTF">2020-04-27T23:52:13Z</dcterms:modified>
</cp:coreProperties>
</file>