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367" r:id="rId3"/>
    <p:sldId id="374" r:id="rId4"/>
    <p:sldId id="380" r:id="rId5"/>
    <p:sldId id="319" r:id="rId6"/>
    <p:sldId id="372" r:id="rId7"/>
    <p:sldId id="371" r:id="rId8"/>
    <p:sldId id="373" r:id="rId9"/>
    <p:sldId id="321" r:id="rId10"/>
    <p:sldId id="377" r:id="rId11"/>
    <p:sldId id="356" r:id="rId12"/>
    <p:sldId id="355" r:id="rId13"/>
    <p:sldId id="375" r:id="rId14"/>
    <p:sldId id="390" r:id="rId15"/>
    <p:sldId id="376" r:id="rId16"/>
    <p:sldId id="361" r:id="rId17"/>
    <p:sldId id="363" r:id="rId18"/>
    <p:sldId id="382" r:id="rId19"/>
    <p:sldId id="383" r:id="rId20"/>
    <p:sldId id="384" r:id="rId21"/>
    <p:sldId id="386" r:id="rId22"/>
    <p:sldId id="389" r:id="rId23"/>
    <p:sldId id="381" r:id="rId24"/>
    <p:sldId id="387" r:id="rId25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 Robertson" initials="BR" lastIdx="1" clrIdx="0">
    <p:extLst>
      <p:ext uri="{19B8F6BF-5375-455C-9EA6-DF929625EA0E}">
        <p15:presenceInfo xmlns:p15="http://schemas.microsoft.com/office/powerpoint/2012/main" userId="0f31eab8e3134e3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/>
    <p:restoredTop sz="73028" autoAdjust="0"/>
  </p:normalViewPr>
  <p:slideViewPr>
    <p:cSldViewPr snapToGrid="0" snapToObjects="1">
      <p:cViewPr varScale="1">
        <p:scale>
          <a:sx n="66" d="100"/>
          <a:sy n="66" d="100"/>
        </p:scale>
        <p:origin x="1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4290" y="7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94A406-B671-F84B-8B75-5111C2FE9951}" type="datetimeFigureOut">
              <a:rPr lang="en-US" smtClean="0"/>
              <a:t>10/29/19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0A31446-C185-B24C-9C9E-77E20F4A7C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mo.com.au/Gas/Short-Term-Trading-Market-STTM/Data-dashboar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pglobal.com/platts/en/our-methodology/price-assessments/natural-gas/jkmt-japan-korea-marker-gas-price-assessments" TargetMode="External"/><Relationship Id="rId4" Type="http://schemas.openxmlformats.org/officeDocument/2006/relationships/hyperlink" Target="https://www.accc.gov.au/regulated-infrastructure/energy/gas-inquiry-2017-2020/lng-netback-price-series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orecasting.aemo.com.au/Gas/AnnualConsumption/Tota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mo.com.au/-/media/Files/Gas/National_Planning_and_Forecasting/GSOO/2018/Projections-of-Gas-and-Electricity-Used-in-LNG-2017-Final-Report-19--12-17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orecasting.aemo.com.au/Gas/AnnualConsumption/Total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udget.qld.gov.au/files/4.%20Revenue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aelwest.com.au/ato-tax-dump-reveals-the-dodgers-the-usual-suspects-shine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ata.gov.au/dataset/ds-dga-c2524c87-cea4-4636-acac-599a82048a26/detail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9-06-industrial-methane-emissions-higher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vox.com/energy-and-environment/2019/5/30/18643819/climate-change-natural-gas-middle-ground?mc_cid=1079379ee2&amp;mc_eid=ca5790291b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eonsolutions.com/au/gladstone-property-market-rise-fall-slow-rise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industry.gov.au/publications/resourcesandenergyquarterlyseptember2019/documents/Resources-and-Energy-Quarterly-September-2019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ccc.gov.au/system/files/Core%20Energy%20report%20for%20ACCC%20-%20November%202018.pdf" TargetMode="External"/><Relationship Id="rId4" Type="http://schemas.openxmlformats.org/officeDocument/2006/relationships/hyperlink" Target="https://www.qrc.org.au/media-releases/new-record-for-qld-lng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industry.gov.au/publications/resourcesandenergyquarterlyseptember2019/documents/Resources-and-Energy-Quarterly-September-2019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c.gov.au/regulated-infrastructure/energy/gas-inquiry-2017-2020/lng-netback-price-serie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5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4 points to note</a:t>
            </a:r>
          </a:p>
          <a:p>
            <a:pPr marL="241516" indent="-241516">
              <a:buAutoNum type="arabicPeriod"/>
            </a:pPr>
            <a:r>
              <a:rPr lang="en-AU" dirty="0"/>
              <a:t>Our Asian customers are paying around US$10/mmbtu for contract gas and US$4/mmbtu for spot gas</a:t>
            </a:r>
          </a:p>
          <a:p>
            <a:pPr marL="241516" indent="-241516">
              <a:buAutoNum type="arabicPeriod"/>
            </a:pPr>
            <a:r>
              <a:rPr lang="en-AU" dirty="0"/>
              <a:t>This is an unsustainable situation and there is pressure on the oil linked contracts</a:t>
            </a:r>
          </a:p>
          <a:p>
            <a:pPr marL="241516" indent="-241516">
              <a:buAutoNum type="arabicPeriod"/>
            </a:pPr>
            <a:r>
              <a:rPr lang="en-AU" dirty="0"/>
              <a:t>Liquefying gas is very expensive ($4/GJ plus $0.70 shipping)</a:t>
            </a:r>
          </a:p>
          <a:p>
            <a:pPr marL="241516" indent="-241516">
              <a:buAutoNum type="arabicPeriod"/>
            </a:pPr>
            <a:r>
              <a:rPr lang="en-AU" dirty="0"/>
              <a:t>US supply is forcing the prices down</a:t>
            </a:r>
          </a:p>
          <a:p>
            <a:r>
              <a:rPr lang="en-AU" dirty="0"/>
              <a:t>Source:  Resources and Energy Quarterly September 2019 Page 56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00" dirty="0">
                <a:hlinkClick r:id="rId3"/>
              </a:rPr>
              <a:t>https://www.aemo.com.au/Gas/Short-Term-Trading-Market-STTM/Data-dashboard</a:t>
            </a:r>
            <a:endParaRPr lang="en-AU" sz="1100" dirty="0"/>
          </a:p>
          <a:p>
            <a:r>
              <a:rPr lang="en-AU" sz="1100" dirty="0">
                <a:hlinkClick r:id="rId4"/>
              </a:rPr>
              <a:t>https://www.accc.gov.au/regulated-infrastructure/energy/gas-inquiry-2017-2020/lng-netback-price-series</a:t>
            </a:r>
            <a:endParaRPr lang="en-AU" sz="1100" dirty="0"/>
          </a:p>
          <a:p>
            <a:r>
              <a:rPr lang="en-AU" sz="1100" u="sng" dirty="0">
                <a:solidFill>
                  <a:schemeClr val="tx1"/>
                </a:solidFill>
                <a:hlinkClick r:id="rId5"/>
              </a:rPr>
              <a:t>https://www.spglobal.com/platts/en/our-methodology/price-assessments/natural-gas/jkmt-japan-korea-marker-gas-price-assessments</a:t>
            </a:r>
            <a:r>
              <a:rPr lang="en-AU" sz="1100" dirty="0"/>
              <a:t>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7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Total Domestic market 559 PJ in 2019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Total import Terminals 490 PJ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NSW import terminals 290PJ pa versus market in NSW of 116PJ!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Source of NSW market size is AEMO 2019 Gas Statement of Opportunities page 20 Table 5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3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523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dirty="0">
                <a:solidFill>
                  <a:schemeClr val="tx1"/>
                </a:solidFill>
              </a:rPr>
              <a:t>Total Domestic Gas Production in 2018 574PJ (source:</a:t>
            </a:r>
            <a:r>
              <a:rPr lang="en-AU" sz="1000" dirty="0">
                <a:hlinkClick r:id="rId3"/>
              </a:rPr>
              <a:t>http://forecasting.aemo.com.au/Gas/AnnualConsumption/Total</a:t>
            </a:r>
            <a:r>
              <a:rPr lang="en-AU" sz="1000" dirty="0"/>
              <a:t>)</a:t>
            </a:r>
          </a:p>
          <a:p>
            <a:pPr marL="0" indent="0">
              <a:buNone/>
            </a:pPr>
            <a:r>
              <a:rPr lang="en-AU" sz="1000" dirty="0">
                <a:solidFill>
                  <a:schemeClr val="tx1"/>
                </a:solidFill>
              </a:rPr>
              <a:t>Proposed Gas Import Terminals estimated Capacity 490PJ</a:t>
            </a:r>
          </a:p>
          <a:p>
            <a:pPr marL="0" indent="0"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7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100" dirty="0"/>
              <a:t>Source AEMO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100" dirty="0"/>
              <a:t>Page 41 Electricity Statement of Opportunities 2018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sz="1100" dirty="0"/>
              <a:t>Page ix (in low scenario) </a:t>
            </a:r>
            <a:r>
              <a:rPr lang="en-AU" sz="2000" u="sng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https://www.aemo.com.au/-/media/Files/Gas/National_Planning_and_Forecasting/GSOO/2018/Projections-of-Gas-and-Electricity-Used-in-LNG-2017-Final-Report-19--12-17.pdf</a:t>
            </a:r>
            <a:endParaRPr lang="en-AU" sz="2000" u="sng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AU" dirty="0">
                <a:hlinkClick r:id="rId4"/>
              </a:rPr>
              <a:t>http://forecasting.aemo.com.au/Gas/AnnualConsumption/Total</a:t>
            </a:r>
            <a:endParaRPr lang="en-AU" sz="2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en-AU" sz="1100" dirty="0"/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2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r>
              <a:rPr lang="en-AU" dirty="0"/>
              <a:t>Source: AEMO</a:t>
            </a:r>
          </a:p>
          <a:p>
            <a:pPr defTabSz="966064">
              <a:defRPr/>
            </a:pPr>
            <a:r>
              <a:rPr lang="en-AU" dirty="0"/>
              <a:t>Industrial demand is down 14% since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7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64">
              <a:defRPr/>
            </a:pPr>
            <a:r>
              <a:rPr lang="en-AU" dirty="0"/>
              <a:t>Source: AEMO</a:t>
            </a:r>
          </a:p>
          <a:p>
            <a:pPr defTabSz="966064">
              <a:defRPr/>
            </a:pPr>
            <a:r>
              <a:rPr lang="en-AU" dirty="0"/>
              <a:t>Gas powered generation demand is down 41% since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0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64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Increase in royalties page 72 - </a:t>
            </a:r>
            <a:r>
              <a:rPr lang="en-AU" dirty="0">
                <a:hlinkClick r:id="rId3"/>
              </a:rPr>
              <a:t>https://budget.qld.gov.au/files/4.%20Revenue.pdf</a:t>
            </a:r>
            <a:endParaRPr lang="en-AU" dirty="0"/>
          </a:p>
          <a:p>
            <a:r>
              <a:rPr lang="en-AU" dirty="0"/>
              <a:t>Estimated actual royalty take in 2018 -19 Page 86 - </a:t>
            </a:r>
            <a:r>
              <a:rPr lang="en-AU" dirty="0">
                <a:hlinkClick r:id="rId3"/>
              </a:rPr>
              <a:t>https://budget.qld.gov.au/files/4.%20Revenue.pdf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0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https://www.michaelwest.com.au/ato-tax-dump-reveals-the-dodgers-the-usual-suspects-shine/</a:t>
            </a:r>
            <a:endParaRPr lang="en-AU" dirty="0"/>
          </a:p>
          <a:p>
            <a:r>
              <a:rPr lang="en-AU" dirty="0">
                <a:hlinkClick r:id="rId4"/>
              </a:rPr>
              <a:t>https://data.gov.au/dataset/ds-dga-c2524c87-cea4-4636-acac-599a82048a26/details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5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100" dirty="0">
                <a:hlinkClick r:id="rId3"/>
              </a:rPr>
              <a:t>https://phys.org/news/2019-06-industrial-methane-emissions-higher.html</a:t>
            </a:r>
            <a:endParaRPr lang="en-AU" sz="1100" dirty="0"/>
          </a:p>
          <a:p>
            <a:pPr marL="0" indent="0" defTabSz="966064">
              <a:spcBef>
                <a:spcPts val="0"/>
              </a:spcBef>
              <a:buClrTx/>
              <a:buNone/>
              <a:defRPr/>
            </a:pPr>
            <a:r>
              <a:rPr lang="en-AU" sz="1100" u="sng" dirty="0">
                <a:solidFill>
                  <a:schemeClr val="tx1"/>
                </a:solidFill>
                <a:hlinkClick r:id="rId4"/>
              </a:rPr>
              <a:t>https://www.vox.com/energy-and-environment/2019/5/30/18643819/climate-change-natural-gas-middle-ground?mc_cid=1079379ee2&amp;mc_eid=ca5790291b</a:t>
            </a:r>
            <a:r>
              <a:rPr lang="en-AU" sz="1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9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https://www.opteonsolutions.com/au/gladstone-property-market-rise-fall-slow-rise/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04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hlinkClick r:id="rId3"/>
              </a:rPr>
              <a:t>https://publications.industry.gov.au/publications/resourcesandenergyquarterlyseptember2019/documents/Resources-and-Energy-Quarterly-September-2019.pdf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AU" dirty="0">
                <a:hlinkClick r:id="rId4"/>
              </a:rPr>
              <a:t>https://www.qrc.org.au/media-releases/new-record-for-qld-lng/</a:t>
            </a: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 Santos 2018 annual report page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costs from </a:t>
            </a:r>
            <a:r>
              <a:rPr lang="en-AU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https://www.accc.gov.au/system/files/Core%20Energy%20report%20for%20ACCC%20-%20November%202018.pdf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Production costs for CSG range from $4.00 to $6.70 according to this ACCC commissioned Core Energy report.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0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Points to note</a:t>
            </a:r>
          </a:p>
          <a:p>
            <a:pPr marL="241516" indent="-241516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LNG is natural gas cooled to -162 degrees Celsius.  Very Energy intensive</a:t>
            </a:r>
          </a:p>
          <a:p>
            <a:pPr marL="241516" indent="-241516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Most of the exports occur from the NW Shelf and NT </a:t>
            </a:r>
          </a:p>
          <a:p>
            <a:pPr marL="241516" indent="-241516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Australia is the second largest LNG exporter in the world accounting for 21% of exports</a:t>
            </a:r>
          </a:p>
          <a:p>
            <a:pPr marL="241516" indent="-241516">
              <a:buAutoNum type="arabicPeriod"/>
            </a:pPr>
            <a:r>
              <a:rPr lang="en-US" sz="1100" dirty="0">
                <a:solidFill>
                  <a:schemeClr val="tx1"/>
                </a:solidFill>
              </a:rPr>
              <a:t>Japan is the biggest market and it is shrinking</a:t>
            </a:r>
          </a:p>
          <a:p>
            <a:pPr marL="0" indent="0">
              <a:buNone/>
            </a:pPr>
            <a:r>
              <a:rPr lang="en-AU" sz="1100" dirty="0">
                <a:hlinkClick r:id="rId3"/>
              </a:rPr>
              <a:t>https://publications.industry.gov.au/publications/resourcesandenergyquarterlyseptember2019/documents/Resources-and-Energy-Quarterly-September-2019.pdf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8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Page 35</a:t>
            </a:r>
          </a:p>
          <a:p>
            <a:r>
              <a:rPr lang="en-AU" dirty="0"/>
              <a:t>Morgan Stanley</a:t>
            </a:r>
          </a:p>
          <a:p>
            <a:r>
              <a:rPr lang="en-AU" sz="1300" dirty="0"/>
              <a:t>Global Energy -Natural Gas: Fuelling Global Disruption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2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1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Sources: AEMO, EIA and METI</a:t>
            </a:r>
          </a:p>
        </p:txBody>
      </p:sp>
    </p:spTree>
    <p:extLst>
      <p:ext uri="{BB962C8B-B14F-4D97-AF65-F5344CB8AC3E}">
        <p14:creationId xmlns:p14="http://schemas.microsoft.com/office/powerpoint/2010/main" val="125501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100" dirty="0">
                <a:hlinkClick r:id="rId3"/>
              </a:rPr>
              <a:t>https://www.accc.gov.au/regulated-infrastructure/energy/gas-inquiry-2017-2020/lng-netback-price-series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1446-C185-B24C-9C9E-77E20F4A7C6B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817" y="4821505"/>
            <a:ext cx="5510530" cy="5733924"/>
          </a:xfrm>
          <a:prstGeom prst="rect">
            <a:avLst/>
          </a:prstGeom>
        </p:spPr>
        <p:txBody>
          <a:bodyPr vert="horz" lIns="96606" tIns="48303" rIns="96606" bIns="48303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F5D3E7-7772-F148-BEB0-218696F39C41}"/>
              </a:ext>
            </a:extLst>
          </p:cNvPr>
          <p:cNvSpPr/>
          <p:nvPr/>
        </p:nvSpPr>
        <p:spPr>
          <a:xfrm>
            <a:off x="4114800" y="457200"/>
            <a:ext cx="45720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4800" y="475595"/>
            <a:ext cx="4572000" cy="1915065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0" y="2409056"/>
            <a:ext cx="4572000" cy="1846244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114800" y="4268393"/>
            <a:ext cx="4572000" cy="376343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 rot="5400000">
            <a:off x="185214" y="3393281"/>
            <a:ext cx="6858000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F9A42C-DBD6-734B-B2F6-D911FFD6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5" y="5837475"/>
            <a:ext cx="3025831" cy="616260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971D8A61-11C8-ED4E-9495-47B60AEA2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800" y="4559339"/>
            <a:ext cx="4572000" cy="456767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4253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461031B-3536-2746-8436-1586760F6987}"/>
              </a:ext>
            </a:extLst>
          </p:cNvPr>
          <p:cNvSpPr/>
          <p:nvPr/>
        </p:nvSpPr>
        <p:spPr>
          <a:xfrm>
            <a:off x="685800" y="1750762"/>
            <a:ext cx="7772400" cy="28867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0762"/>
            <a:ext cx="7772400" cy="1432463"/>
          </a:xfrm>
        </p:spPr>
        <p:txBody>
          <a:bodyPr anchor="b">
            <a:noAutofit/>
          </a:bodyPr>
          <a:lstStyle>
            <a:lvl1pPr algn="ctr">
              <a:defRPr sz="3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286517"/>
            <a:ext cx="7772399" cy="1326039"/>
          </a:xfrm>
        </p:spPr>
        <p:txBody>
          <a:bodyPr>
            <a:noAutofit/>
          </a:bodyPr>
          <a:lstStyle>
            <a:lvl1pPr marL="0" indent="0" algn="ctr">
              <a:buNone/>
              <a:defRPr sz="2800" b="1" i="0">
                <a:solidFill>
                  <a:schemeClr val="tx1">
                    <a:lumMod val="85000"/>
                  </a:schemeClr>
                </a:solidFill>
                <a:latin typeface="+mj-lt"/>
                <a:ea typeface="Myriad Pro Bold Condensed" charset="0"/>
                <a:cs typeface="Myriad Pro Bold Condensed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E2DCA9-1D01-9841-A16B-10E1C7052902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493815-BCCC-EA48-A76D-8F1E0A973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3960B-846E-CB41-AE4D-3834C4CED5EA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8CAD2236-44D5-E14E-85DD-08AE045CD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2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0628"/>
            <a:ext cx="8058150" cy="1021618"/>
          </a:xfrm>
        </p:spPr>
        <p:txBody>
          <a:bodyPr wrap="none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55433"/>
            <a:ext cx="7886700" cy="43326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04953" y="1260474"/>
            <a:ext cx="8001000" cy="603399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+mj-lt"/>
                <a:ea typeface="Myriad Pro Condensed" charset="0"/>
                <a:cs typeface="Myriad Pro Condensed" charset="0"/>
              </a:defRPr>
            </a:lvl1pPr>
            <a:lvl2pPr marL="342900" indent="0">
              <a:buNone/>
              <a:defRPr sz="24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2pPr>
            <a:lvl3pPr marL="685800" indent="0">
              <a:buNone/>
              <a:defRPr sz="24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3pPr>
            <a:lvl4pPr marL="1028700" indent="0">
              <a:buNone/>
              <a:defRPr sz="24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4pPr>
            <a:lvl5pPr marL="1371600" indent="0">
              <a:buNone/>
              <a:defRPr sz="2400" b="1" i="0">
                <a:solidFill>
                  <a:schemeClr val="bg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557B7A-5B5B-624A-8151-8459C125C3E0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202D9B8-7AA3-0643-AE72-B7C5BF573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77C158-3876-274B-9AC7-06F78B47CACC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148F739C-25E9-3C48-933E-0FC5152BA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429D49-09BF-944D-855C-872B33CB7DDB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FFD0BC0B-EA09-0040-93B1-4FE697776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9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340"/>
            <a:ext cx="8229600" cy="9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33501"/>
            <a:ext cx="3886200" cy="4654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33501"/>
            <a:ext cx="3886200" cy="46545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E00F69-7167-E348-BEDB-D5A8C626DDBA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EEA48A39-0F79-3742-BCA8-0344FB7C7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9683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5038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+mj-lt"/>
                <a:ea typeface="Myriad Pro Bold Condensed" charset="0"/>
                <a:cs typeface="Myriad Pro Bold Condensed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20487"/>
            <a:ext cx="3868340" cy="3767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5038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latin typeface="+mj-lt"/>
                <a:ea typeface="Myriad Pro Bold Condensed" charset="0"/>
                <a:cs typeface="Myriad Pro Bold Condensed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20487"/>
            <a:ext cx="3887391" cy="3767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A2B5024-880A-6243-88FD-CE509E82D6D8}"/>
              </a:ext>
            </a:extLst>
          </p:cNvPr>
          <p:cNvCxnSpPr/>
          <p:nvPr/>
        </p:nvCxnSpPr>
        <p:spPr>
          <a:xfrm>
            <a:off x="0" y="6201294"/>
            <a:ext cx="9144000" cy="24939"/>
          </a:xfrm>
          <a:prstGeom prst="line">
            <a:avLst/>
          </a:prstGeom>
          <a:ln w="19050">
            <a:solidFill>
              <a:srgbClr val="085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80395C9-B53E-144C-B9C9-6C5D1850E2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65" y="6330002"/>
            <a:ext cx="2219497" cy="4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5340"/>
            <a:ext cx="8229600" cy="7814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3501"/>
            <a:ext cx="7886700" cy="465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734962" cy="3889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Myriad Pro Condensed" charset="0"/>
                <a:cs typeface="Myriad Pro Condense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3612" y="6356351"/>
            <a:ext cx="416777" cy="38893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 b="0" i="0">
                <a:solidFill>
                  <a:schemeClr val="bg2">
                    <a:lumMod val="75000"/>
                  </a:schemeClr>
                </a:solidFill>
                <a:latin typeface="+mn-lt"/>
                <a:ea typeface="Myriad Pro Condensed" charset="0"/>
                <a:cs typeface="Myriad Pro Condensed" charset="0"/>
              </a:defRPr>
            </a:lvl1pPr>
          </a:lstStyle>
          <a:p>
            <a:fld id="{9741C494-71CA-0147-929A-81D1A34CE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23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Myriad Pro Bold Condensed" charset="0"/>
          <a:cs typeface="Myriad Pro Bold Condensed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2880">
          <p15:clr>
            <a:srgbClr val="F26B43"/>
          </p15:clr>
        </p15:guide>
        <p15:guide id="2" pos="5472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orient="horz" pos="1200">
          <p15:clr>
            <a:srgbClr val="F26B43"/>
          </p15:clr>
        </p15:guide>
        <p15:guide id="7" pos="432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 pos="552">
          <p15:clr>
            <a:srgbClr val="F26B43"/>
          </p15:clr>
        </p15:guide>
        <p15:guide id="11" pos="53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.com.au/finance/bg-group-announces-15bn-lng-project/news-story/cca9d568605dee097d4e8489315ac357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A4FD4-CCB2-A845-99F8-100F5ACB1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Coal Seam Gas (CSG)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56E679-0EE1-7B44-8434-F5B97A862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in it for Queensland?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69A472-5398-C044-8D56-231292D6B5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Bruce Robertson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25FA44-48E4-4041-A997-FA115EEF5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October 2019</a:t>
            </a:r>
          </a:p>
        </p:txBody>
      </p:sp>
    </p:spTree>
    <p:extLst>
      <p:ext uri="{BB962C8B-B14F-4D97-AF65-F5344CB8AC3E}">
        <p14:creationId xmlns:p14="http://schemas.microsoft.com/office/powerpoint/2010/main" val="251517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803E8-BF7D-426E-82D1-23463127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340"/>
            <a:ext cx="8229600" cy="781432"/>
          </a:xfrm>
        </p:spPr>
        <p:txBody>
          <a:bodyPr/>
          <a:lstStyle/>
          <a:p>
            <a:r>
              <a:rPr lang="en-AU" dirty="0"/>
              <a:t>Contract Gas &amp; Spot Prices in Asia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D50D2D-06F7-4CA2-AED4-25BB7EAB5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67097"/>
            <a:ext cx="8229600" cy="45432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99EA8-4754-498F-A33E-EC282497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AD9E-77D7-4D2B-8AFD-A927717A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3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Gas market controlled by a Cartel</a:t>
            </a: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35"/>
            <a:ext cx="7886700" cy="4880148"/>
          </a:xfrm>
        </p:spPr>
        <p:txBody>
          <a:bodyPr/>
          <a:lstStyle/>
          <a:p>
            <a:r>
              <a:rPr lang="en-AU" sz="2400" dirty="0"/>
              <a:t>Prices for Spot and Contracted gas in Australia bear no relationship to either production costs or to international prices</a:t>
            </a:r>
          </a:p>
          <a:p>
            <a:r>
              <a:rPr lang="en-AU" sz="2400" dirty="0"/>
              <a:t>The east coast gas market does not exist.  </a:t>
            </a:r>
          </a:p>
          <a:p>
            <a:r>
              <a:rPr lang="en-AU" sz="2400" dirty="0"/>
              <a:t>The gas cartel controls the price and sets it at levels far in excess of global parity</a:t>
            </a:r>
          </a:p>
          <a:p>
            <a:endParaRPr lang="en-AU" sz="2400" dirty="0"/>
          </a:p>
          <a:p>
            <a:endParaRPr lang="en-AU" sz="2400" dirty="0"/>
          </a:p>
          <a:p>
            <a:pPr>
              <a:spcAft>
                <a:spcPts val="1200"/>
              </a:spcAft>
            </a:pPr>
            <a:endParaRPr lang="en-AU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1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 to become an import supplied market!?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8353"/>
            <a:ext cx="7886700" cy="4499729"/>
          </a:xfrm>
        </p:spPr>
        <p:txBody>
          <a:bodyPr/>
          <a:lstStyle/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r>
              <a:rPr lang="en-AU" sz="1800" dirty="0"/>
              <a:t>The extent of the gas price gouge means it is now economic to import gas into Australia. </a:t>
            </a:r>
          </a:p>
          <a:p>
            <a:r>
              <a:rPr lang="en-AU" sz="1800" dirty="0"/>
              <a:t>There are currently five gas import terminal proposals in Australia. </a:t>
            </a:r>
          </a:p>
          <a:p>
            <a:r>
              <a:rPr lang="en-AU" sz="1800" dirty="0"/>
              <a:t>If all are built, they will have the </a:t>
            </a:r>
            <a:r>
              <a:rPr lang="en-AU" sz="1800" b="1" dirty="0"/>
              <a:t>capacity to supply 88% of Australia’s east coast market.</a:t>
            </a:r>
            <a:r>
              <a:rPr lang="en-AU" sz="1800" dirty="0"/>
              <a:t> Australia - the world’s largest gas exporter - will be an import supplied market. </a:t>
            </a:r>
          </a:p>
          <a:p>
            <a:pPr lvl="0"/>
            <a:endParaRPr lang="en-AU" sz="1800" dirty="0"/>
          </a:p>
          <a:p>
            <a:pPr marL="0" indent="0">
              <a:buNone/>
            </a:pPr>
            <a:r>
              <a:rPr lang="en-GB" sz="1800" dirty="0"/>
              <a:t> </a:t>
            </a:r>
            <a:endParaRPr lang="en-AU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5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Australian Gas Import terminals – Oversupply?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8353"/>
            <a:ext cx="7886700" cy="4499729"/>
          </a:xfrm>
        </p:spPr>
        <p:txBody>
          <a:bodyPr/>
          <a:lstStyle/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lvl="0"/>
            <a:endParaRPr lang="en-AU" sz="1800" dirty="0"/>
          </a:p>
          <a:p>
            <a:pPr marL="0" indent="0">
              <a:buNone/>
            </a:pPr>
            <a:r>
              <a:rPr lang="en-GB" sz="1800" dirty="0"/>
              <a:t> </a:t>
            </a:r>
            <a:endParaRPr lang="en-AU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7335D8-71F2-4895-9CE2-9F514EB59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5" y="1990165"/>
            <a:ext cx="8881642" cy="28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8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Climate Change effects of LNG &amp; Importing Gas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3669"/>
            <a:ext cx="7886700" cy="4434414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 </a:t>
            </a:r>
            <a:endParaRPr lang="en-AU" sz="1800" dirty="0"/>
          </a:p>
          <a:p>
            <a:r>
              <a:rPr lang="en-AU" dirty="0"/>
              <a:t>LNG industry uses around 3.2% of the total demand for Electricity on the East Coast of Australia </a:t>
            </a:r>
          </a:p>
          <a:p>
            <a:r>
              <a:rPr lang="en-AU" dirty="0"/>
              <a:t>Gas used in exports at Gladstone 150PJ which is equivalent to 28% of the entire domestic gas consumption in Eastern Australia</a:t>
            </a:r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5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ED53-5F7C-9342-A894-38E48B9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Gas Demand is falling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B2506-38F8-9A48-84A2-50479766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F65A-27FD-AF46-A0E4-4449BE6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5D5F3-194E-4626-A32F-7806F33599EA}"/>
              </a:ext>
            </a:extLst>
          </p:cNvPr>
          <p:cNvSpPr txBox="1"/>
          <p:nvPr/>
        </p:nvSpPr>
        <p:spPr>
          <a:xfrm>
            <a:off x="1275735" y="5281127"/>
            <a:ext cx="658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32C69-8773-42E0-9EDA-204AA01C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8" y="1429972"/>
            <a:ext cx="7471203" cy="399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64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ED53-5F7C-9342-A894-38E48B9B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Powered Generation demand plummets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B2506-38F8-9A48-84A2-50479766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F65A-27FD-AF46-A0E4-4449BE6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5D5F3-194E-4626-A32F-7806F33599EA}"/>
              </a:ext>
            </a:extLst>
          </p:cNvPr>
          <p:cNvSpPr txBox="1"/>
          <p:nvPr/>
        </p:nvSpPr>
        <p:spPr>
          <a:xfrm>
            <a:off x="1275735" y="5281127"/>
            <a:ext cx="658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36A42-DE08-4694-A528-B0DB663F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230548"/>
            <a:ext cx="7353478" cy="441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sets the price for electricity in the National Electricity Market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3669"/>
            <a:ext cx="7886700" cy="4434414"/>
          </a:xfrm>
        </p:spPr>
        <p:txBody>
          <a:bodyPr/>
          <a:lstStyle/>
          <a:p>
            <a:pPr marL="0" lvl="0" indent="0">
              <a:buNone/>
            </a:pPr>
            <a:endParaRPr lang="en-AU" sz="1800" dirty="0"/>
          </a:p>
          <a:p>
            <a:pPr lvl="0"/>
            <a:r>
              <a:rPr lang="en-AU" sz="1800" dirty="0"/>
              <a:t>Gas sets the price for electricity in the NEM as it is the highest cost producer.  High gas prices have led to very high wholesale power prices.</a:t>
            </a:r>
          </a:p>
          <a:p>
            <a:r>
              <a:rPr lang="en-AU" sz="1800" dirty="0"/>
              <a:t>Gas prices have tripled in recent years.  The ACCC has estimated that for every $1 rise in the gas price, the wholesale price rises by up to $11/MWh.  </a:t>
            </a:r>
          </a:p>
          <a:p>
            <a:r>
              <a:rPr lang="en-AU" sz="1800" dirty="0"/>
              <a:t>If we had a domestic gas reserve at $5/GJ average wholesale electricity prices would almost halve.</a:t>
            </a:r>
          </a:p>
          <a:p>
            <a:r>
              <a:rPr lang="en-AU" sz="1800" dirty="0"/>
              <a:t>Retail electricity bills would fall by $270pa</a:t>
            </a:r>
          </a:p>
          <a:p>
            <a:r>
              <a:rPr lang="en-AU" sz="1800" dirty="0"/>
              <a:t>Commercial and Industrial consumers of electricity would see their bills fall by 27%</a:t>
            </a:r>
          </a:p>
          <a:p>
            <a:pPr lvl="0"/>
            <a:endParaRPr lang="en-AU" sz="1800" dirty="0"/>
          </a:p>
          <a:p>
            <a:pPr marL="0" indent="0">
              <a:buNone/>
            </a:pPr>
            <a:r>
              <a:rPr lang="en-GB" sz="1800" dirty="0"/>
              <a:t> </a:t>
            </a:r>
            <a:endParaRPr lang="en-AU" sz="18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9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7B98-DD93-4F8B-AB70-9534B06A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taxes and royalties were promised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D2BD-1BD4-414D-A3AE-63AF11AF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Catherine Tanner, CEO of BG Group stated in October 2010</a:t>
            </a:r>
          </a:p>
          <a:p>
            <a:pPr marL="0" indent="0">
              <a:buNone/>
            </a:pPr>
            <a:r>
              <a:rPr lang="en-GB" dirty="0"/>
              <a:t>"We also expect to pay about $1 billion a year in federal taxes and a further $300 million or so each year in royalties to the Queensland government," Ms Tanna said today.</a:t>
            </a:r>
          </a:p>
          <a:p>
            <a:r>
              <a:rPr lang="en-GB" dirty="0"/>
              <a:t>Her optimism was shared by the premier</a:t>
            </a:r>
          </a:p>
          <a:p>
            <a:pPr marL="0" indent="0">
              <a:buNone/>
            </a:pPr>
            <a:r>
              <a:rPr lang="en-GB" dirty="0"/>
              <a:t>Queensland Premier Anna Bligh says BG Group's announcement would mean billions of dollars for the state's economy.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Source: </a:t>
            </a:r>
            <a:r>
              <a:rPr lang="en-AU" dirty="0">
                <a:hlinkClick r:id="rId2"/>
              </a:rPr>
              <a:t>https://www.news.com.au/finance/bg-group-announces-15bn-lng-project/news-story/cca9d568605dee097d4e8489315ac357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988CE-DE69-4DCD-9CF2-F8F5E3C1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32022-24AC-4798-B64D-67B1D1C1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1EE4-4EAD-4C34-A324-B98056E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Royalties what royalties?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0526-AD2A-4497-9F22-39326CAE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 the 2014 budget petroleum royalties were expected to rise from $68m in 2013-14 to $660m by 2016-17 on the back of the boom in Coal Seam Gas (CSG).   The result was a fraction of the expectation at just $98m in 2016-17.  </a:t>
            </a:r>
          </a:p>
          <a:p>
            <a:r>
              <a:rPr lang="en-AU" dirty="0"/>
              <a:t>Royalty take by the Queensland government has been so disappointing that the rate was increased from 10% to 12.5% starting in 2019-20</a:t>
            </a:r>
          </a:p>
          <a:p>
            <a:r>
              <a:rPr lang="en-AU" dirty="0"/>
              <a:t>The 2019-20 State budget stated that the estimated actual royalty take from the Petroleum sector was $450m in 2018-19.  Finally some royalties are being paid although a fraction of what was expected.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3921-FD8C-472F-AB6D-BE05F8F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6BB9-4F01-4FA3-9D07-89F5E7BD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3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35"/>
            <a:ext cx="7886700" cy="4880148"/>
          </a:xfrm>
        </p:spPr>
        <p:txBody>
          <a:bodyPr/>
          <a:lstStyle/>
          <a:p>
            <a:r>
              <a:rPr lang="en-US" sz="1800" dirty="0"/>
              <a:t>There is a global gas glut</a:t>
            </a:r>
          </a:p>
          <a:p>
            <a:r>
              <a:rPr lang="en-US" sz="1800" dirty="0"/>
              <a:t>Global prices for gas have collapsed, although Australian gas consumers are insulated from Global market downside</a:t>
            </a:r>
          </a:p>
          <a:p>
            <a:r>
              <a:rPr lang="en-US" sz="1800" dirty="0"/>
              <a:t>Demand for gas is falling in Australia</a:t>
            </a:r>
          </a:p>
          <a:p>
            <a:r>
              <a:rPr lang="en-US" sz="1800" dirty="0"/>
              <a:t>A cartel of gas industry players controls the price</a:t>
            </a:r>
          </a:p>
          <a:p>
            <a:r>
              <a:rPr lang="en-US" sz="1800" dirty="0"/>
              <a:t>Gas sets the price for electricity</a:t>
            </a:r>
          </a:p>
          <a:p>
            <a:r>
              <a:rPr lang="en-US" sz="1800" dirty="0"/>
              <a:t>The Australian market may become an import supplied market</a:t>
            </a:r>
          </a:p>
          <a:p>
            <a:r>
              <a:rPr lang="en-US" sz="1800" dirty="0"/>
              <a:t>Tax what tax?</a:t>
            </a:r>
          </a:p>
          <a:p>
            <a:r>
              <a:rPr lang="en-US" sz="1800" dirty="0"/>
              <a:t>The import terminal capacity over supply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1EE4-4EAD-4C34-A324-B98056E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Taxes what taxes?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0526-AD2A-4497-9F22-39326CAE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Taxes on the other hand have been minimal.  Far from the $1 billion in tax that BG’s Tanna said her company would pay, in 2016-17 BG group paid no tax.  BG has been taken over by Shell and it too paid no tax in 2016-17.</a:t>
            </a:r>
          </a:p>
          <a:p>
            <a:r>
              <a:rPr lang="en-AU" dirty="0"/>
              <a:t>The other 2 consortium that own plants at Gladstone are led by Santos and Origin neither of which paid tax in 2016-17 according to the ATO.</a:t>
            </a:r>
          </a:p>
          <a:p>
            <a:r>
              <a:rPr lang="en-AU" dirty="0"/>
              <a:t>There simply has not been the billions of dollars for the Queensland economy that were promised.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3921-FD8C-472F-AB6D-BE05F8F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6BB9-4F01-4FA3-9D07-89F5E7BD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8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1EE4-4EAD-4C34-A324-B98056E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0526-AD2A-4497-9F22-39326CAE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b="1" dirty="0"/>
              <a:t>An interview with a Gladstone Real Estate Valuer in May 2018</a:t>
            </a:r>
          </a:p>
          <a:p>
            <a:pPr fontAlgn="base"/>
            <a:r>
              <a:rPr lang="en-GB" b="1" dirty="0"/>
              <a:t>How would you characterise the local Gladstone market during this decline?</a:t>
            </a:r>
            <a:endParaRPr lang="en-GB" dirty="0"/>
          </a:p>
          <a:p>
            <a:pPr fontAlgn="base"/>
            <a:r>
              <a:rPr lang="en-GB" dirty="0"/>
              <a:t>A: We have witnessed a very active mortgagee in possession market, and an oversupply of dwellings, townhouses and apartments.</a:t>
            </a:r>
          </a:p>
          <a:p>
            <a:pPr fontAlgn="base"/>
            <a:r>
              <a:rPr lang="en-GB" dirty="0"/>
              <a:t>Values of townhouses and apartments, in some cases, have declined up to 75%, with dwellings declining around 50% from peak values when they were originally purchased to now when they have recently re-sold.</a:t>
            </a:r>
          </a:p>
          <a:p>
            <a:pPr fontAlgn="base"/>
            <a:r>
              <a:rPr lang="en-GB" dirty="0"/>
              <a:t>With rapidly declining values and an increasing oversupply of housing we also saw a very active mortgagee in possession market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3921-FD8C-472F-AB6D-BE05F8F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6BB9-4F01-4FA3-9D07-89F5E7BD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57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B1EE4-4EAD-4C34-A324-B98056EA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good is the LNG industry?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0526-AD2A-4497-9F22-39326CAE0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r>
              <a:rPr lang="en-AU" dirty="0"/>
              <a:t>Total nameplate capacity of the 3 Gladstone projects is 25.4MT</a:t>
            </a:r>
          </a:p>
          <a:p>
            <a:r>
              <a:rPr lang="en-AU" dirty="0"/>
              <a:t>Production in 2018 was 20.6MT</a:t>
            </a:r>
          </a:p>
          <a:p>
            <a:r>
              <a:rPr lang="en-AU" dirty="0"/>
              <a:t>The three Gladstone projects are running 19% below capacity</a:t>
            </a:r>
          </a:p>
          <a:p>
            <a:r>
              <a:rPr lang="en-AU" dirty="0"/>
              <a:t>For GLNG, the Santos owned project, the situation is even worse.  GLNG is running 3MT below its nameplate capacity of 7.8MT</a:t>
            </a:r>
          </a:p>
          <a:p>
            <a:r>
              <a:rPr lang="en-AU" dirty="0"/>
              <a:t>The CSG to LNG industry in Queensland got its costs horribly wrong</a:t>
            </a:r>
          </a:p>
          <a:p>
            <a:r>
              <a:rPr lang="en-AU" dirty="0"/>
              <a:t>The CSG to LNG industry is a serial “Write Off” offender.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73921-FD8C-472F-AB6D-BE05F8F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B6BB9-4F01-4FA3-9D07-89F5E7BD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37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223B-A6A8-4D9B-A6B9-021E7A18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Constructive Policy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A101-CFBB-43DC-BB28-E0358E24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domestic gas reservation on existing and prospective fields at $5/GJ</a:t>
            </a:r>
          </a:p>
          <a:p>
            <a:r>
              <a:rPr lang="en-AU" dirty="0"/>
              <a:t>A ban on gas for new housing developments</a:t>
            </a:r>
          </a:p>
          <a:p>
            <a:r>
              <a:rPr lang="en-AU" dirty="0"/>
              <a:t>Programs to transition the domestic sector off gas</a:t>
            </a:r>
          </a:p>
          <a:p>
            <a:r>
              <a:rPr lang="en-AU" dirty="0"/>
              <a:t>Programs to transition the industrial sector off gas</a:t>
            </a:r>
          </a:p>
          <a:p>
            <a:r>
              <a:rPr lang="en-AU" dirty="0"/>
              <a:t>Increased renewables for electricity generation</a:t>
            </a:r>
          </a:p>
          <a:p>
            <a:r>
              <a:rPr lang="en-AU" dirty="0"/>
              <a:t>Encouragement of the renewable Hydrogen sector</a:t>
            </a:r>
          </a:p>
          <a:p>
            <a:r>
              <a:rPr lang="en-AU" dirty="0"/>
              <a:t>Better building standards – insulation, double glazing etc</a:t>
            </a:r>
          </a:p>
          <a:p>
            <a:r>
              <a:rPr lang="en-AU" dirty="0"/>
              <a:t>A ban on import terminals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2FD4C-3E99-4FEF-BA0F-608AAFA0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2A54E-01B5-42DE-9235-EA416EF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0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223B-A6A8-4D9B-A6B9-021E7A18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Conclusion- CSG-  What is in it for Queensland?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A101-CFBB-43DC-BB28-E0358E24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200" dirty="0"/>
              <a:t>Not a lot!</a:t>
            </a:r>
          </a:p>
          <a:p>
            <a:pPr marL="0" indent="0">
              <a:buNone/>
            </a:pPr>
            <a:endParaRPr lang="en-AU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2FD4C-3E99-4FEF-BA0F-608AAFA00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2A54E-01B5-42DE-9235-EA416EF0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1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Gas/LNG 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35"/>
            <a:ext cx="7886700" cy="4880148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6198E-2E8F-402C-A42D-54919A01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1747"/>
            <a:ext cx="9144000" cy="513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5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ED53-5F7C-9342-A894-38E48B9B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55" y="426109"/>
            <a:ext cx="8229600" cy="781432"/>
          </a:xfrm>
        </p:spPr>
        <p:txBody>
          <a:bodyPr/>
          <a:lstStyle/>
          <a:p>
            <a:r>
              <a:rPr lang="en-US" dirty="0"/>
              <a:t>The Global Gas Glut out to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B2506-38F8-9A48-84A2-50479766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1F65A-27FD-AF46-A0E4-4449BE6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5D5F3-194E-4626-A32F-7806F33599EA}"/>
              </a:ext>
            </a:extLst>
          </p:cNvPr>
          <p:cNvSpPr txBox="1"/>
          <p:nvPr/>
        </p:nvSpPr>
        <p:spPr>
          <a:xfrm>
            <a:off x="1275735" y="5281127"/>
            <a:ext cx="658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44568-0613-49B9-A072-D7F6C4D1A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541"/>
            <a:ext cx="9144000" cy="48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Government sourced global LNG prices</a:t>
            </a:r>
            <a:br>
              <a:rPr lang="en-US" dirty="0"/>
            </a:br>
            <a:r>
              <a:rPr lang="en-US" sz="1600" dirty="0"/>
              <a:t>(Note US$4.45 /mmbtu is AU$6.30/GJ)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35"/>
            <a:ext cx="7886700" cy="4880148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639B67-5C90-49A9-BE89-212F7512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24" y="1312070"/>
            <a:ext cx="6499851" cy="48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9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Prices in Australia are amongst the highest on the globe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2961"/>
            <a:ext cx="7886700" cy="4705121"/>
          </a:xfrm>
        </p:spPr>
        <p:txBody>
          <a:bodyPr/>
          <a:lstStyle/>
          <a:p>
            <a:r>
              <a:rPr lang="en-GB" sz="2400" dirty="0"/>
              <a:t>Prior to 2015 the east coast of Australia had a stable domestic market for gas with reasonable prices of $3-4/GJ</a:t>
            </a:r>
          </a:p>
          <a:p>
            <a:r>
              <a:rPr lang="en-GB" sz="2400" dirty="0"/>
              <a:t>With the advent of the construction of the six trains at Gladstone domestic gas prices increased rapidly to peak at $21/GJ in early 2017.</a:t>
            </a:r>
          </a:p>
          <a:p>
            <a:r>
              <a:rPr lang="en-GB" sz="2400" dirty="0"/>
              <a:t>Prices have now come down and stand at between 8-12/GJ according to the Australian Competition and Consumer Commission (ACCC)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Australian gas prices globally uncompetitive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8925"/>
            <a:ext cx="7886700" cy="5207479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DD1E6-BEB7-493A-9A1C-AA13209C6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70556"/>
            <a:ext cx="7730042" cy="52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ACCC Netback price indicates the price we should be paying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935"/>
            <a:ext cx="7886700" cy="4880148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DB287-3CEF-47E2-AEAF-DC776079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91" y="1323190"/>
            <a:ext cx="7771132" cy="47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1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E8E7D8-DD64-4E4E-A324-E64C6CCA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 Gas Prices in Queensland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80513A-855B-5C4F-A33A-68EC97FC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6773"/>
            <a:ext cx="7886700" cy="48713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/>
              <a:t>The current spot gas price in Queensland is 7.82/GJ (25</a:t>
            </a:r>
            <a:r>
              <a:rPr lang="en-GB" sz="2400" baseline="30000" dirty="0"/>
              <a:t>th</a:t>
            </a:r>
            <a:r>
              <a:rPr lang="en-GB" sz="2400" dirty="0"/>
              <a:t> October)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The ACCC netback price in October is $5.19/GJ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Queensland gas consumers are paying 51% more than export parity prices according to the ACCC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762E-6C7E-244E-94BF-C1630C4A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CSG – What is in it for Queensland?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91CB0-CE24-D043-8BED-C2C5A35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C494-71CA-0147-929A-81D1A34CE1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27273"/>
      </p:ext>
    </p:extLst>
  </p:cSld>
  <p:clrMapOvr>
    <a:masterClrMapping/>
  </p:clrMapOvr>
</p:sld>
</file>

<file path=ppt/theme/theme1.xml><?xml version="1.0" encoding="utf-8"?>
<a:theme xmlns:a="http://schemas.openxmlformats.org/drawingml/2006/main" name="Updated-IEEFA_standard_11-18">
  <a:themeElements>
    <a:clrScheme name="IEEFA-Aug18">
      <a:dk1>
        <a:srgbClr val="000000"/>
      </a:dk1>
      <a:lt1>
        <a:srgbClr val="FFFFFF"/>
      </a:lt1>
      <a:dk2>
        <a:srgbClr val="5F5F5F"/>
      </a:dk2>
      <a:lt2>
        <a:srgbClr val="F3E8D3"/>
      </a:lt2>
      <a:accent1>
        <a:srgbClr val="08568C"/>
      </a:accent1>
      <a:accent2>
        <a:srgbClr val="E4C753"/>
      </a:accent2>
      <a:accent3>
        <a:srgbClr val="86AF6B"/>
      </a:accent3>
      <a:accent4>
        <a:srgbClr val="80ACD3"/>
      </a:accent4>
      <a:accent5>
        <a:srgbClr val="E39C41"/>
      </a:accent5>
      <a:accent6>
        <a:srgbClr val="D96650"/>
      </a:accent6>
      <a:hlink>
        <a:srgbClr val="10578A"/>
      </a:hlink>
      <a:folHlink>
        <a:srgbClr val="10578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pdated-IEEFA_standard_11-18" id="{1711B474-3838-DB48-80BA-FC76E5FAC34B}" vid="{A1BF651F-7377-1642-B031-E6556CF36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Updated-IEEFA_standard_BLANK_11-18</Template>
  <TotalTime>27379</TotalTime>
  <Words>2018</Words>
  <Application>Microsoft Macintosh PowerPoint</Application>
  <PresentationFormat>On-screen Show (4:3)</PresentationFormat>
  <Paragraphs>281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Myriad Pro Condensed</vt:lpstr>
      <vt:lpstr>Wingdings</vt:lpstr>
      <vt:lpstr>Updated-IEEFA_standard_11-18</vt:lpstr>
      <vt:lpstr> Coal Seam Gas (CSG)</vt:lpstr>
      <vt:lpstr>Introduction</vt:lpstr>
      <vt:lpstr>Gas/LNG Background</vt:lpstr>
      <vt:lpstr>The Global Gas Glut out to 2023</vt:lpstr>
      <vt:lpstr>US Government sourced global LNG prices (Note US$4.45 /mmbtu is AU$6.30/GJ)</vt:lpstr>
      <vt:lpstr>Gas Prices in Australia are amongst the highest on the globe</vt:lpstr>
      <vt:lpstr>Australian gas prices globally uncompetitive</vt:lpstr>
      <vt:lpstr>ACCC Netback price indicates the price we should be paying</vt:lpstr>
      <vt:lpstr>Spot Gas Prices in Queensland</vt:lpstr>
      <vt:lpstr>Contract Gas &amp; Spot Prices in Asia</vt:lpstr>
      <vt:lpstr>Australia’s Gas market controlled by a Cartel </vt:lpstr>
      <vt:lpstr>Australia to become an import supplied market!?</vt:lpstr>
      <vt:lpstr>Australian Gas Import terminals – Oversupply?</vt:lpstr>
      <vt:lpstr>Climate Change effects of LNG &amp; Importing Gas</vt:lpstr>
      <vt:lpstr>Industrial Gas Demand is falling</vt:lpstr>
      <vt:lpstr>Gas Powered Generation demand plummets</vt:lpstr>
      <vt:lpstr>Gas sets the price for electricity in the National Electricity Market</vt:lpstr>
      <vt:lpstr>What taxes and royalties were promised</vt:lpstr>
      <vt:lpstr>Royalties what royalties?</vt:lpstr>
      <vt:lpstr>Taxes what taxes?</vt:lpstr>
      <vt:lpstr>Real Estate</vt:lpstr>
      <vt:lpstr>How good is the LNG industry?</vt:lpstr>
      <vt:lpstr>Constructive Policy Responses</vt:lpstr>
      <vt:lpstr>Conclusion- CSG-  What is in it for Queensland?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Maura McGrath Kristoff</dc:creator>
  <cp:lastModifiedBy>Kate Finlayson</cp:lastModifiedBy>
  <cp:revision>167</cp:revision>
  <cp:lastPrinted>2019-10-15T19:22:36Z</cp:lastPrinted>
  <dcterms:created xsi:type="dcterms:W3CDTF">2018-11-30T21:33:19Z</dcterms:created>
  <dcterms:modified xsi:type="dcterms:W3CDTF">2019-10-29T03:52:59Z</dcterms:modified>
</cp:coreProperties>
</file>