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4"/>
  </p:notesMasterIdLst>
  <p:handoutMasterIdLst>
    <p:handoutMasterId r:id="rId15"/>
  </p:handoutMasterIdLst>
  <p:sldIdLst>
    <p:sldId id="256" r:id="rId2"/>
    <p:sldId id="257" r:id="rId3"/>
    <p:sldId id="261" r:id="rId4"/>
    <p:sldId id="263" r:id="rId5"/>
    <p:sldId id="262" r:id="rId6"/>
    <p:sldId id="264" r:id="rId7"/>
    <p:sldId id="265" r:id="rId8"/>
    <p:sldId id="266" r:id="rId9"/>
    <p:sldId id="267" r:id="rId10"/>
    <p:sldId id="268" r:id="rId11"/>
    <p:sldId id="269" r:id="rId12"/>
    <p:sldId id="270" r:id="rId1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showGuides="1">
      <p:cViewPr varScale="1">
        <p:scale>
          <a:sx n="92" d="100"/>
          <a:sy n="92" d="100"/>
        </p:scale>
        <p:origin x="82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GB"/>
          </a:p>
        </p:txBody>
      </p:sp>
      <p:sp>
        <p:nvSpPr>
          <p:cNvPr id="3" name="Date Placeholder 2"/>
          <p:cNvSpPr>
            <a:spLocks noGrp="1"/>
          </p:cNvSpPr>
          <p:nvPr>
            <p:ph type="dt" sz="quarter" idx="1"/>
          </p:nvPr>
        </p:nvSpPr>
        <p:spPr>
          <a:xfrm>
            <a:off x="3815375" y="0"/>
            <a:ext cx="2918830" cy="495029"/>
          </a:xfrm>
          <a:prstGeom prst="rect">
            <a:avLst/>
          </a:prstGeom>
        </p:spPr>
        <p:txBody>
          <a:bodyPr vert="horz" lIns="90763" tIns="45382" rIns="90763" bIns="45382" rtlCol="0"/>
          <a:lstStyle>
            <a:lvl1pPr algn="r">
              <a:defRPr sz="1200"/>
            </a:lvl1pPr>
          </a:lstStyle>
          <a:p>
            <a:fld id="{F69457A1-D3AB-4F18-BDBA-4E0668B4550C}" type="datetimeFigureOut">
              <a:rPr lang="en-GB" smtClean="0"/>
              <a:t>19/06/2018</a:t>
            </a:fld>
            <a:endParaRPr lang="en-GB"/>
          </a:p>
        </p:txBody>
      </p:sp>
      <p:sp>
        <p:nvSpPr>
          <p:cNvPr id="4" name="Footer Placeholder 3"/>
          <p:cNvSpPr>
            <a:spLocks noGrp="1"/>
          </p:cNvSpPr>
          <p:nvPr>
            <p:ph type="ftr" sz="quarter" idx="2"/>
          </p:nvPr>
        </p:nvSpPr>
        <p:spPr>
          <a:xfrm>
            <a:off x="1" y="9371286"/>
            <a:ext cx="2918830" cy="495028"/>
          </a:xfrm>
          <a:prstGeom prst="rect">
            <a:avLst/>
          </a:prstGeom>
        </p:spPr>
        <p:txBody>
          <a:bodyPr vert="horz" lIns="90763" tIns="45382" rIns="90763" bIns="45382" rtlCol="0" anchor="b"/>
          <a:lstStyle>
            <a:lvl1pPr algn="l">
              <a:defRPr sz="1200"/>
            </a:lvl1pPr>
          </a:lstStyle>
          <a:p>
            <a:endParaRPr lang="en-GB"/>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0763" tIns="45382" rIns="90763" bIns="45382" rtlCol="0" anchor="b"/>
          <a:lstStyle>
            <a:lvl1pPr algn="r">
              <a:defRPr sz="1200"/>
            </a:lvl1pPr>
          </a:lstStyle>
          <a:p>
            <a:fld id="{2011F122-24E3-4A28-84F4-C034C8438F59}" type="slidenum">
              <a:rPr lang="en-GB" smtClean="0"/>
              <a:t>‹#›</a:t>
            </a:fld>
            <a:endParaRPr lang="en-GB"/>
          </a:p>
        </p:txBody>
      </p:sp>
    </p:spTree>
    <p:extLst>
      <p:ext uri="{BB962C8B-B14F-4D97-AF65-F5344CB8AC3E}">
        <p14:creationId xmlns:p14="http://schemas.microsoft.com/office/powerpoint/2010/main" val="315765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GB"/>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3B9E055E-C7D4-4E09-A52D-4635E3972B41}" type="datetimeFigureOut">
              <a:rPr lang="en-GB" smtClean="0"/>
              <a:t>19/06/2018</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63" tIns="45382" rIns="90763" bIns="45382"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FA2876C2-DBE1-4CD6-8D3A-BA161BCBADF8}" type="slidenum">
              <a:rPr lang="en-GB" smtClean="0"/>
              <a:t>‹#›</a:t>
            </a:fld>
            <a:endParaRPr lang="en-GB"/>
          </a:p>
        </p:txBody>
      </p:sp>
    </p:spTree>
    <p:extLst>
      <p:ext uri="{BB962C8B-B14F-4D97-AF65-F5344CB8AC3E}">
        <p14:creationId xmlns:p14="http://schemas.microsoft.com/office/powerpoint/2010/main" val="88497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1</a:t>
            </a:fld>
            <a:endParaRPr lang="en-GB"/>
          </a:p>
        </p:txBody>
      </p:sp>
    </p:spTree>
    <p:extLst>
      <p:ext uri="{BB962C8B-B14F-4D97-AF65-F5344CB8AC3E}">
        <p14:creationId xmlns:p14="http://schemas.microsoft.com/office/powerpoint/2010/main" val="225619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2</a:t>
            </a:fld>
            <a:endParaRPr lang="en-GB"/>
          </a:p>
        </p:txBody>
      </p:sp>
    </p:spTree>
    <p:extLst>
      <p:ext uri="{BB962C8B-B14F-4D97-AF65-F5344CB8AC3E}">
        <p14:creationId xmlns:p14="http://schemas.microsoft.com/office/powerpoint/2010/main" val="411686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3</a:t>
            </a:fld>
            <a:endParaRPr lang="en-GB"/>
          </a:p>
        </p:txBody>
      </p:sp>
    </p:spTree>
    <p:extLst>
      <p:ext uri="{BB962C8B-B14F-4D97-AF65-F5344CB8AC3E}">
        <p14:creationId xmlns:p14="http://schemas.microsoft.com/office/powerpoint/2010/main" val="424804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4</a:t>
            </a:fld>
            <a:endParaRPr lang="en-GB"/>
          </a:p>
        </p:txBody>
      </p:sp>
    </p:spTree>
    <p:extLst>
      <p:ext uri="{BB962C8B-B14F-4D97-AF65-F5344CB8AC3E}">
        <p14:creationId xmlns:p14="http://schemas.microsoft.com/office/powerpoint/2010/main" val="249842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5</a:t>
            </a:fld>
            <a:endParaRPr lang="en-GB"/>
          </a:p>
        </p:txBody>
      </p:sp>
    </p:spTree>
    <p:extLst>
      <p:ext uri="{BB962C8B-B14F-4D97-AF65-F5344CB8AC3E}">
        <p14:creationId xmlns:p14="http://schemas.microsoft.com/office/powerpoint/2010/main" val="333600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876C2-DBE1-4CD6-8D3A-BA161BCBADF8}" type="slidenum">
              <a:rPr lang="en-GB" smtClean="0"/>
              <a:t>7</a:t>
            </a:fld>
            <a:endParaRPr lang="en-GB"/>
          </a:p>
        </p:txBody>
      </p:sp>
    </p:spTree>
    <p:extLst>
      <p:ext uri="{BB962C8B-B14F-4D97-AF65-F5344CB8AC3E}">
        <p14:creationId xmlns:p14="http://schemas.microsoft.com/office/powerpoint/2010/main" val="3080610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liontrus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liontrus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liontrus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032" y="4652307"/>
            <a:ext cx="4550145" cy="941972"/>
          </a:xfrm>
        </p:spPr>
        <p:txBody>
          <a:bodyPr>
            <a:noAutofit/>
          </a:bodyPr>
          <a:lstStyle>
            <a:lvl1pPr marL="0" indent="0" algn="l">
              <a:buNone/>
              <a:defRPr sz="2000">
                <a:solidFill>
                  <a:schemeClr val="tx1"/>
                </a:solidFill>
                <a:latin typeface="Calibri" panose="020F0502020204030204" pitchFamily="34" charset="0"/>
              </a:defRPr>
            </a:lvl1pPr>
            <a:lvl2pPr marL="292190" indent="0" algn="ctr">
              <a:buNone/>
              <a:defRPr sz="1278"/>
            </a:lvl2pPr>
            <a:lvl3pPr marL="584380" indent="0" algn="ctr">
              <a:buNone/>
              <a:defRPr sz="1151"/>
            </a:lvl3pPr>
            <a:lvl4pPr marL="876569" indent="0" algn="ctr">
              <a:buNone/>
              <a:defRPr sz="1022"/>
            </a:lvl4pPr>
            <a:lvl5pPr marL="1168759" indent="0" algn="ctr">
              <a:buNone/>
              <a:defRPr sz="1022"/>
            </a:lvl5pPr>
            <a:lvl6pPr marL="1460949" indent="0" algn="ctr">
              <a:buNone/>
              <a:defRPr sz="1022"/>
            </a:lvl6pPr>
            <a:lvl7pPr marL="1753139" indent="0" algn="ctr">
              <a:buNone/>
              <a:defRPr sz="1022"/>
            </a:lvl7pPr>
            <a:lvl8pPr marL="2045328" indent="0" algn="ctr">
              <a:buNone/>
              <a:defRPr sz="1022"/>
            </a:lvl8pPr>
            <a:lvl9pPr marL="2337518" indent="0" algn="ctr">
              <a:buNone/>
              <a:defRPr sz="1022"/>
            </a:lvl9pPr>
          </a:lstStyle>
          <a:p>
            <a:r>
              <a:rPr lang="en-US"/>
              <a:t>Click to edit Master subtitle style</a:t>
            </a:r>
            <a:endParaRPr lang="en-US" dirty="0"/>
          </a:p>
        </p:txBody>
      </p:sp>
      <p:sp>
        <p:nvSpPr>
          <p:cNvPr id="2" name="Title 1"/>
          <p:cNvSpPr>
            <a:spLocks noGrp="1"/>
          </p:cNvSpPr>
          <p:nvPr>
            <p:ph type="ctrTitle"/>
          </p:nvPr>
        </p:nvSpPr>
        <p:spPr>
          <a:xfrm>
            <a:off x="474030" y="2429572"/>
            <a:ext cx="4550147" cy="1089529"/>
          </a:xfrm>
        </p:spPr>
        <p:txBody>
          <a:bodyPr wrap="square" anchor="t" anchorCtr="0">
            <a:noAutofit/>
          </a:bodyPr>
          <a:lstStyle>
            <a:lvl1pPr algn="l">
              <a:defRPr sz="3600" b="0">
                <a:solidFill>
                  <a:schemeClr val="accent2"/>
                </a:solidFill>
                <a:latin typeface="Calibri" panose="020F0502020204030204" pitchFamily="34" charset="0"/>
              </a:defRPr>
            </a:lvl1pPr>
          </a:lstStyle>
          <a:p>
            <a:r>
              <a:rPr lang="en-US"/>
              <a:t>Click to edit Master title style</a:t>
            </a:r>
            <a:endParaRPr lang="en-US" dirty="0"/>
          </a:p>
        </p:txBody>
      </p:sp>
      <p:sp>
        <p:nvSpPr>
          <p:cNvPr id="14" name="Subtitle 2"/>
          <p:cNvSpPr txBox="1">
            <a:spLocks/>
          </p:cNvSpPr>
          <p:nvPr/>
        </p:nvSpPr>
        <p:spPr>
          <a:xfrm>
            <a:off x="474032" y="6456798"/>
            <a:ext cx="3730115" cy="269919"/>
          </a:xfrm>
          <a:prstGeom prst="rect">
            <a:avLst/>
          </a:prstGeom>
        </p:spPr>
        <p:txBody>
          <a:bodyPr vert="horz" lIns="0" tIns="0" rIns="0" bIns="0" rtlCol="0" anchor="ctr" anchorCtr="0">
            <a:noAutofit/>
          </a:bodyPr>
          <a:lstStyle>
            <a:lvl1pPr marL="0" indent="0" algn="l" defTabSz="779173" rtl="0" eaLnBrk="1" latinLnBrk="0" hangingPunct="1">
              <a:lnSpc>
                <a:spcPct val="100000"/>
              </a:lnSpc>
              <a:spcBef>
                <a:spcPts val="0"/>
              </a:spcBef>
              <a:spcAft>
                <a:spcPts val="1800"/>
              </a:spcAft>
              <a:buClr>
                <a:schemeClr val="accent1"/>
              </a:buClr>
              <a:buSzPct val="85000"/>
              <a:buFontTx/>
              <a:buNone/>
              <a:defRPr sz="1662" kern="1200">
                <a:solidFill>
                  <a:schemeClr val="bg1"/>
                </a:solidFill>
                <a:latin typeface="Century Gothic" panose="020B0502020202020204" pitchFamily="34" charset="0"/>
                <a:ea typeface="+mn-ea"/>
                <a:cs typeface="+mn-cs"/>
              </a:defRPr>
            </a:lvl1pPr>
            <a:lvl2pPr marL="389586" indent="0" algn="ctr" defTabSz="779173" rtl="0" eaLnBrk="1" latinLnBrk="0" hangingPunct="1">
              <a:lnSpc>
                <a:spcPct val="100000"/>
              </a:lnSpc>
              <a:spcBef>
                <a:spcPts val="511"/>
              </a:spcBef>
              <a:spcAft>
                <a:spcPts val="2386"/>
              </a:spcAft>
              <a:buClr>
                <a:schemeClr val="accent1"/>
              </a:buClr>
              <a:buFont typeface="Symbol" panose="05050102010706020507" pitchFamily="18" charset="2"/>
              <a:buNone/>
              <a:defRPr sz="1704" kern="1200">
                <a:solidFill>
                  <a:schemeClr val="tx1"/>
                </a:solidFill>
                <a:latin typeface="+mn-lt"/>
                <a:ea typeface="+mn-ea"/>
                <a:cs typeface="+mn-cs"/>
              </a:defRPr>
            </a:lvl2pPr>
            <a:lvl3pPr marL="779173" indent="0" algn="ctr" defTabSz="779173" rtl="0" eaLnBrk="1" latinLnBrk="0" hangingPunct="1">
              <a:lnSpc>
                <a:spcPct val="100000"/>
              </a:lnSpc>
              <a:spcBef>
                <a:spcPts val="511"/>
              </a:spcBef>
              <a:spcAft>
                <a:spcPts val="2386"/>
              </a:spcAft>
              <a:buClr>
                <a:schemeClr val="accent1"/>
              </a:buClr>
              <a:buSzPct val="100000"/>
              <a:buFont typeface="Calibri" panose="020F0502020204030204" pitchFamily="34" charset="0"/>
              <a:buNone/>
              <a:defRPr sz="1534" kern="1200">
                <a:solidFill>
                  <a:schemeClr val="tx1"/>
                </a:solidFill>
                <a:latin typeface="+mn-lt"/>
                <a:ea typeface="+mn-ea"/>
                <a:cs typeface="+mn-cs"/>
              </a:defRPr>
            </a:lvl3pPr>
            <a:lvl4pPr marL="1168759" indent="0" algn="ctr" defTabSz="779173" rtl="0" eaLnBrk="1" latinLnBrk="0" hangingPunct="1">
              <a:lnSpc>
                <a:spcPct val="100000"/>
              </a:lnSpc>
              <a:spcBef>
                <a:spcPts val="511"/>
              </a:spcBef>
              <a:spcAft>
                <a:spcPts val="511"/>
              </a:spcAft>
              <a:buFont typeface="Arial" panose="020B0604020202020204" pitchFamily="34" charset="0"/>
              <a:buNone/>
              <a:defRPr sz="1363" kern="1200">
                <a:solidFill>
                  <a:schemeClr val="tx1"/>
                </a:solidFill>
                <a:latin typeface="+mn-lt"/>
                <a:ea typeface="+mn-ea"/>
                <a:cs typeface="+mn-cs"/>
              </a:defRPr>
            </a:lvl4pPr>
            <a:lvl5pPr marL="1558345" indent="0" algn="ctr" defTabSz="779173" rtl="0" eaLnBrk="1" latinLnBrk="0" hangingPunct="1">
              <a:lnSpc>
                <a:spcPct val="100000"/>
              </a:lnSpc>
              <a:spcBef>
                <a:spcPts val="511"/>
              </a:spcBef>
              <a:spcAft>
                <a:spcPts val="511"/>
              </a:spcAft>
              <a:buFont typeface="Arial" panose="020B0604020202020204" pitchFamily="34" charset="0"/>
              <a:buNone/>
              <a:defRPr sz="1363" kern="1200">
                <a:solidFill>
                  <a:schemeClr val="tx1"/>
                </a:solidFill>
                <a:latin typeface="+mn-lt"/>
                <a:ea typeface="+mn-ea"/>
                <a:cs typeface="+mn-cs"/>
              </a:defRPr>
            </a:lvl5pPr>
            <a:lvl6pPr marL="1947932" indent="0" algn="ctr" defTabSz="779173" rtl="0" eaLnBrk="1" latinLnBrk="0" hangingPunct="1">
              <a:lnSpc>
                <a:spcPct val="90000"/>
              </a:lnSpc>
              <a:spcBef>
                <a:spcPts val="426"/>
              </a:spcBef>
              <a:buFont typeface="Arial" panose="020B0604020202020204" pitchFamily="34" charset="0"/>
              <a:buNone/>
              <a:defRPr sz="1363" kern="1200">
                <a:solidFill>
                  <a:schemeClr val="tx1"/>
                </a:solidFill>
                <a:latin typeface="+mn-lt"/>
                <a:ea typeface="+mn-ea"/>
                <a:cs typeface="+mn-cs"/>
              </a:defRPr>
            </a:lvl6pPr>
            <a:lvl7pPr marL="2337518" indent="0" algn="ctr" defTabSz="779173" rtl="0" eaLnBrk="1" latinLnBrk="0" hangingPunct="1">
              <a:lnSpc>
                <a:spcPct val="90000"/>
              </a:lnSpc>
              <a:spcBef>
                <a:spcPts val="426"/>
              </a:spcBef>
              <a:buFont typeface="Arial" panose="020B0604020202020204" pitchFamily="34" charset="0"/>
              <a:buNone/>
              <a:defRPr sz="1363" kern="1200">
                <a:solidFill>
                  <a:schemeClr val="tx1"/>
                </a:solidFill>
                <a:latin typeface="+mn-lt"/>
                <a:ea typeface="+mn-ea"/>
                <a:cs typeface="+mn-cs"/>
              </a:defRPr>
            </a:lvl7pPr>
            <a:lvl8pPr marL="2727104" indent="0" algn="ctr" defTabSz="779173" rtl="0" eaLnBrk="1" latinLnBrk="0" hangingPunct="1">
              <a:lnSpc>
                <a:spcPct val="90000"/>
              </a:lnSpc>
              <a:spcBef>
                <a:spcPts val="426"/>
              </a:spcBef>
              <a:buFont typeface="Arial" panose="020B0604020202020204" pitchFamily="34" charset="0"/>
              <a:buNone/>
              <a:defRPr sz="1363" kern="1200">
                <a:solidFill>
                  <a:schemeClr val="tx1"/>
                </a:solidFill>
                <a:latin typeface="+mn-lt"/>
                <a:ea typeface="+mn-ea"/>
                <a:cs typeface="+mn-cs"/>
              </a:defRPr>
            </a:lvl8pPr>
            <a:lvl9pPr marL="3116691" indent="0" algn="ctr" defTabSz="779173" rtl="0" eaLnBrk="1" latinLnBrk="0" hangingPunct="1">
              <a:lnSpc>
                <a:spcPct val="90000"/>
              </a:lnSpc>
              <a:spcBef>
                <a:spcPts val="426"/>
              </a:spcBef>
              <a:buFont typeface="Arial" panose="020B0604020202020204" pitchFamily="34" charset="0"/>
              <a:buNone/>
              <a:defRPr sz="1363" kern="1200">
                <a:solidFill>
                  <a:schemeClr val="tx1"/>
                </a:solidFill>
                <a:latin typeface="+mn-lt"/>
                <a:ea typeface="+mn-ea"/>
                <a:cs typeface="+mn-cs"/>
              </a:defRPr>
            </a:lvl9pPr>
          </a:lstStyle>
          <a:p>
            <a:r>
              <a:rPr lang="en-GB" sz="1200" dirty="0">
                <a:solidFill>
                  <a:schemeClr val="tx1"/>
                </a:solidFill>
                <a:latin typeface="+mn-lt"/>
              </a:rPr>
              <a:t>For professional investors and advisers only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 y="429463"/>
            <a:ext cx="2841948" cy="696296"/>
          </a:xfrm>
          <a:prstGeom prst="rect">
            <a:avLst/>
          </a:prstGeom>
          <a:noFill/>
          <a:ln>
            <a:noFill/>
          </a:ln>
        </p:spPr>
      </p:pic>
    </p:spTree>
    <p:extLst>
      <p:ext uri="{BB962C8B-B14F-4D97-AF65-F5344CB8AC3E}">
        <p14:creationId xmlns:p14="http://schemas.microsoft.com/office/powerpoint/2010/main" val="54947960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sclaimer_LF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6" name="Slide Number Placeholder 5"/>
          <p:cNvSpPr>
            <a:spLocks noGrp="1"/>
          </p:cNvSpPr>
          <p:nvPr>
            <p:ph type="sldNum" sz="quarter" idx="12"/>
          </p:nvPr>
        </p:nvSpPr>
        <p:spPr/>
        <p:txBody>
          <a:bodyPr/>
          <a:lstStyle>
            <a:lvl1pPr>
              <a:defRPr sz="675"/>
            </a:lvl1pPr>
          </a:lstStyle>
          <a:p>
            <a:fld id="{8B8024EB-C694-4FF0-BE85-DF47095D41D8}" type="slidenum">
              <a:rPr lang="en-GB" smtClean="0"/>
              <a:t>‹#›</a:t>
            </a:fld>
            <a:endParaRPr lang="en-GB"/>
          </a:p>
        </p:txBody>
      </p:sp>
      <p:sp>
        <p:nvSpPr>
          <p:cNvPr id="4" name="TextBox 3"/>
          <p:cNvSpPr txBox="1"/>
          <p:nvPr/>
        </p:nvSpPr>
        <p:spPr>
          <a:xfrm>
            <a:off x="386031" y="1032935"/>
            <a:ext cx="8362682" cy="2492990"/>
          </a:xfrm>
          <a:prstGeom prst="rect">
            <a:avLst/>
          </a:prstGeom>
          <a:noFill/>
        </p:spPr>
        <p:txBody>
          <a:bodyPr wrap="square" lIns="0" tIns="0" rIns="0" bIns="0" rtlCol="0">
            <a:spAutoFit/>
          </a:bodyPr>
          <a:lstStyle/>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This document is issued by </a:t>
            </a:r>
            <a:r>
              <a:rPr lang="en-GB" sz="900" b="1" i="0" u="none" strike="noStrike" kern="1200" dirty="0">
                <a:solidFill>
                  <a:schemeClr val="tx1"/>
                </a:solidFill>
                <a:effectLst/>
                <a:latin typeface="Calibri" panose="020F0502020204030204" pitchFamily="34" charset="0"/>
                <a:ea typeface="+mn-ea"/>
                <a:cs typeface="+mn-cs"/>
              </a:rPr>
              <a:t>Liontrust Fund Partners LLP </a:t>
            </a:r>
            <a:r>
              <a:rPr lang="en-GB" sz="900" b="0" i="0" u="none" strike="noStrike" kern="1200" dirty="0">
                <a:solidFill>
                  <a:schemeClr val="tx1"/>
                </a:solidFill>
                <a:effectLst/>
                <a:latin typeface="Calibri" panose="020F0502020204030204" pitchFamily="34" charset="0"/>
                <a:ea typeface="+mn-ea"/>
                <a:cs typeface="+mn-cs"/>
              </a:rPr>
              <a:t>(2 Savoy Court, London WC2R 0EZ), authorised and regulated in the UK by the Financial Conduct Authority (FRN 518165) to undertake regulated investment business.</a:t>
            </a:r>
            <a:r>
              <a:rPr lang="en-GB" sz="900" dirty="0">
                <a:latin typeface="Calibri" panose="020F0502020204030204" pitchFamily="34" charset="0"/>
              </a:rPr>
              <a:t> </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It should not be construed as advice for investment in any product or security mentioned, an offer to buy or sell units/shares of Funds mentioned, or a solicitation to purchase securities in any company or investment product. Examples of stocks are provided for general information only to demonstrate our investment philosophy.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document contains information and analysis that is believed to be accurate at the publication of the document, but is subject to change without notice. Whilst care has been taken in compiling the content of this document, no representation or warranty, express or implied, is made by Liontrust as to its accuracy or completeness, including for external sources (which may have been used) which have not been verified.</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b="1"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All the information provided should be treated as confidential, information may constitute material non-public information, the disclosure of which may be prohibited by law, and the legal responsibility for its use is borne solely by the recipient. If this presentation has been produced for a professional audience it should not be distributed to, or relied upon by, retail investors. It should not be copied, faxed, reproduced, divulged or distributed, in whole or in part, without the express written consent of Liontrust.</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Always research your own investments and (if you are not a professional or a financial adviser) please consult suitability with a regulated financial adviser before investing.  Any decision to invest should be always based on the final Prospectus and Key Investor Information Documents (KIIDs). These documents contain important information which should be read before investing in any fund and they can be obtained, free of charge, from </a:t>
            </a:r>
            <a:r>
              <a:rPr lang="en-GB"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www.liontrust.co.uk</a:t>
            </a:r>
            <a:r>
              <a:rPr lang="en-GB" sz="900" dirty="0">
                <a:effectLst/>
                <a:latin typeface="Calibri" panose="020F0502020204030204" pitchFamily="34" charset="0"/>
                <a:ea typeface="Calibri" panose="020F0502020204030204" pitchFamily="34" charset="0"/>
                <a:cs typeface="Times New Roman" panose="02020603050405020304" pitchFamily="18" charset="0"/>
              </a:rPr>
              <a:t> or direct from Liontrust.</a:t>
            </a:r>
            <a:endParaRPr lang="en-GB" sz="900" dirty="0">
              <a:latin typeface="Calibri" panose="020F0502020204030204" pitchFamily="34" charset="0"/>
            </a:endParaRPr>
          </a:p>
          <a:p>
            <a:pPr algn="l"/>
            <a:endParaRPr lang="en-GB" sz="900" dirty="0">
              <a:latin typeface="Calibri" panose="020F0502020204030204" pitchFamily="34" charset="0"/>
            </a:endParaRPr>
          </a:p>
        </p:txBody>
      </p:sp>
    </p:spTree>
    <p:extLst>
      <p:ext uri="{BB962C8B-B14F-4D97-AF65-F5344CB8AC3E}">
        <p14:creationId xmlns:p14="http://schemas.microsoft.com/office/powerpoint/2010/main" val="2949892513"/>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Disclaimer_LIP_WSS_MP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6" name="Slide Number Placeholder 5"/>
          <p:cNvSpPr>
            <a:spLocks noGrp="1"/>
          </p:cNvSpPr>
          <p:nvPr>
            <p:ph type="sldNum" sz="quarter" idx="12"/>
          </p:nvPr>
        </p:nvSpPr>
        <p:spPr/>
        <p:txBody>
          <a:bodyPr/>
          <a:lstStyle>
            <a:lvl1pPr>
              <a:defRPr sz="675"/>
            </a:lvl1pPr>
          </a:lstStyle>
          <a:p>
            <a:fld id="{8B8024EB-C694-4FF0-BE85-DF47095D41D8}" type="slidenum">
              <a:rPr lang="en-GB" smtClean="0"/>
              <a:t>‹#›</a:t>
            </a:fld>
            <a:endParaRPr lang="en-GB"/>
          </a:p>
        </p:txBody>
      </p:sp>
      <p:sp>
        <p:nvSpPr>
          <p:cNvPr id="4" name="TextBox 3"/>
          <p:cNvSpPr txBox="1"/>
          <p:nvPr/>
        </p:nvSpPr>
        <p:spPr>
          <a:xfrm>
            <a:off x="386031" y="1032935"/>
            <a:ext cx="8362682" cy="2492990"/>
          </a:xfrm>
          <a:prstGeom prst="rect">
            <a:avLst/>
          </a:prstGeom>
          <a:noFill/>
        </p:spPr>
        <p:txBody>
          <a:bodyPr wrap="square" lIns="0" tIns="0" rIns="0" bIns="0" rtlCol="0">
            <a:spAutoFit/>
          </a:bodyPr>
          <a:lstStyle/>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This document is issued by </a:t>
            </a:r>
            <a:r>
              <a:rPr lang="en-GB" sz="900" b="1" i="0" u="none" strike="noStrike" kern="1200" dirty="0">
                <a:solidFill>
                  <a:schemeClr val="tx1"/>
                </a:solidFill>
                <a:effectLst/>
                <a:latin typeface="Calibri" panose="020F0502020204030204" pitchFamily="34" charset="0"/>
                <a:ea typeface="+mn-ea"/>
                <a:cs typeface="+mn-cs"/>
              </a:rPr>
              <a:t>Liontrust Investment Partners LLP </a:t>
            </a:r>
            <a:r>
              <a:rPr lang="en-GB" sz="900" b="0" i="0" u="none" strike="noStrike" kern="1200" dirty="0">
                <a:solidFill>
                  <a:schemeClr val="tx1"/>
                </a:solidFill>
                <a:effectLst/>
                <a:latin typeface="Calibri" panose="020F0502020204030204" pitchFamily="34" charset="0"/>
                <a:ea typeface="+mn-ea"/>
                <a:cs typeface="+mn-cs"/>
              </a:rPr>
              <a:t>(2 Savoy Court, London WC2R 0EZ), authorised and regulated in the UK by the Financial Conduct Authority (FRN 518552) to undertake regulated investment business.</a:t>
            </a:r>
          </a:p>
          <a:p>
            <a:pPr algn="l">
              <a:spcAft>
                <a:spcPts val="0"/>
              </a:spcAft>
            </a:pP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It should not be construed as advice for investment in any product or security mentioned, an offer to buy or sell units/shares of Funds mentioned, or a solicitation to purchase securities in any company or investment product. Examples of stocks are provided for general information only to demonstrate our investment philosophy.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document contains information and analysis that is believed to be accurate at the publication of the document, but is subject to change without notice. Whilst care has been taken in compiling the content of this document, no representation or warranty, express or implied, is made by Liontrust as to its accuracy or completeness, including for external sources (which may have been used) which have not been verified.</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b="1"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All the information provided should be treated as confidential, information may constitute material non-public information, the disclosure of which may be prohibited by law, and the legal responsibility for its use is borne solely by the recipient. If this presentation has been produced for a professional audience it should not be distributed to, or relied upon by, retail investors. It should not be copied, faxed, reproduced, divulged or distributed, in whole or in part, without the express written consent of Liontrust.</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Always research your own investments and (if you are not a professional or a financial adviser) please consult suitability with a regulated financial adviser before investing.  Any decision to invest should be always based on the final Prospectus and Key Investor Information Documents (KIIDs). These documents contain important information which should be read before investing in any fund and they can be obtained, free of charge, from </a:t>
            </a:r>
            <a:r>
              <a:rPr lang="en-GB"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www.liontrust.co.uk</a:t>
            </a:r>
            <a:r>
              <a:rPr lang="en-GB" sz="900" dirty="0">
                <a:effectLst/>
                <a:latin typeface="Calibri" panose="020F0502020204030204" pitchFamily="34" charset="0"/>
                <a:ea typeface="Calibri" panose="020F0502020204030204" pitchFamily="34" charset="0"/>
                <a:cs typeface="Times New Roman" panose="02020603050405020304" pitchFamily="18" charset="0"/>
              </a:rPr>
              <a:t> or direct from Liontrust.</a:t>
            </a:r>
            <a:endParaRPr lang="en-GB" sz="900" dirty="0">
              <a:latin typeface="Calibri" panose="020F0502020204030204" pitchFamily="34" charset="0"/>
            </a:endParaRPr>
          </a:p>
          <a:p>
            <a:pPr algn="l"/>
            <a:endParaRPr lang="en-GB" sz="900" dirty="0">
              <a:latin typeface="Calibri" panose="020F0502020204030204" pitchFamily="34" charset="0"/>
            </a:endParaRPr>
          </a:p>
        </p:txBody>
      </p:sp>
    </p:spTree>
    <p:extLst>
      <p:ext uri="{BB962C8B-B14F-4D97-AF65-F5344CB8AC3E}">
        <p14:creationId xmlns:p14="http://schemas.microsoft.com/office/powerpoint/2010/main" val="1547398171"/>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Disclaimer_LAM pl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6" name="Slide Number Placeholder 5"/>
          <p:cNvSpPr>
            <a:spLocks noGrp="1"/>
          </p:cNvSpPr>
          <p:nvPr>
            <p:ph type="sldNum" sz="quarter" idx="12"/>
          </p:nvPr>
        </p:nvSpPr>
        <p:spPr/>
        <p:txBody>
          <a:bodyPr/>
          <a:lstStyle>
            <a:lvl1pPr>
              <a:defRPr sz="675"/>
            </a:lvl1pPr>
          </a:lstStyle>
          <a:p>
            <a:fld id="{8B8024EB-C694-4FF0-BE85-DF47095D41D8}" type="slidenum">
              <a:rPr lang="en-GB" smtClean="0"/>
              <a:t>‹#›</a:t>
            </a:fld>
            <a:endParaRPr lang="en-GB"/>
          </a:p>
        </p:txBody>
      </p:sp>
      <p:sp>
        <p:nvSpPr>
          <p:cNvPr id="4" name="TextBox 3"/>
          <p:cNvSpPr txBox="1"/>
          <p:nvPr/>
        </p:nvSpPr>
        <p:spPr>
          <a:xfrm>
            <a:off x="386031" y="1032934"/>
            <a:ext cx="8362682" cy="2631490"/>
          </a:xfrm>
          <a:prstGeom prst="rect">
            <a:avLst/>
          </a:prstGeom>
          <a:noFill/>
        </p:spPr>
        <p:txBody>
          <a:bodyPr wrap="square" lIns="0" tIns="0" rIns="0" bIns="0" rtlCol="0">
            <a:spAutoFit/>
          </a:bodyPr>
          <a:lstStyle/>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Issued by </a:t>
            </a:r>
            <a:r>
              <a:rPr lang="en-GB" sz="900" b="1" dirty="0">
                <a:effectLst/>
                <a:latin typeface="Calibri" panose="020F0502020204030204" pitchFamily="34" charset="0"/>
                <a:ea typeface="Calibri" panose="020F0502020204030204" pitchFamily="34" charset="0"/>
                <a:cs typeface="Times New Roman" panose="02020603050405020304" pitchFamily="18" charset="0"/>
              </a:rPr>
              <a:t>Liontrust Asset Management PLC </a:t>
            </a:r>
            <a:r>
              <a:rPr lang="en-GB" sz="900" dirty="0">
                <a:effectLst/>
                <a:latin typeface="Calibri" panose="020F0502020204030204" pitchFamily="34" charset="0"/>
                <a:ea typeface="Calibri" panose="020F0502020204030204" pitchFamily="34" charset="0"/>
                <a:cs typeface="Times New Roman" panose="02020603050405020304" pitchFamily="18" charset="0"/>
              </a:rPr>
              <a:t>(2 Savoy Court, London WC2R 0EZ).</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Issued by </a:t>
            </a:r>
            <a:r>
              <a:rPr lang="en-GB" sz="900" b="1" dirty="0">
                <a:effectLst/>
                <a:latin typeface="Calibri" panose="020F0502020204030204" pitchFamily="34" charset="0"/>
                <a:ea typeface="Calibri" panose="020F0502020204030204" pitchFamily="34" charset="0"/>
                <a:cs typeface="Times New Roman" panose="02020603050405020304" pitchFamily="18" charset="0"/>
              </a:rPr>
              <a:t>Liontrust Asset Management PLC </a:t>
            </a:r>
            <a:r>
              <a:rPr lang="en-GB" sz="900" dirty="0">
                <a:effectLst/>
                <a:latin typeface="Calibri" panose="020F0502020204030204" pitchFamily="34" charset="0"/>
                <a:ea typeface="Calibri" panose="020F0502020204030204" pitchFamily="34" charset="0"/>
                <a:cs typeface="Times New Roman" panose="02020603050405020304" pitchFamily="18" charset="0"/>
              </a:rPr>
              <a:t>and </a:t>
            </a:r>
            <a:r>
              <a:rPr lang="en-GB" sz="900" b="1" dirty="0">
                <a:effectLst/>
                <a:latin typeface="Calibri" panose="020F0502020204030204" pitchFamily="34" charset="0"/>
                <a:ea typeface="Calibri" panose="020F0502020204030204" pitchFamily="34" charset="0"/>
                <a:cs typeface="Times New Roman" panose="02020603050405020304" pitchFamily="18" charset="0"/>
              </a:rPr>
              <a:t>Liontrust Fund Partners LLP  (LFP) </a:t>
            </a:r>
            <a:r>
              <a:rPr lang="en-GB" sz="900" dirty="0">
                <a:effectLst/>
                <a:latin typeface="Calibri" panose="020F0502020204030204" pitchFamily="34" charset="0"/>
                <a:ea typeface="Calibri" panose="020F0502020204030204" pitchFamily="34" charset="0"/>
                <a:cs typeface="Times New Roman" panose="02020603050405020304" pitchFamily="18" charset="0"/>
              </a:rPr>
              <a:t>(both 2 Savoy Court, London WC2R 0EZ). LFP is authorised and regulated in the UK by the Financial Conduct Authority (FRN 518165) to undertake regulated investment business.</a:t>
            </a: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It should not be construed as advice for investment in any product or security mentioned, an offer to buy or sell units/shares of Funds mentioned, or a solicitation to purchase securities in any company or investment product. Examples of stocks are provided for general information only to demonstrate our investment philosophy.  </a:t>
            </a:r>
          </a:p>
          <a:p>
            <a:pPr algn="l">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document contains information and analysis that is believed to be accurate at the publication of the document, but is subject to change without notice. Whilst care has been taken in compiling the content of this document, no representation or warranty, express or implied, is made by Liontrust as to its accuracy or completeness, including for external sources (which may have been used) which have not been verified.</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b="1"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All the information provided should be treated as confidential, information may constitute material non-public information, the disclosure of which may be prohibited by law, and the legal responsibility for its use is borne solely by the recipient. If this presentation has been produced for a professional audience it should not be distributed to, or relied upon by, retail investors. It should not be copied, faxed, reproduced, divulged or distributed, in whole or in part, without the express written consent of Liontrust.</a:t>
            </a:r>
            <a:br>
              <a:rPr lang="en-GB" sz="900" dirty="0">
                <a:effectLst/>
                <a:latin typeface="Calibri" panose="020F0502020204030204" pitchFamily="34" charset="0"/>
                <a:ea typeface="Calibri" panose="020F0502020204030204" pitchFamily="34" charset="0"/>
                <a:cs typeface="Times New Roman" panose="02020603050405020304" pitchFamily="18" charset="0"/>
              </a:rPr>
            </a:br>
            <a:br>
              <a:rPr lang="en-GB" sz="900" dirty="0">
                <a:effectLst/>
                <a:latin typeface="Calibri" panose="020F0502020204030204" pitchFamily="34" charset="0"/>
                <a:ea typeface="Calibri" panose="020F0502020204030204" pitchFamily="34" charset="0"/>
                <a:cs typeface="Times New Roman" panose="02020603050405020304" pitchFamily="18" charset="0"/>
              </a:rPr>
            </a:br>
            <a:r>
              <a:rPr lang="en-GB" sz="900" dirty="0">
                <a:effectLst/>
                <a:latin typeface="Calibri" panose="020F0502020204030204" pitchFamily="34" charset="0"/>
                <a:ea typeface="Calibri" panose="020F0502020204030204" pitchFamily="34" charset="0"/>
                <a:cs typeface="Times New Roman" panose="02020603050405020304" pitchFamily="18" charset="0"/>
              </a:rPr>
              <a:t>Always research your own investments and (if you are not a professional or a financial adviser) please consult suitability with a regulated financial adviser before investing.  Any decision to invest should be always based on the final Prospectus and Key Investor Information Documents (KIIDs). These documents contain important information which should be read before investing in any fund and they can be obtained, free of charge, from </a:t>
            </a:r>
            <a:r>
              <a:rPr lang="en-GB"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www.liontrust.co.uk</a:t>
            </a:r>
            <a:r>
              <a:rPr lang="en-GB" sz="900" dirty="0">
                <a:effectLst/>
                <a:latin typeface="Calibri" panose="020F0502020204030204" pitchFamily="34" charset="0"/>
                <a:ea typeface="Calibri" panose="020F0502020204030204" pitchFamily="34" charset="0"/>
                <a:cs typeface="Times New Roman" panose="02020603050405020304" pitchFamily="18" charset="0"/>
              </a:rPr>
              <a:t> or direct from Liontrust.</a:t>
            </a:r>
            <a:endParaRPr lang="en-GB" sz="900" dirty="0">
              <a:latin typeface="Calibri" panose="020F0502020204030204" pitchFamily="34" charset="0"/>
            </a:endParaRPr>
          </a:p>
          <a:p>
            <a:pPr algn="l"/>
            <a:endParaRPr lang="en-GB" sz="900" dirty="0">
              <a:latin typeface="Calibri" panose="020F0502020204030204" pitchFamily="34" charset="0"/>
            </a:endParaRPr>
          </a:p>
        </p:txBody>
      </p:sp>
    </p:spTree>
    <p:extLst>
      <p:ext uri="{BB962C8B-B14F-4D97-AF65-F5344CB8AC3E}">
        <p14:creationId xmlns:p14="http://schemas.microsoft.com/office/powerpoint/2010/main" val="1918199146"/>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ullet">
    <p:spTree>
      <p:nvGrpSpPr>
        <p:cNvPr id="1" name=""/>
        <p:cNvGrpSpPr/>
        <p:nvPr/>
      </p:nvGrpSpPr>
      <p:grpSpPr>
        <a:xfrm>
          <a:off x="0" y="0"/>
          <a:ext cx="0" cy="0"/>
          <a:chOff x="0" y="0"/>
          <a:chExt cx="0" cy="0"/>
        </a:xfrm>
      </p:grpSpPr>
      <p:sp>
        <p:nvSpPr>
          <p:cNvPr id="2" name="Title 1"/>
          <p:cNvSpPr>
            <a:spLocks noGrp="1"/>
          </p:cNvSpPr>
          <p:nvPr>
            <p:ph type="title"/>
          </p:nvPr>
        </p:nvSpPr>
        <p:spPr>
          <a:xfrm>
            <a:off x="386032" y="291953"/>
            <a:ext cx="6971915" cy="422405"/>
          </a:xfrm>
        </p:spPr>
        <p:txBody>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Bef>
                <a:spcPts val="0"/>
              </a:spcBef>
              <a:spcAft>
                <a:spcPts val="2400"/>
              </a:spcAft>
              <a:defRPr sz="1800"/>
            </a:lvl1pPr>
            <a:lvl2pPr marL="470297" indent="-202406">
              <a:spcBef>
                <a:spcPts val="0"/>
              </a:spcBef>
              <a:spcAft>
                <a:spcPts val="1800"/>
              </a:spcAft>
              <a:buFont typeface="Calibri" panose="020F0502020204030204" pitchFamily="34" charset="0"/>
              <a:buChar char="•"/>
              <a:defRPr sz="1200"/>
            </a:lvl2pPr>
            <a:lvl3pPr marL="672704" indent="-202406">
              <a:spcBef>
                <a:spcPts val="0"/>
              </a:spcBef>
              <a:spcAft>
                <a:spcPts val="1800"/>
              </a:spcAft>
              <a:buClr>
                <a:schemeClr val="accent1"/>
              </a:buClr>
              <a:buSzPct val="85000"/>
              <a:buFont typeface="Symbol" panose="05050102010706020507" pitchFamily="18" charset="2"/>
              <a:buChar char="-"/>
              <a:defRPr sz="1200"/>
            </a:lvl3pPr>
            <a:lvl4pPr marL="875110" indent="-202406">
              <a:spcBef>
                <a:spcPts val="0"/>
              </a:spcBef>
              <a:spcAft>
                <a:spcPts val="1800"/>
              </a:spcAft>
              <a:buClr>
                <a:schemeClr val="accent1"/>
              </a:buClr>
              <a:buSzPct val="100000"/>
              <a:buFont typeface="Calibri" panose="020F0502020204030204" pitchFamily="34" charset="0"/>
              <a:buChar char="•"/>
              <a:defRPr sz="1200"/>
            </a:lvl4pPr>
            <a:lvl5pPr marL="1078706" indent="-203597">
              <a:spcBef>
                <a:spcPts val="0"/>
              </a:spcBef>
              <a:spcAft>
                <a:spcPts val="1800"/>
              </a:spcAft>
              <a:buClr>
                <a:schemeClr val="accent1"/>
              </a:buClr>
              <a:buSzPct val="85000"/>
              <a:buFont typeface="Symbol" panose="05050102010706020507" pitchFamily="18" charset="2"/>
              <a:buChar char="-"/>
              <a:defRPr sz="1200"/>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z="1000"/>
            </a:lvl1pPr>
          </a:lstStyle>
          <a:p>
            <a:fld id="{8B8024EB-C694-4FF0-BE85-DF47095D41D8}" type="slidenum">
              <a:rPr lang="en-GB" smtClean="0"/>
              <a:pPr/>
              <a:t>‹#›</a:t>
            </a:fld>
            <a:endParaRPr lang="en-GB"/>
          </a:p>
        </p:txBody>
      </p:sp>
    </p:spTree>
    <p:extLst>
      <p:ext uri="{BB962C8B-B14F-4D97-AF65-F5344CB8AC3E}">
        <p14:creationId xmlns:p14="http://schemas.microsoft.com/office/powerpoint/2010/main" val="46023747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econdary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Bef>
                <a:spcPts val="0"/>
              </a:spcBef>
              <a:spcAft>
                <a:spcPts val="2400"/>
              </a:spcAft>
              <a:defRPr sz="1800"/>
            </a:lvl1pPr>
            <a:lvl2pPr marL="470297" indent="-202406">
              <a:spcBef>
                <a:spcPts val="0"/>
              </a:spcBef>
              <a:spcAft>
                <a:spcPts val="2400"/>
              </a:spcAft>
              <a:buFont typeface="Calibri" panose="020F0502020204030204" pitchFamily="34" charset="0"/>
              <a:buChar char="•"/>
              <a:defRPr sz="1800"/>
            </a:lvl2pPr>
            <a:lvl3pPr marL="672704" indent="-202406">
              <a:spcBef>
                <a:spcPts val="0"/>
              </a:spcBef>
              <a:spcAft>
                <a:spcPts val="2400"/>
              </a:spcAft>
              <a:buClr>
                <a:schemeClr val="accent1"/>
              </a:buClr>
              <a:buSzPct val="85000"/>
              <a:buFont typeface="Symbol" panose="05050102010706020507" pitchFamily="18" charset="2"/>
              <a:buChar char="-"/>
              <a:defRPr sz="1800"/>
            </a:lvl3pPr>
            <a:lvl4pPr marL="875110" indent="-202406">
              <a:spcBef>
                <a:spcPts val="0"/>
              </a:spcBef>
              <a:spcAft>
                <a:spcPts val="2400"/>
              </a:spcAft>
              <a:buClr>
                <a:schemeClr val="accent1"/>
              </a:buClr>
              <a:buSzPct val="100000"/>
              <a:buFont typeface="Calibri" panose="020F0502020204030204" pitchFamily="34" charset="0"/>
              <a:buChar char="•"/>
              <a:defRPr sz="1800"/>
            </a:lvl4pPr>
            <a:lvl5pPr marL="1078706" indent="-203597">
              <a:spcBef>
                <a:spcPts val="0"/>
              </a:spcBef>
              <a:spcAft>
                <a:spcPts val="2400"/>
              </a:spcAft>
              <a:buClr>
                <a:schemeClr val="accent1"/>
              </a:buClr>
              <a:buSzPct val="85000"/>
              <a:buFont typeface="Symbol" panose="05050102010706020507" pitchFamily="18"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000"/>
            </a:lvl1pPr>
          </a:lstStyle>
          <a:p>
            <a:fld id="{8B8024EB-C694-4FF0-BE85-DF47095D41D8}" type="slidenum">
              <a:rPr lang="en-GB" smtClean="0"/>
              <a:pPr/>
              <a:t>‹#›</a:t>
            </a:fld>
            <a:endParaRPr lang="en-GB"/>
          </a:p>
        </p:txBody>
      </p:sp>
    </p:spTree>
    <p:extLst>
      <p:ext uri="{BB962C8B-B14F-4D97-AF65-F5344CB8AC3E}">
        <p14:creationId xmlns:p14="http://schemas.microsoft.com/office/powerpoint/2010/main" val="1690910811"/>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3994" y="271807"/>
            <a:ext cx="1186076" cy="314813"/>
          </a:xfrm>
          <a:prstGeom prst="rect">
            <a:avLst/>
          </a:prstGeom>
        </p:spPr>
      </p:pic>
      <p:sp>
        <p:nvSpPr>
          <p:cNvPr id="6" name="Slide Number Placeholder 5"/>
          <p:cNvSpPr>
            <a:spLocks noGrp="1"/>
          </p:cNvSpPr>
          <p:nvPr>
            <p:ph type="sldNum" sz="quarter" idx="12"/>
          </p:nvPr>
        </p:nvSpPr>
        <p:spPr/>
        <p:txBody>
          <a:bodyPr/>
          <a:lstStyle/>
          <a:p>
            <a:fld id="{8B8024EB-C694-4FF0-BE85-DF47095D41D8}" type="slidenum">
              <a:rPr lang="en-GB" smtClean="0"/>
              <a:t>‹#›</a:t>
            </a:fld>
            <a:endParaRPr lang="en-GB"/>
          </a:p>
        </p:txBody>
      </p:sp>
      <p:sp>
        <p:nvSpPr>
          <p:cNvPr id="2" name="Title 1"/>
          <p:cNvSpPr>
            <a:spLocks noGrp="1"/>
          </p:cNvSpPr>
          <p:nvPr>
            <p:ph type="title"/>
          </p:nvPr>
        </p:nvSpPr>
        <p:spPr>
          <a:xfrm>
            <a:off x="383931" y="2934270"/>
            <a:ext cx="4586884" cy="989460"/>
          </a:xfrm>
        </p:spPr>
        <p:txBody>
          <a:bodyPr anchor="ctr">
            <a:noAutofit/>
          </a:bodyPr>
          <a:lstStyle>
            <a:lvl1pPr>
              <a:defRPr sz="2800">
                <a:latin typeface="+mn-lt"/>
              </a:defRPr>
            </a:lvl1pPr>
          </a:lstStyle>
          <a:p>
            <a:r>
              <a:rPr lang="en-US"/>
              <a:t>Click to edit Master title style</a:t>
            </a:r>
            <a:endParaRPr lang="en-US" dirty="0"/>
          </a:p>
        </p:txBody>
      </p:sp>
      <p:cxnSp>
        <p:nvCxnSpPr>
          <p:cNvPr id="12" name="Straight Connector 11"/>
          <p:cNvCxnSpPr/>
          <p:nvPr/>
        </p:nvCxnSpPr>
        <p:spPr>
          <a:xfrm>
            <a:off x="383931" y="714356"/>
            <a:ext cx="83741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5208" y="2934270"/>
            <a:ext cx="3678792" cy="4681214"/>
          </a:xfrm>
          <a:prstGeom prst="rect">
            <a:avLst/>
          </a:prstGeom>
        </p:spPr>
      </p:pic>
    </p:spTree>
    <p:extLst>
      <p:ext uri="{BB962C8B-B14F-4D97-AF65-F5344CB8AC3E}">
        <p14:creationId xmlns:p14="http://schemas.microsoft.com/office/powerpoint/2010/main" val="2360729942"/>
      </p:ext>
    </p:extLst>
  </p:cSld>
  <p:clrMapOvr>
    <a:masterClrMapping/>
  </p:clrMapOvr>
  <p:extLst mod="1">
    <p:ext uri="{DCECCB84-F9BA-43D5-87BE-67443E8EF086}">
      <p15:sldGuideLst xmlns:p15="http://schemas.microsoft.com/office/powerpoint/2012/main">
        <p15:guide id="1" pos="1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5288" y="1125541"/>
            <a:ext cx="4032249" cy="4824413"/>
          </a:xfrm>
        </p:spPr>
        <p:txBody>
          <a:bodyPr>
            <a:noAutofit/>
          </a:bodyPr>
          <a:lstStyle>
            <a:lvl1pPr>
              <a:spcBef>
                <a:spcPts val="0"/>
              </a:spcBef>
              <a:spcAft>
                <a:spcPts val="1350"/>
              </a:spcAft>
              <a:defRPr sz="1600"/>
            </a:lvl1pPr>
            <a:lvl2pPr marL="470297" indent="-202406">
              <a:spcBef>
                <a:spcPts val="0"/>
              </a:spcBef>
              <a:spcAft>
                <a:spcPts val="1350"/>
              </a:spcAft>
              <a:buFont typeface="Calibri" panose="020F0502020204030204" pitchFamily="34" charset="0"/>
              <a:buChar char="•"/>
              <a:defRPr sz="1600"/>
            </a:lvl2pPr>
            <a:lvl3pPr marL="672704" indent="-202406">
              <a:spcBef>
                <a:spcPts val="0"/>
              </a:spcBef>
              <a:spcAft>
                <a:spcPts val="1350"/>
              </a:spcAft>
              <a:buSzPct val="85000"/>
              <a:buFont typeface="Symbol" panose="05050102010706020507" pitchFamily="18" charset="2"/>
              <a:buChar char="-"/>
              <a:defRPr sz="16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16464" y="1125540"/>
            <a:ext cx="4032251" cy="4824413"/>
          </a:xfrm>
        </p:spPr>
        <p:txBody>
          <a:bodyPr>
            <a:noAutofit/>
          </a:bodyPr>
          <a:lstStyle>
            <a:lvl1pPr>
              <a:spcBef>
                <a:spcPts val="0"/>
              </a:spcBef>
              <a:spcAft>
                <a:spcPts val="1350"/>
              </a:spcAft>
              <a:defRPr sz="1600"/>
            </a:lvl1pPr>
            <a:lvl2pPr marL="470297" indent="-202406" algn="l" defTabSz="584380" rtl="0" eaLnBrk="1" latinLnBrk="0" hangingPunct="1">
              <a:lnSpc>
                <a:spcPct val="100000"/>
              </a:lnSpc>
              <a:spcBef>
                <a:spcPts val="0"/>
              </a:spcBef>
              <a:spcAft>
                <a:spcPts val="1350"/>
              </a:spcAft>
              <a:buClr>
                <a:schemeClr val="accent1"/>
              </a:buClr>
              <a:defRPr lang="en-US" sz="1600" kern="1200" dirty="0" smtClean="0">
                <a:solidFill>
                  <a:schemeClr val="tx1"/>
                </a:solidFill>
                <a:latin typeface="+mn-lt"/>
                <a:ea typeface="+mn-ea"/>
                <a:cs typeface="+mn-cs"/>
              </a:defRPr>
            </a:lvl2pPr>
            <a:lvl3pPr marL="672704" indent="-202406" algn="l" defTabSz="584380" rtl="0" eaLnBrk="1" latinLnBrk="0" hangingPunct="1">
              <a:lnSpc>
                <a:spcPct val="100000"/>
              </a:lnSpc>
              <a:spcBef>
                <a:spcPts val="0"/>
              </a:spcBef>
              <a:spcAft>
                <a:spcPts val="1350"/>
              </a:spcAft>
              <a:buClr>
                <a:schemeClr val="accent1"/>
              </a:buClr>
              <a:defRPr lang="en-US" sz="1600" kern="1200" dirty="0" smtClean="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8B8024EB-C694-4FF0-BE85-DF47095D41D8}" type="slidenum">
              <a:rPr lang="en-GB" smtClean="0"/>
              <a:t>‹#›</a:t>
            </a:fld>
            <a:endParaRPr lang="en-GB"/>
          </a:p>
        </p:txBody>
      </p:sp>
    </p:spTree>
    <p:extLst>
      <p:ext uri="{BB962C8B-B14F-4D97-AF65-F5344CB8AC3E}">
        <p14:creationId xmlns:p14="http://schemas.microsoft.com/office/powerpoint/2010/main" val="248303295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B8024EB-C694-4FF0-BE85-DF47095D41D8}" type="slidenum">
              <a:rPr lang="en-GB" smtClean="0"/>
              <a:t>‹#›</a:t>
            </a:fld>
            <a:endParaRPr lang="en-GB"/>
          </a:p>
        </p:txBody>
      </p:sp>
    </p:spTree>
    <p:extLst>
      <p:ext uri="{BB962C8B-B14F-4D97-AF65-F5344CB8AC3E}">
        <p14:creationId xmlns:p14="http://schemas.microsoft.com/office/powerpoint/2010/main" val="174454520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2 multiple line spa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20000"/>
              </a:lnSpc>
              <a:spcBef>
                <a:spcPts val="0"/>
              </a:spcBef>
              <a:spcAft>
                <a:spcPts val="1800"/>
              </a:spcAft>
              <a:defRPr sz="1200"/>
            </a:lvl1pPr>
            <a:lvl2pPr marL="470297" indent="-202406">
              <a:lnSpc>
                <a:spcPct val="120000"/>
              </a:lnSpc>
              <a:spcBef>
                <a:spcPts val="0"/>
              </a:spcBef>
              <a:spcAft>
                <a:spcPts val="1800"/>
              </a:spcAft>
              <a:buFont typeface="Calibri" panose="020F0502020204030204" pitchFamily="34" charset="0"/>
              <a:buChar char="•"/>
              <a:defRPr sz="1200"/>
            </a:lvl2pPr>
            <a:lvl3pPr marL="672704" indent="-202406">
              <a:lnSpc>
                <a:spcPct val="120000"/>
              </a:lnSpc>
              <a:spcBef>
                <a:spcPts val="0"/>
              </a:spcBef>
              <a:spcAft>
                <a:spcPts val="1800"/>
              </a:spcAft>
              <a:buClr>
                <a:schemeClr val="accent1"/>
              </a:buClr>
              <a:buSzPct val="85000"/>
              <a:buFont typeface="Symbol" panose="05050102010706020507" pitchFamily="18" charset="2"/>
              <a:buChar char="-"/>
              <a:defRPr sz="1200"/>
            </a:lvl3pPr>
            <a:lvl4pPr marL="875110" indent="-202406">
              <a:lnSpc>
                <a:spcPct val="120000"/>
              </a:lnSpc>
              <a:spcBef>
                <a:spcPts val="0"/>
              </a:spcBef>
              <a:spcAft>
                <a:spcPts val="1800"/>
              </a:spcAft>
              <a:buClr>
                <a:schemeClr val="accent1"/>
              </a:buClr>
              <a:buSzPct val="100000"/>
              <a:buFont typeface="Calibri" panose="020F0502020204030204" pitchFamily="34" charset="0"/>
              <a:buChar char="•"/>
              <a:defRPr sz="1200"/>
            </a:lvl4pPr>
            <a:lvl5pPr marL="1078706" indent="-203597">
              <a:lnSpc>
                <a:spcPct val="120000"/>
              </a:lnSpc>
              <a:spcBef>
                <a:spcPts val="0"/>
              </a:spcBef>
              <a:spcAft>
                <a:spcPts val="1800"/>
              </a:spcAft>
              <a:buClr>
                <a:schemeClr val="accent1"/>
              </a:buClr>
              <a:buSzPct val="85000"/>
              <a:buFont typeface="Symbol" panose="05050102010706020507" pitchFamily="18" charset="2"/>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675"/>
            </a:lvl1pPr>
          </a:lstStyle>
          <a:p>
            <a:fld id="{8B8024EB-C694-4FF0-BE85-DF47095D41D8}" type="slidenum">
              <a:rPr lang="en-GB" smtClean="0"/>
              <a:t>‹#›</a:t>
            </a:fld>
            <a:endParaRPr lang="en-GB"/>
          </a:p>
        </p:txBody>
      </p:sp>
    </p:spTree>
    <p:extLst>
      <p:ext uri="{BB962C8B-B14F-4D97-AF65-F5344CB8AC3E}">
        <p14:creationId xmlns:p14="http://schemas.microsoft.com/office/powerpoint/2010/main" val="1019177486"/>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90" y="1125538"/>
            <a:ext cx="8353424" cy="5039766"/>
          </a:xfrm>
        </p:spPr>
        <p:txBody>
          <a:bodyPr>
            <a:noAutofit/>
          </a:bodyPr>
          <a:lstStyle>
            <a:lvl1pPr marL="0" indent="0">
              <a:spcBef>
                <a:spcPts val="128"/>
              </a:spcBef>
              <a:spcAft>
                <a:spcPts val="128"/>
              </a:spcAft>
              <a:buFontTx/>
              <a:buNone/>
              <a:defRPr sz="900"/>
            </a:lvl1pPr>
            <a:lvl2pPr marL="176531" indent="0">
              <a:buFontTx/>
              <a:buNone/>
              <a:defRPr sz="831"/>
            </a:lvl2pPr>
            <a:lvl3pPr marL="362194" indent="0">
              <a:buFontTx/>
              <a:buNone/>
              <a:defRPr sz="831"/>
            </a:lvl3pPr>
            <a:lvl4pPr marL="876569" indent="0">
              <a:buFontTx/>
              <a:buNone/>
              <a:defRPr sz="831"/>
            </a:lvl4pPr>
            <a:lvl5pPr marL="1168759" indent="0">
              <a:buFontTx/>
              <a:buNone/>
              <a:defRPr sz="831"/>
            </a:lvl5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B8024EB-C694-4FF0-BE85-DF47095D41D8}" type="slidenum">
              <a:rPr lang="en-GB" smtClean="0"/>
              <a:t>‹#›</a:t>
            </a:fld>
            <a:endParaRPr lang="en-GB"/>
          </a:p>
        </p:txBody>
      </p:sp>
    </p:spTree>
    <p:extLst>
      <p:ext uri="{BB962C8B-B14F-4D97-AF65-F5344CB8AC3E}">
        <p14:creationId xmlns:p14="http://schemas.microsoft.com/office/powerpoint/2010/main" val="2112601748"/>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Key Risks">
    <p:spTree>
      <p:nvGrpSpPr>
        <p:cNvPr id="1" name=""/>
        <p:cNvGrpSpPr/>
        <p:nvPr/>
      </p:nvGrpSpPr>
      <p:grpSpPr>
        <a:xfrm>
          <a:off x="0" y="0"/>
          <a:ext cx="0" cy="0"/>
          <a:chOff x="0" y="0"/>
          <a:chExt cx="0" cy="0"/>
        </a:xfrm>
      </p:grpSpPr>
      <p:sp>
        <p:nvSpPr>
          <p:cNvPr id="2" name="TextBox 1"/>
          <p:cNvSpPr txBox="1"/>
          <p:nvPr/>
        </p:nvSpPr>
        <p:spPr>
          <a:xfrm>
            <a:off x="386033" y="1032933"/>
            <a:ext cx="8362681" cy="1578021"/>
          </a:xfrm>
          <a:prstGeom prst="rect">
            <a:avLst/>
          </a:prstGeom>
          <a:noFill/>
        </p:spPr>
        <p:txBody>
          <a:bodyPr wrap="square" lIns="27000" tIns="27000" rIns="27000" bIns="27000" rtlCol="0">
            <a:spAutoFit/>
          </a:bodyPr>
          <a:lstStyle/>
          <a:p>
            <a: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Past performance is not a guide to future performance. Do remember that the value of an investment and the income generated from them can fall as well as rise and is not guaranteed, therefore, you may not get back the amount originally invested and potentially risk total loss of capital.</a:t>
            </a:r>
            <a:b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b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issue of units/shares in Liontrust Funds may be subject to an initial charge, which will have an impact on the realisable value of the investment, particularly in the short term. Investments should always be considered as long term.</a:t>
            </a:r>
            <a:b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GB"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hasCustomPrompt="1"/>
          </p:nvPr>
        </p:nvSpPr>
        <p:spPr>
          <a:xfrm>
            <a:off x="395290" y="1608670"/>
            <a:ext cx="8353424" cy="643465"/>
          </a:xfrm>
        </p:spPr>
        <p:txBody>
          <a:bodyPr>
            <a:noAutofit/>
          </a:bodyPr>
          <a:lstStyle>
            <a:lvl1pPr marL="0" indent="0">
              <a:spcBef>
                <a:spcPts val="128"/>
              </a:spcBef>
              <a:spcAft>
                <a:spcPts val="128"/>
              </a:spcAft>
              <a:buFontTx/>
              <a:buNone/>
              <a:defRPr sz="900"/>
            </a:lvl1pPr>
            <a:lvl2pPr marL="176531" indent="0">
              <a:buFontTx/>
              <a:buNone/>
              <a:defRPr sz="831"/>
            </a:lvl2pPr>
            <a:lvl3pPr marL="362194" indent="0">
              <a:buFontTx/>
              <a:buNone/>
              <a:defRPr sz="831"/>
            </a:lvl3pPr>
            <a:lvl4pPr marL="876569" indent="0">
              <a:buFontTx/>
              <a:buNone/>
              <a:defRPr sz="831"/>
            </a:lvl4pPr>
            <a:lvl5pPr marL="1168759" indent="0">
              <a:buFontTx/>
              <a:buNone/>
              <a:defRPr sz="831"/>
            </a:lvl5pPr>
          </a:lstStyle>
          <a:p>
            <a:pPr lvl="0"/>
            <a:r>
              <a:rPr lang="en-US" dirty="0"/>
              <a:t>Insert Fund Specific disclaimer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B8024EB-C694-4FF0-BE85-DF47095D41D8}" type="slidenum">
              <a:rPr lang="en-GB" smtClean="0"/>
              <a:t>‹#›</a:t>
            </a:fld>
            <a:endParaRPr lang="en-GB"/>
          </a:p>
        </p:txBody>
      </p:sp>
      <p:sp>
        <p:nvSpPr>
          <p:cNvPr id="5" name="Title 1"/>
          <p:cNvSpPr>
            <a:spLocks noGrp="1"/>
          </p:cNvSpPr>
          <p:nvPr>
            <p:ph type="title" hasCustomPrompt="1"/>
          </p:nvPr>
        </p:nvSpPr>
        <p:spPr>
          <a:xfrm>
            <a:off x="386032" y="381977"/>
            <a:ext cx="6971915" cy="332381"/>
          </a:xfrm>
        </p:spPr>
        <p:txBody>
          <a:bodyPr/>
          <a:lstStyle>
            <a:lvl1pPr>
              <a:defRPr/>
            </a:lvl1pPr>
          </a:lstStyle>
          <a:p>
            <a:r>
              <a:rPr lang="en-US" dirty="0"/>
              <a:t>Key risks</a:t>
            </a:r>
          </a:p>
        </p:txBody>
      </p:sp>
    </p:spTree>
    <p:extLst>
      <p:ext uri="{BB962C8B-B14F-4D97-AF65-F5344CB8AC3E}">
        <p14:creationId xmlns:p14="http://schemas.microsoft.com/office/powerpoint/2010/main" val="2455833592"/>
      </p:ext>
    </p:extLst>
  </p:cSld>
  <p:clrMapOvr>
    <a:masterClrMapping/>
  </p:clrMapOvr>
  <p:extLst mod="1">
    <p:ext uri="{DCECCB84-F9BA-43D5-87BE-67443E8EF086}">
      <p15:sldGuideLst xmlns:p15="http://schemas.microsoft.com/office/powerpoint/2012/main">
        <p15:guide id="1" orient="horz" pos="37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32" y="291953"/>
            <a:ext cx="6971915" cy="422405"/>
          </a:xfrm>
          <a:prstGeom prst="rect">
            <a:avLst/>
          </a:prstGeom>
        </p:spPr>
        <p:txBody>
          <a:bodyPr vert="horz" lIns="0" tIns="72000" rIns="0" bIns="7200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86031" y="1140735"/>
            <a:ext cx="8374039" cy="482374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671897" y="6390859"/>
            <a:ext cx="2076817" cy="237941"/>
          </a:xfrm>
          <a:prstGeom prst="rect">
            <a:avLst/>
          </a:prstGeom>
        </p:spPr>
        <p:txBody>
          <a:bodyPr vert="horz" lIns="91440" tIns="45720" rIns="0" bIns="45720" rtlCol="0" anchor="ctr"/>
          <a:lstStyle>
            <a:lvl1pPr algn="r">
              <a:defRPr sz="1000">
                <a:solidFill>
                  <a:schemeClr val="tx1"/>
                </a:solidFill>
                <a:latin typeface="+mn-lt"/>
              </a:defRPr>
            </a:lvl1pPr>
          </a:lstStyle>
          <a:p>
            <a:fld id="{8B8024EB-C694-4FF0-BE85-DF47095D41D8}" type="slidenum">
              <a:rPr lang="en-GB" smtClean="0"/>
              <a:pPr/>
              <a:t>‹#›</a:t>
            </a:fld>
            <a:endParaRPr lang="en-GB"/>
          </a:p>
        </p:txBody>
      </p:sp>
      <p:cxnSp>
        <p:nvCxnSpPr>
          <p:cNvPr id="8" name="Straight Connector 7"/>
          <p:cNvCxnSpPr/>
          <p:nvPr/>
        </p:nvCxnSpPr>
        <p:spPr>
          <a:xfrm>
            <a:off x="386031" y="714356"/>
            <a:ext cx="83741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6031" y="6390855"/>
            <a:ext cx="83741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60850" y="286775"/>
            <a:ext cx="1199220" cy="318302"/>
          </a:xfrm>
          <a:prstGeom prst="rect">
            <a:avLst/>
          </a:prstGeom>
        </p:spPr>
      </p:pic>
    </p:spTree>
    <p:extLst>
      <p:ext uri="{BB962C8B-B14F-4D97-AF65-F5344CB8AC3E}">
        <p14:creationId xmlns:p14="http://schemas.microsoft.com/office/powerpoint/2010/main" val="86287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584380" rtl="0" eaLnBrk="1" latinLnBrk="0" hangingPunct="1">
        <a:lnSpc>
          <a:spcPct val="90000"/>
        </a:lnSpc>
        <a:spcBef>
          <a:spcPct val="0"/>
        </a:spcBef>
        <a:buNone/>
        <a:defRPr sz="2000" b="0" kern="1200">
          <a:solidFill>
            <a:schemeClr val="tx1"/>
          </a:solidFill>
          <a:latin typeface="+mj-lt"/>
          <a:ea typeface="+mj-ea"/>
          <a:cs typeface="+mj-cs"/>
        </a:defRPr>
      </a:lvl1pPr>
    </p:titleStyle>
    <p:bodyStyle>
      <a:lvl1pPr marL="357188" indent="-357188" algn="l" defTabSz="584380" rtl="0" eaLnBrk="1" latinLnBrk="0" hangingPunct="1">
        <a:lnSpc>
          <a:spcPct val="100000"/>
        </a:lnSpc>
        <a:spcBef>
          <a:spcPts val="0"/>
        </a:spcBef>
        <a:spcAft>
          <a:spcPts val="2400"/>
        </a:spcAft>
        <a:buClr>
          <a:schemeClr val="accent1"/>
        </a:buClr>
        <a:buSzPct val="85000"/>
        <a:buFontTx/>
        <a:buBlip>
          <a:blip r:embed="rId15"/>
        </a:buBlip>
        <a:defRPr sz="1800" kern="1200">
          <a:solidFill>
            <a:schemeClr val="tx1"/>
          </a:solidFill>
          <a:latin typeface="+mn-lt"/>
          <a:ea typeface="+mn-ea"/>
          <a:cs typeface="+mn-cs"/>
        </a:defRPr>
      </a:lvl1pPr>
      <a:lvl2pPr marL="714375" indent="-269875" algn="l" defTabSz="584380" rtl="0" eaLnBrk="1" latinLnBrk="0" hangingPunct="1">
        <a:lnSpc>
          <a:spcPct val="100000"/>
        </a:lnSpc>
        <a:spcBef>
          <a:spcPts val="0"/>
        </a:spcBef>
        <a:spcAft>
          <a:spcPts val="2400"/>
        </a:spcAft>
        <a:buClr>
          <a:schemeClr val="accent1"/>
        </a:buClr>
        <a:buFont typeface="Symbol" panose="05050102010706020507" pitchFamily="18" charset="2"/>
        <a:buChar char="-"/>
        <a:defRPr sz="1800" kern="1200">
          <a:solidFill>
            <a:schemeClr val="tx1"/>
          </a:solidFill>
          <a:latin typeface="+mn-lt"/>
          <a:ea typeface="+mn-ea"/>
          <a:cs typeface="+mn-cs"/>
        </a:defRPr>
      </a:lvl2pPr>
      <a:lvl3pPr marL="896938" indent="-269875" algn="l" defTabSz="584380" rtl="0" eaLnBrk="1" latinLnBrk="0" hangingPunct="1">
        <a:lnSpc>
          <a:spcPct val="100000"/>
        </a:lnSpc>
        <a:spcBef>
          <a:spcPts val="0"/>
        </a:spcBef>
        <a:spcAft>
          <a:spcPts val="24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1022665" indent="-146095" algn="l" defTabSz="584380" rtl="0" eaLnBrk="1" latinLnBrk="0" hangingPunct="1">
        <a:lnSpc>
          <a:spcPct val="100000"/>
        </a:lnSpc>
        <a:spcBef>
          <a:spcPts val="383"/>
        </a:spcBef>
        <a:spcAft>
          <a:spcPts val="383"/>
        </a:spcAft>
        <a:buFont typeface="Arial" panose="020B0604020202020204" pitchFamily="34" charset="0"/>
        <a:buChar char="•"/>
        <a:defRPr sz="1151" kern="1200">
          <a:solidFill>
            <a:schemeClr val="tx1"/>
          </a:solidFill>
          <a:latin typeface="+mn-lt"/>
          <a:ea typeface="+mn-ea"/>
          <a:cs typeface="+mn-cs"/>
        </a:defRPr>
      </a:lvl4pPr>
      <a:lvl5pPr marL="1314854" indent="-146095" algn="l" defTabSz="584380" rtl="0" eaLnBrk="1" latinLnBrk="0" hangingPunct="1">
        <a:lnSpc>
          <a:spcPct val="100000"/>
        </a:lnSpc>
        <a:spcBef>
          <a:spcPts val="383"/>
        </a:spcBef>
        <a:spcAft>
          <a:spcPts val="383"/>
        </a:spcAft>
        <a:buFont typeface="Arial" panose="020B0604020202020204" pitchFamily="34" charset="0"/>
        <a:buChar char="•"/>
        <a:defRPr sz="1151" kern="1200">
          <a:solidFill>
            <a:schemeClr val="tx1"/>
          </a:solidFill>
          <a:latin typeface="+mn-lt"/>
          <a:ea typeface="+mn-ea"/>
          <a:cs typeface="+mn-cs"/>
        </a:defRPr>
      </a:lvl5pPr>
      <a:lvl6pPr marL="1607044" indent="-146095" algn="l" defTabSz="584380" rtl="0" eaLnBrk="1" latinLnBrk="0" hangingPunct="1">
        <a:lnSpc>
          <a:spcPct val="90000"/>
        </a:lnSpc>
        <a:spcBef>
          <a:spcPts val="320"/>
        </a:spcBef>
        <a:buFont typeface="Arial" panose="020B0604020202020204" pitchFamily="34" charset="0"/>
        <a:buChar char="•"/>
        <a:defRPr sz="1151" kern="1200">
          <a:solidFill>
            <a:schemeClr val="tx1"/>
          </a:solidFill>
          <a:latin typeface="+mn-lt"/>
          <a:ea typeface="+mn-ea"/>
          <a:cs typeface="+mn-cs"/>
        </a:defRPr>
      </a:lvl6pPr>
      <a:lvl7pPr marL="1899234" indent="-146095" algn="l" defTabSz="584380" rtl="0" eaLnBrk="1" latinLnBrk="0" hangingPunct="1">
        <a:lnSpc>
          <a:spcPct val="90000"/>
        </a:lnSpc>
        <a:spcBef>
          <a:spcPts val="320"/>
        </a:spcBef>
        <a:buFont typeface="Arial" panose="020B0604020202020204" pitchFamily="34" charset="0"/>
        <a:buChar char="•"/>
        <a:defRPr sz="1151" kern="1200">
          <a:solidFill>
            <a:schemeClr val="tx1"/>
          </a:solidFill>
          <a:latin typeface="+mn-lt"/>
          <a:ea typeface="+mn-ea"/>
          <a:cs typeface="+mn-cs"/>
        </a:defRPr>
      </a:lvl7pPr>
      <a:lvl8pPr marL="2191424" indent="-146095" algn="l" defTabSz="584380" rtl="0" eaLnBrk="1" latinLnBrk="0" hangingPunct="1">
        <a:lnSpc>
          <a:spcPct val="90000"/>
        </a:lnSpc>
        <a:spcBef>
          <a:spcPts val="320"/>
        </a:spcBef>
        <a:buFont typeface="Arial" panose="020B0604020202020204" pitchFamily="34" charset="0"/>
        <a:buChar char="•"/>
        <a:defRPr sz="1151" kern="1200">
          <a:solidFill>
            <a:schemeClr val="tx1"/>
          </a:solidFill>
          <a:latin typeface="+mn-lt"/>
          <a:ea typeface="+mn-ea"/>
          <a:cs typeface="+mn-cs"/>
        </a:defRPr>
      </a:lvl8pPr>
      <a:lvl9pPr marL="2483613" indent="-146095" algn="l" defTabSz="584380" rtl="0" eaLnBrk="1" latinLnBrk="0" hangingPunct="1">
        <a:lnSpc>
          <a:spcPct val="90000"/>
        </a:lnSpc>
        <a:spcBef>
          <a:spcPts val="320"/>
        </a:spcBef>
        <a:buFont typeface="Arial" panose="020B0604020202020204" pitchFamily="34" charset="0"/>
        <a:buChar char="•"/>
        <a:defRPr sz="1151" kern="1200">
          <a:solidFill>
            <a:schemeClr val="tx1"/>
          </a:solidFill>
          <a:latin typeface="+mn-lt"/>
          <a:ea typeface="+mn-ea"/>
          <a:cs typeface="+mn-cs"/>
        </a:defRPr>
      </a:lvl9pPr>
    </p:bodyStyle>
    <p:otherStyle>
      <a:defPPr>
        <a:defRPr lang="en-US"/>
      </a:defPPr>
      <a:lvl1pPr marL="0" algn="l" defTabSz="584380" rtl="0" eaLnBrk="1" latinLnBrk="0" hangingPunct="1">
        <a:defRPr sz="1151" kern="1200">
          <a:solidFill>
            <a:schemeClr val="tx1"/>
          </a:solidFill>
          <a:latin typeface="+mn-lt"/>
          <a:ea typeface="+mn-ea"/>
          <a:cs typeface="+mn-cs"/>
        </a:defRPr>
      </a:lvl1pPr>
      <a:lvl2pPr marL="292190" algn="l" defTabSz="584380" rtl="0" eaLnBrk="1" latinLnBrk="0" hangingPunct="1">
        <a:defRPr sz="1151" kern="1200">
          <a:solidFill>
            <a:schemeClr val="tx1"/>
          </a:solidFill>
          <a:latin typeface="+mn-lt"/>
          <a:ea typeface="+mn-ea"/>
          <a:cs typeface="+mn-cs"/>
        </a:defRPr>
      </a:lvl2pPr>
      <a:lvl3pPr marL="584380" algn="l" defTabSz="584380" rtl="0" eaLnBrk="1" latinLnBrk="0" hangingPunct="1">
        <a:defRPr sz="1151" kern="1200">
          <a:solidFill>
            <a:schemeClr val="tx1"/>
          </a:solidFill>
          <a:latin typeface="+mn-lt"/>
          <a:ea typeface="+mn-ea"/>
          <a:cs typeface="+mn-cs"/>
        </a:defRPr>
      </a:lvl3pPr>
      <a:lvl4pPr marL="876569" algn="l" defTabSz="584380" rtl="0" eaLnBrk="1" latinLnBrk="0" hangingPunct="1">
        <a:defRPr sz="1151" kern="1200">
          <a:solidFill>
            <a:schemeClr val="tx1"/>
          </a:solidFill>
          <a:latin typeface="+mn-lt"/>
          <a:ea typeface="+mn-ea"/>
          <a:cs typeface="+mn-cs"/>
        </a:defRPr>
      </a:lvl4pPr>
      <a:lvl5pPr marL="1168759" algn="l" defTabSz="584380" rtl="0" eaLnBrk="1" latinLnBrk="0" hangingPunct="1">
        <a:defRPr sz="1151" kern="1200">
          <a:solidFill>
            <a:schemeClr val="tx1"/>
          </a:solidFill>
          <a:latin typeface="+mn-lt"/>
          <a:ea typeface="+mn-ea"/>
          <a:cs typeface="+mn-cs"/>
        </a:defRPr>
      </a:lvl5pPr>
      <a:lvl6pPr marL="1460949" algn="l" defTabSz="584380" rtl="0" eaLnBrk="1" latinLnBrk="0" hangingPunct="1">
        <a:defRPr sz="1151" kern="1200">
          <a:solidFill>
            <a:schemeClr val="tx1"/>
          </a:solidFill>
          <a:latin typeface="+mn-lt"/>
          <a:ea typeface="+mn-ea"/>
          <a:cs typeface="+mn-cs"/>
        </a:defRPr>
      </a:lvl6pPr>
      <a:lvl7pPr marL="1753139" algn="l" defTabSz="584380" rtl="0" eaLnBrk="1" latinLnBrk="0" hangingPunct="1">
        <a:defRPr sz="1151" kern="1200">
          <a:solidFill>
            <a:schemeClr val="tx1"/>
          </a:solidFill>
          <a:latin typeface="+mn-lt"/>
          <a:ea typeface="+mn-ea"/>
          <a:cs typeface="+mn-cs"/>
        </a:defRPr>
      </a:lvl7pPr>
      <a:lvl8pPr marL="2045328" algn="l" defTabSz="584380" rtl="0" eaLnBrk="1" latinLnBrk="0" hangingPunct="1">
        <a:defRPr sz="1151" kern="1200">
          <a:solidFill>
            <a:schemeClr val="tx1"/>
          </a:solidFill>
          <a:latin typeface="+mn-lt"/>
          <a:ea typeface="+mn-ea"/>
          <a:cs typeface="+mn-cs"/>
        </a:defRPr>
      </a:lvl8pPr>
      <a:lvl9pPr marL="2337518" algn="l" defTabSz="584380" rtl="0" eaLnBrk="1" latinLnBrk="0" hangingPunct="1">
        <a:defRPr sz="11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 userDrawn="1">
          <p15:clr>
            <a:srgbClr val="F26B43"/>
          </p15:clr>
        </p15:guide>
        <p15:guide id="2" pos="23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GB" dirty="0"/>
              <a:t>Guildhall Art Gallery</a:t>
            </a:r>
          </a:p>
          <a:p>
            <a:r>
              <a:rPr lang="en-GB" dirty="0"/>
              <a:t>19</a:t>
            </a:r>
            <a:r>
              <a:rPr lang="en-GB" baseline="30000" dirty="0"/>
              <a:t>th</a:t>
            </a:r>
            <a:r>
              <a:rPr lang="en-GB" dirty="0"/>
              <a:t> June 2018</a:t>
            </a:r>
          </a:p>
        </p:txBody>
      </p:sp>
      <p:sp>
        <p:nvSpPr>
          <p:cNvPr id="2" name="Title 1"/>
          <p:cNvSpPr>
            <a:spLocks noGrp="1"/>
          </p:cNvSpPr>
          <p:nvPr>
            <p:ph type="ctrTitle"/>
          </p:nvPr>
        </p:nvSpPr>
        <p:spPr>
          <a:xfrm>
            <a:off x="474030" y="2429572"/>
            <a:ext cx="4783770" cy="1623682"/>
          </a:xfrm>
        </p:spPr>
        <p:txBody>
          <a:bodyPr/>
          <a:lstStyle/>
          <a:p>
            <a:r>
              <a:rPr lang="en-GB" dirty="0"/>
              <a:t>Renewable Infrastructure as an asset class</a:t>
            </a:r>
          </a:p>
        </p:txBody>
      </p:sp>
    </p:spTree>
    <p:extLst>
      <p:ext uri="{BB962C8B-B14F-4D97-AF65-F5344CB8AC3E}">
        <p14:creationId xmlns:p14="http://schemas.microsoft.com/office/powerpoint/2010/main" val="79702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Future – Managed Multi-Asset</a:t>
            </a:r>
          </a:p>
        </p:txBody>
      </p:sp>
      <p:sp>
        <p:nvSpPr>
          <p:cNvPr id="4" name="Slide Number Placeholder 3"/>
          <p:cNvSpPr>
            <a:spLocks noGrp="1"/>
          </p:cNvSpPr>
          <p:nvPr>
            <p:ph type="sldNum" sz="quarter" idx="12"/>
          </p:nvPr>
        </p:nvSpPr>
        <p:spPr/>
        <p:txBody>
          <a:bodyPr/>
          <a:lstStyle/>
          <a:p>
            <a:fld id="{DADB64E0-AD1D-448E-B5B6-8BA34719521D}" type="slidenum">
              <a:rPr lang="en-GB" smtClean="0"/>
              <a:pPr/>
              <a:t>9</a:t>
            </a:fld>
            <a:endParaRPr lang="en-GB" dirty="0"/>
          </a:p>
        </p:txBody>
      </p:sp>
      <p:sp>
        <p:nvSpPr>
          <p:cNvPr id="5" name="TextBox 4"/>
          <p:cNvSpPr txBox="1"/>
          <p:nvPr/>
        </p:nvSpPr>
        <p:spPr>
          <a:xfrm>
            <a:off x="386032" y="1269283"/>
            <a:ext cx="8362681" cy="6943609"/>
          </a:xfrm>
          <a:prstGeom prst="rect">
            <a:avLst/>
          </a:prstGeom>
          <a:noFill/>
        </p:spPr>
        <p:txBody>
          <a:bodyPr wrap="square" lIns="33231" tIns="33231" rIns="33231" bIns="33231" rtlCol="0">
            <a:spAutoFit/>
          </a:bodyPr>
          <a:lstStyle/>
          <a:p>
            <a:pPr marL="211021" indent="-211021">
              <a:buFont typeface="+mj-lt"/>
              <a:buAutoNum type="arabicPeriod" startAt="9"/>
            </a:pPr>
            <a:endParaRPr lang="en-GB" sz="1108" dirty="0">
              <a:latin typeface="+mj-lt"/>
              <a:ea typeface="Calibri" panose="020F0502020204030204" pitchFamily="34" charset="0"/>
              <a:cs typeface="Times New Roman" panose="02020603050405020304" pitchFamily="18" charset="0"/>
            </a:endParaRPr>
          </a:p>
          <a:p>
            <a:pPr marL="211021" indent="-211021">
              <a:buFont typeface="+mj-lt"/>
              <a:buAutoNum type="arabicPeriod" startAt="10"/>
            </a:pPr>
            <a:r>
              <a:rPr lang="en-GB" sz="1108" dirty="0">
                <a:latin typeface="+mj-lt"/>
              </a:rPr>
              <a:t>For the purposes of GIPS the composite was created on the 1</a:t>
            </a:r>
            <a:r>
              <a:rPr lang="en-GB" sz="1108" baseline="30000" dirty="0">
                <a:latin typeface="+mj-lt"/>
              </a:rPr>
              <a:t>st</a:t>
            </a:r>
            <a:r>
              <a:rPr lang="en-GB" sz="1108" dirty="0">
                <a:latin typeface="+mj-lt"/>
              </a:rPr>
              <a:t> January 2009, however the composite has been managed by the Team since 1</a:t>
            </a:r>
            <a:r>
              <a:rPr lang="en-GB" sz="1108" baseline="30000" dirty="0">
                <a:latin typeface="+mj-lt"/>
              </a:rPr>
              <a:t>st</a:t>
            </a:r>
            <a:r>
              <a:rPr lang="en-GB" sz="1108" dirty="0">
                <a:latin typeface="+mj-lt"/>
              </a:rPr>
              <a:t> March 2001.</a:t>
            </a:r>
          </a:p>
          <a:p>
            <a:pPr marL="211021" indent="-211021">
              <a:buFont typeface="+mj-lt"/>
              <a:buAutoNum type="arabicPeriod" startAt="10"/>
            </a:pPr>
            <a:endParaRPr lang="en-GB" sz="1108" dirty="0">
              <a:latin typeface="+mj-lt"/>
            </a:endParaRPr>
          </a:p>
          <a:p>
            <a:pPr marL="211021" indent="-211021">
              <a:buFont typeface="+mj-lt"/>
              <a:buAutoNum type="arabicPeriod" startAt="10"/>
            </a:pPr>
            <a:r>
              <a:rPr lang="en-GB" sz="1108" dirty="0" err="1">
                <a:latin typeface="+mj-lt"/>
              </a:rPr>
              <a:t>Liontrust</a:t>
            </a:r>
            <a:r>
              <a:rPr lang="en-GB" sz="1108" dirty="0">
                <a:latin typeface="+mj-lt"/>
              </a:rPr>
              <a:t> is generally permitted to use financial derivative instruments to more effectively manage the level of investment risk and to facilitate efficient investment and management of cash and liquidity in each Fund. </a:t>
            </a:r>
            <a:r>
              <a:rPr lang="en-GB" sz="1108" dirty="0" err="1">
                <a:latin typeface="+mj-lt"/>
              </a:rPr>
              <a:t>Liontrust</a:t>
            </a:r>
            <a:r>
              <a:rPr lang="en-GB" sz="1108" dirty="0">
                <a:latin typeface="+mj-lt"/>
              </a:rPr>
              <a:t> may use futures, forwards (including forward rate agreements), options (both writing and purchasing), swaps (including credit default swaps) and contracts for difference, including both exchange traded and over the counter derivative instruments for any Fund. Additional information regarding investments in derivative instruments are available on request.  </a:t>
            </a:r>
          </a:p>
          <a:p>
            <a:pPr marL="211021" indent="-211021">
              <a:buFont typeface="+mj-lt"/>
              <a:buAutoNum type="arabicPeriod" startAt="10"/>
            </a:pPr>
            <a:endParaRPr lang="en-GB" sz="1108" dirty="0">
              <a:latin typeface="+mj-lt"/>
            </a:endParaRPr>
          </a:p>
          <a:p>
            <a:pPr marL="211021" indent="-211021">
              <a:buFont typeface="+mj-lt"/>
              <a:buAutoNum type="arabicPeriod" startAt="10"/>
            </a:pPr>
            <a:r>
              <a:rPr lang="en-GB" sz="1108" dirty="0" err="1">
                <a:latin typeface="+mj-lt"/>
              </a:rPr>
              <a:t>Liontrust</a:t>
            </a:r>
            <a:r>
              <a:rPr lang="en-GB" sz="1108" dirty="0">
                <a:latin typeface="+mj-lt"/>
              </a:rPr>
              <a:t> acquired the relevant composite and performance track record as part of the acquisition of Alliance Trust Investments (“ATI”) on 1</a:t>
            </a:r>
            <a:r>
              <a:rPr lang="en-GB" sz="1108" baseline="30000" dirty="0">
                <a:latin typeface="+mj-lt"/>
              </a:rPr>
              <a:t>st</a:t>
            </a:r>
            <a:r>
              <a:rPr lang="en-GB" sz="1108" dirty="0">
                <a:latin typeface="+mj-lt"/>
              </a:rPr>
              <a:t> April 2017.  The composite claims GIPS compliance and was independently verified, by ISC Ltd, for the periods 1</a:t>
            </a:r>
            <a:r>
              <a:rPr lang="en-GB" sz="1108" baseline="30000" dirty="0">
                <a:latin typeface="+mj-lt"/>
              </a:rPr>
              <a:t>st</a:t>
            </a:r>
            <a:r>
              <a:rPr lang="en-GB" sz="1108" dirty="0">
                <a:latin typeface="+mj-lt"/>
              </a:rPr>
              <a:t> January 2009 through 31</a:t>
            </a:r>
            <a:r>
              <a:rPr lang="en-GB" sz="1108" baseline="30000" dirty="0">
                <a:latin typeface="+mj-lt"/>
              </a:rPr>
              <a:t>st</a:t>
            </a:r>
            <a:r>
              <a:rPr lang="en-GB" sz="1108" dirty="0">
                <a:latin typeface="+mj-lt"/>
              </a:rPr>
              <a:t> March 2017.  The verification report is available on request. </a:t>
            </a:r>
          </a:p>
          <a:p>
            <a:pPr marL="211021" indent="-211021">
              <a:buFont typeface="+mj-lt"/>
              <a:buAutoNum type="arabicPeriod" startAt="10"/>
            </a:pPr>
            <a:endParaRPr lang="en-GB" sz="1108" dirty="0">
              <a:latin typeface="+mj-lt"/>
            </a:endParaRPr>
          </a:p>
          <a:p>
            <a:pPr marL="211021" indent="-211021">
              <a:buFont typeface="+mj-lt"/>
              <a:buAutoNum type="arabicPeriod" startAt="10"/>
            </a:pPr>
            <a:r>
              <a:rPr lang="en-GB" sz="1108" dirty="0">
                <a:latin typeface="+mj-lt"/>
              </a:rPr>
              <a:t>A complete list and description of all the Firm’s composites has been constructed and is available</a:t>
            </a:r>
            <a:br>
              <a:rPr lang="en-GB" sz="1108" dirty="0">
                <a:latin typeface="+mj-lt"/>
              </a:rPr>
            </a:br>
            <a:r>
              <a:rPr lang="en-GB" sz="1108" dirty="0">
                <a:latin typeface="+mj-lt"/>
              </a:rPr>
              <a:t>upon request.</a:t>
            </a:r>
          </a:p>
          <a:p>
            <a:pPr marL="211021" indent="-211021">
              <a:buFont typeface="+mj-lt"/>
              <a:buAutoNum type="arabicPeriod" startAt="10"/>
            </a:pPr>
            <a:endParaRPr lang="en-GB" sz="1108" dirty="0">
              <a:latin typeface="+mj-lt"/>
            </a:endParaRPr>
          </a:p>
          <a:p>
            <a:pPr marL="211021" indent="-211021">
              <a:buFont typeface="+mj-lt"/>
              <a:buAutoNum type="arabicPeriod" startAt="10"/>
            </a:pPr>
            <a:r>
              <a:rPr lang="en-GB" sz="1292" b="1" dirty="0">
                <a:latin typeface="+mj-lt"/>
              </a:rPr>
              <a:t> Additional information regarding all the Sustainable Future companies, policies for valuing portfolios, calculating performance and preparing compliant presentations are available on request.</a:t>
            </a:r>
          </a:p>
          <a:p>
            <a:pPr marL="211021" indent="-211021">
              <a:buFont typeface="+mj-lt"/>
              <a:buAutoNum type="arabicPeriod" startAt="10"/>
            </a:pPr>
            <a:endParaRPr lang="en-GB" sz="1108" dirty="0">
              <a:latin typeface="+mj-lt"/>
            </a:endParaRPr>
          </a:p>
          <a:p>
            <a:pPr marL="211021" indent="-211021">
              <a:buFont typeface="+mj-lt"/>
              <a:buAutoNum type="arabicPeriod" startAt="10"/>
            </a:pPr>
            <a:endParaRPr lang="en-GB" sz="1108" dirty="0">
              <a:latin typeface="+mj-lt"/>
            </a:endParaRPr>
          </a:p>
          <a:p>
            <a:pPr marL="211021" indent="-211021">
              <a:buFont typeface="+mj-lt"/>
              <a:buAutoNum type="arabicPeriod" startAt="10"/>
            </a:pPr>
            <a:endParaRPr lang="en-GB" sz="1108" dirty="0">
              <a:latin typeface="+mj-lt"/>
            </a:endParaRPr>
          </a:p>
          <a:p>
            <a:pPr marL="211021" indent="-211021">
              <a:buFont typeface="+mj-lt"/>
              <a:buAutoNum type="arabicPeriod" startAt="10"/>
            </a:pPr>
            <a:endParaRPr lang="en-GB" sz="1108" dirty="0">
              <a:latin typeface="+mj-lt"/>
              <a:ea typeface="Calibri" panose="020F0502020204030204" pitchFamily="34" charset="0"/>
              <a:cs typeface="Times New Roman" panose="02020603050405020304" pitchFamily="18" charset="0"/>
            </a:endParaRPr>
          </a:p>
          <a:p>
            <a:pPr marL="211021" indent="-211021">
              <a:buFont typeface="+mj-lt"/>
              <a:buAutoNum type="arabicPeriod" startAt="10"/>
            </a:pPr>
            <a:endParaRPr lang="en-GB" sz="1108" dirty="0">
              <a:latin typeface="+mj-lt"/>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br>
              <a:rPr lang="en-GB" sz="1108" dirty="0">
                <a:latin typeface="+mj-lt"/>
                <a:ea typeface="Calibri" panose="020F0502020204030204" pitchFamily="34" charset="0"/>
                <a:cs typeface="Times New Roman" panose="02020603050405020304" pitchFamily="18" charset="0"/>
              </a:rPr>
            </a:br>
            <a:br>
              <a:rPr lang="en-GB" sz="1108" dirty="0">
                <a:latin typeface="+mj-lt"/>
                <a:ea typeface="Calibri" panose="020F0502020204030204" pitchFamily="34" charset="0"/>
                <a:cs typeface="Times New Roman" panose="02020603050405020304" pitchFamily="18" charset="0"/>
              </a:rPr>
            </a:br>
            <a:endParaRPr lang="en-GB" sz="1108"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81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Future – Managed Multi-Asset</a:t>
            </a:r>
          </a:p>
        </p:txBody>
      </p:sp>
      <p:sp>
        <p:nvSpPr>
          <p:cNvPr id="4" name="Slide Number Placeholder 3"/>
          <p:cNvSpPr>
            <a:spLocks noGrp="1"/>
          </p:cNvSpPr>
          <p:nvPr>
            <p:ph type="sldNum" sz="quarter" idx="12"/>
          </p:nvPr>
        </p:nvSpPr>
        <p:spPr/>
        <p:txBody>
          <a:bodyPr/>
          <a:lstStyle/>
          <a:p>
            <a:fld id="{DADB64E0-AD1D-448E-B5B6-8BA34719521D}" type="slidenum">
              <a:rPr lang="en-GB" smtClean="0"/>
              <a:pPr/>
              <a:t>10</a:t>
            </a:fld>
            <a:endParaRPr lang="en-GB" dirty="0"/>
          </a:p>
        </p:txBody>
      </p:sp>
      <p:sp>
        <p:nvSpPr>
          <p:cNvPr id="6" name="TextBox 5"/>
          <p:cNvSpPr txBox="1"/>
          <p:nvPr/>
        </p:nvSpPr>
        <p:spPr>
          <a:xfrm>
            <a:off x="367323" y="1516738"/>
            <a:ext cx="8362681" cy="4634772"/>
          </a:xfrm>
          <a:prstGeom prst="rect">
            <a:avLst/>
          </a:prstGeom>
          <a:noFill/>
        </p:spPr>
        <p:txBody>
          <a:bodyPr wrap="square" lIns="33231" tIns="33231" rIns="33231" bIns="33231" rtlCol="0">
            <a:spAutoFit/>
          </a:bodyPr>
          <a:lstStyle/>
          <a:p>
            <a:pPr algn="ctr"/>
            <a:r>
              <a:rPr lang="en-GB" sz="1292" b="1" dirty="0">
                <a:latin typeface="+mj-lt"/>
              </a:rPr>
              <a:t>Supplemental Information</a:t>
            </a:r>
            <a:endParaRPr lang="en-GB" sz="1292" dirty="0">
              <a:latin typeface="+mj-lt"/>
            </a:endParaRPr>
          </a:p>
          <a:p>
            <a:pPr marL="211021" indent="-211021">
              <a:buFont typeface="+mj-lt"/>
              <a:buAutoNum type="arabicPeriod" startAt="6"/>
            </a:pPr>
            <a:endParaRPr lang="en-GB" sz="1108" dirty="0">
              <a:latin typeface="+mj-lt"/>
            </a:endParaRPr>
          </a:p>
          <a:p>
            <a:r>
              <a:rPr lang="en-GB" sz="1108" b="1" dirty="0">
                <a:latin typeface="+mj-lt"/>
              </a:rPr>
              <a:t>Non-Compliant Composite Bulletin August 2012</a:t>
            </a:r>
          </a:p>
          <a:p>
            <a:pPr marL="211021" indent="-211021">
              <a:buFont typeface="+mj-lt"/>
              <a:buAutoNum type="arabicPeriod" startAt="6"/>
            </a:pPr>
            <a:endParaRPr lang="en-GB" sz="1108" dirty="0">
              <a:latin typeface="+mj-lt"/>
              <a:ea typeface="Calibri" panose="020F0502020204030204" pitchFamily="34" charset="0"/>
              <a:cs typeface="Times New Roman" panose="02020603050405020304" pitchFamily="18" charset="0"/>
            </a:endParaRPr>
          </a:p>
          <a:p>
            <a:pPr marL="211021" indent="-211021">
              <a:buFont typeface="+mj-lt"/>
              <a:buAutoNum type="arabicPeriod" startAt="6"/>
            </a:pPr>
            <a:endParaRPr lang="en-GB" sz="1108" dirty="0">
              <a:latin typeface="+mj-lt"/>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cs typeface="Times New Roman" panose="02020603050405020304" pitchFamily="18" charset="0"/>
            </a:endParaRPr>
          </a:p>
          <a:p>
            <a:endParaRPr lang="en-GB" sz="1108" dirty="0">
              <a:latin typeface="+mj-lt"/>
              <a:cs typeface="Times New Roman" panose="02020603050405020304" pitchFamily="18" charset="0"/>
            </a:endParaRPr>
          </a:p>
          <a:p>
            <a:endParaRPr lang="en-GB" sz="1108" dirty="0">
              <a:latin typeface="+mj-lt"/>
              <a:cs typeface="Times New Roman" panose="02020603050405020304" pitchFamily="18" charset="0"/>
            </a:endParaRPr>
          </a:p>
          <a:p>
            <a:endParaRPr lang="en-GB" sz="1108" dirty="0">
              <a:latin typeface="+mj-lt"/>
              <a:cs typeface="Times New Roman" panose="02020603050405020304" pitchFamily="18" charset="0"/>
            </a:endParaRPr>
          </a:p>
          <a:p>
            <a:endParaRPr lang="en-GB" sz="1108" dirty="0">
              <a:latin typeface="+mj-lt"/>
              <a:cs typeface="Times New Roman" panose="02020603050405020304" pitchFamily="18" charset="0"/>
            </a:endParaRPr>
          </a:p>
          <a:p>
            <a:endParaRPr lang="en-GB" sz="1108" dirty="0">
              <a:latin typeface="+mj-lt"/>
              <a:cs typeface="Times New Roman" panose="02020603050405020304" pitchFamily="18" charset="0"/>
            </a:endParaRPr>
          </a:p>
          <a:p>
            <a:endParaRPr lang="en-US" sz="969" dirty="0">
              <a:latin typeface="+mj-lt"/>
            </a:endParaRPr>
          </a:p>
          <a:p>
            <a:pPr marL="211021" indent="-211021">
              <a:buFont typeface="+mj-lt"/>
              <a:buAutoNum type="arabicPeriod"/>
            </a:pPr>
            <a:r>
              <a:rPr lang="en-US" sz="969" dirty="0">
                <a:latin typeface="+mj-lt"/>
              </a:rPr>
              <a:t>Due to the unavailability of certain data prior to the acquisition, all period returns and composite valuations prior to the 1st January 2009 cannot form part of our GIPS compliant record. *T</a:t>
            </a:r>
            <a:r>
              <a:rPr lang="en-GB" sz="969" dirty="0">
                <a:latin typeface="+mj-lt"/>
              </a:rPr>
              <a:t>he composite had been previously managed by Alliance Trust Investments since 1st March 2001.</a:t>
            </a:r>
          </a:p>
        </p:txBody>
      </p:sp>
      <p:graphicFrame>
        <p:nvGraphicFramePr>
          <p:cNvPr id="7" name="Table 6"/>
          <p:cNvGraphicFramePr>
            <a:graphicFrameLocks noGrp="1"/>
          </p:cNvGraphicFramePr>
          <p:nvPr>
            <p:extLst/>
          </p:nvPr>
        </p:nvGraphicFramePr>
        <p:xfrm>
          <a:off x="392625" y="2246813"/>
          <a:ext cx="8293893" cy="3003425"/>
        </p:xfrm>
        <a:graphic>
          <a:graphicData uri="http://schemas.openxmlformats.org/drawingml/2006/table">
            <a:tbl>
              <a:tblPr firstRow="1" firstCol="1" bandRow="1">
                <a:tableStyleId>{5C22544A-7EE6-4342-B048-85BDC9FD1C3A}</a:tableStyleId>
              </a:tblPr>
              <a:tblGrid>
                <a:gridCol w="1232265">
                  <a:extLst>
                    <a:ext uri="{9D8B030D-6E8A-4147-A177-3AD203B41FA5}">
                      <a16:colId xmlns:a16="http://schemas.microsoft.com/office/drawing/2014/main" val="20000"/>
                    </a:ext>
                  </a:extLst>
                </a:gridCol>
                <a:gridCol w="1231397">
                  <a:extLst>
                    <a:ext uri="{9D8B030D-6E8A-4147-A177-3AD203B41FA5}">
                      <a16:colId xmlns:a16="http://schemas.microsoft.com/office/drawing/2014/main" val="20001"/>
                    </a:ext>
                  </a:extLst>
                </a:gridCol>
                <a:gridCol w="1375653">
                  <a:extLst>
                    <a:ext uri="{9D8B030D-6E8A-4147-A177-3AD203B41FA5}">
                      <a16:colId xmlns:a16="http://schemas.microsoft.com/office/drawing/2014/main" val="20002"/>
                    </a:ext>
                  </a:extLst>
                </a:gridCol>
                <a:gridCol w="1857088">
                  <a:extLst>
                    <a:ext uri="{9D8B030D-6E8A-4147-A177-3AD203B41FA5}">
                      <a16:colId xmlns:a16="http://schemas.microsoft.com/office/drawing/2014/main" val="20003"/>
                    </a:ext>
                  </a:extLst>
                </a:gridCol>
                <a:gridCol w="1486018">
                  <a:extLst>
                    <a:ext uri="{9D8B030D-6E8A-4147-A177-3AD203B41FA5}">
                      <a16:colId xmlns:a16="http://schemas.microsoft.com/office/drawing/2014/main" val="20004"/>
                    </a:ext>
                  </a:extLst>
                </a:gridCol>
                <a:gridCol w="1111472">
                  <a:extLst>
                    <a:ext uri="{9D8B030D-6E8A-4147-A177-3AD203B41FA5}">
                      <a16:colId xmlns:a16="http://schemas.microsoft.com/office/drawing/2014/main" val="20005"/>
                    </a:ext>
                  </a:extLst>
                </a:gridCol>
              </a:tblGrid>
              <a:tr h="301049">
                <a:tc>
                  <a:txBody>
                    <a:bodyPr/>
                    <a:lstStyle/>
                    <a:p>
                      <a:pPr algn="l">
                        <a:lnSpc>
                          <a:spcPct val="107000"/>
                        </a:lnSpc>
                        <a:spcAft>
                          <a:spcPts val="0"/>
                        </a:spcAft>
                      </a:pPr>
                      <a:r>
                        <a:rPr lang="en-GB" sz="900" dirty="0">
                          <a:effectLst/>
                        </a:rPr>
                        <a:t>Year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tc>
                  <a:txBody>
                    <a:bodyPr/>
                    <a:lstStyle/>
                    <a:p>
                      <a:pPr algn="l">
                        <a:lnSpc>
                          <a:spcPct val="107000"/>
                        </a:lnSpc>
                        <a:spcAft>
                          <a:spcPts val="0"/>
                        </a:spcAft>
                      </a:pPr>
                      <a:r>
                        <a:rPr lang="en-GB" sz="900" dirty="0">
                          <a:effectLst/>
                        </a:rPr>
                        <a:t>Gross Composite</a:t>
                      </a:r>
                      <a:br>
                        <a:rPr lang="en-GB" sz="900" dirty="0">
                          <a:effectLst/>
                        </a:rPr>
                      </a:br>
                      <a:r>
                        <a:rPr lang="en-GB" sz="900" dirty="0">
                          <a:effectLst/>
                        </a:rPr>
                        <a:t>Return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tc>
                  <a:txBody>
                    <a:bodyPr/>
                    <a:lstStyle/>
                    <a:p>
                      <a:pPr algn="l">
                        <a:lnSpc>
                          <a:spcPct val="107000"/>
                        </a:lnSpc>
                        <a:spcAft>
                          <a:spcPts val="0"/>
                        </a:spcAft>
                      </a:pPr>
                      <a:r>
                        <a:rPr lang="en-GB" sz="900" dirty="0">
                          <a:effectLst/>
                        </a:rPr>
                        <a:t>Benchmark</a:t>
                      </a:r>
                      <a:br>
                        <a:rPr lang="en-GB" sz="900" dirty="0">
                          <a:effectLst/>
                        </a:rPr>
                      </a:br>
                      <a:r>
                        <a:rPr lang="en-GB" sz="900" dirty="0">
                          <a:effectLst/>
                        </a:rPr>
                        <a:t>Return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tc>
                  <a:txBody>
                    <a:bodyPr/>
                    <a:lstStyle/>
                    <a:p>
                      <a:pPr algn="l">
                        <a:lnSpc>
                          <a:spcPct val="107000"/>
                        </a:lnSpc>
                        <a:spcAft>
                          <a:spcPts val="0"/>
                        </a:spcAft>
                      </a:pPr>
                      <a:r>
                        <a:rPr lang="en-GB" sz="900" dirty="0">
                          <a:effectLst/>
                        </a:rPr>
                        <a:t>Composite Market Value</a:t>
                      </a:r>
                      <a:br>
                        <a:rPr lang="en-GB" sz="900" dirty="0">
                          <a:effectLst/>
                        </a:rPr>
                      </a:br>
                      <a:r>
                        <a:rPr lang="en-GB" sz="900" dirty="0">
                          <a:effectLst/>
                        </a:rPr>
                        <a:t>at Year End</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tc>
                  <a:txBody>
                    <a:bodyPr/>
                    <a:lstStyle/>
                    <a:p>
                      <a:pPr algn="l">
                        <a:lnSpc>
                          <a:spcPct val="107000"/>
                        </a:lnSpc>
                        <a:spcAft>
                          <a:spcPts val="0"/>
                        </a:spcAft>
                      </a:pPr>
                      <a:r>
                        <a:rPr lang="en-GB" sz="900" dirty="0">
                          <a:effectLst/>
                        </a:rPr>
                        <a:t>Number of Portfolios at Year End</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tc>
                  <a:txBody>
                    <a:bodyPr/>
                    <a:lstStyle/>
                    <a:p>
                      <a:pPr algn="l">
                        <a:lnSpc>
                          <a:spcPct val="107000"/>
                        </a:lnSpc>
                        <a:spcAft>
                          <a:spcPts val="0"/>
                        </a:spcAft>
                      </a:pPr>
                      <a:r>
                        <a:rPr lang="en-GB" sz="900" dirty="0">
                          <a:effectLst/>
                        </a:rPr>
                        <a:t>Total Firm Assets (£m)</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accent1"/>
                    </a:solidFill>
                  </a:tcPr>
                </a:tc>
                <a:extLst>
                  <a:ext uri="{0D108BD9-81ED-4DB2-BD59-A6C34878D82A}">
                    <a16:rowId xmlns:a16="http://schemas.microsoft.com/office/drawing/2014/main" val="10000"/>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-11.2%%</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5,127</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extLst>
                  <a:ext uri="{0D108BD9-81ED-4DB2-BD59-A6C34878D82A}">
                    <a16:rowId xmlns:a16="http://schemas.microsoft.com/office/drawing/2014/main" val="10001"/>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2002</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-23.8%</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4,676</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02"/>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2003</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17.3%</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5,549</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extLst>
                  <a:ext uri="{0D108BD9-81ED-4DB2-BD59-A6C34878D82A}">
                    <a16:rowId xmlns:a16="http://schemas.microsoft.com/office/drawing/2014/main" val="10003"/>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2004</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10.6%</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9.5%</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5,024</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04"/>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2005</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18.8%</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3,374</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extLst>
                  <a:ext uri="{0D108BD9-81ED-4DB2-BD59-A6C34878D82A}">
                    <a16:rowId xmlns:a16="http://schemas.microsoft.com/office/drawing/2014/main" val="10005"/>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2006</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14.2%</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1,183</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06"/>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2007</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1,292</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EE2"/>
                    </a:solidFill>
                  </a:tcPr>
                </a:tc>
                <a:extLst>
                  <a:ext uri="{0D108BD9-81ED-4DB2-BD59-A6C34878D82A}">
                    <a16:rowId xmlns:a16="http://schemas.microsoft.com/office/drawing/2014/main" val="10007"/>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2008</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-21.5%</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1,364</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08"/>
                  </a:ext>
                </a:extLst>
              </a:tr>
              <a:tr h="225198">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2009</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17.6%</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ct val="1070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1,183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extLst>
                  <a:ext uri="{0D108BD9-81ED-4DB2-BD59-A6C34878D82A}">
                    <a16:rowId xmlns:a16="http://schemas.microsoft.com/office/drawing/2014/main" val="10009"/>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2010</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1,296</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10"/>
                  </a:ext>
                </a:extLst>
              </a:tr>
              <a:tr h="225198">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ct val="1070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1,364</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rgbClr val="F0EDE2"/>
                    </a:solidFill>
                  </a:tcPr>
                </a:tc>
                <a:extLst>
                  <a:ext uri="{0D108BD9-81ED-4DB2-BD59-A6C34878D82A}">
                    <a16:rowId xmlns:a16="http://schemas.microsoft.com/office/drawing/2014/main" val="10011"/>
                  </a:ext>
                </a:extLst>
              </a:tr>
              <a:tr h="225198">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2012</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10.3%</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ct val="107000"/>
                        </a:lnSpc>
                        <a:spcAft>
                          <a:spcPts val="80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available</a:t>
                      </a:r>
                      <a:endParaRPr lang="en-GB"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nchor="ctr">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tc>
                  <a:txBody>
                    <a:bodyPr/>
                    <a:lstStyle/>
                    <a:p>
                      <a:pPr algn="l">
                        <a:lnSpc>
                          <a:spcPts val="1600"/>
                        </a:lnSpc>
                        <a:spcAft>
                          <a:spcPts val="8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2,530</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05" marR="63305" marT="0" marB="0">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6017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Slide Number Placeholder 2"/>
          <p:cNvSpPr>
            <a:spLocks noGrp="1"/>
          </p:cNvSpPr>
          <p:nvPr>
            <p:ph type="sldNum" sz="quarter" idx="12"/>
          </p:nvPr>
        </p:nvSpPr>
        <p:spPr/>
        <p:txBody>
          <a:bodyPr/>
          <a:lstStyle/>
          <a:p>
            <a:fld id="{8B8024EB-C694-4FF0-BE85-DF47095D41D8}" type="slidenum">
              <a:rPr lang="en-GB" sz="1000" smtClean="0"/>
              <a:t>11</a:t>
            </a:fld>
            <a:endParaRPr lang="en-GB" sz="1000"/>
          </a:p>
        </p:txBody>
      </p:sp>
      <p:sp>
        <p:nvSpPr>
          <p:cNvPr id="4" name="TextBox 3"/>
          <p:cNvSpPr txBox="1"/>
          <p:nvPr/>
        </p:nvSpPr>
        <p:spPr>
          <a:xfrm>
            <a:off x="518746" y="4721469"/>
            <a:ext cx="451012" cy="226591"/>
          </a:xfrm>
          <a:prstGeom prst="rect">
            <a:avLst/>
          </a:prstGeom>
          <a:noFill/>
        </p:spPr>
        <p:txBody>
          <a:bodyPr wrap="none" lIns="36000" tIns="36000" rIns="36000" bIns="36000" rtlCol="0">
            <a:spAutoFit/>
          </a:bodyPr>
          <a:lstStyle/>
          <a:p>
            <a:r>
              <a:rPr lang="en-GB" sz="1000" dirty="0">
                <a:latin typeface="+mj-lt"/>
              </a:rPr>
              <a:t>18/360</a:t>
            </a:r>
          </a:p>
        </p:txBody>
      </p:sp>
    </p:spTree>
    <p:extLst>
      <p:ext uri="{BB962C8B-B14F-4D97-AF65-F5344CB8AC3E}">
        <p14:creationId xmlns:p14="http://schemas.microsoft.com/office/powerpoint/2010/main" val="162844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Our approach</a:t>
            </a:r>
            <a:endParaRPr lang="en-GB" dirty="0"/>
          </a:p>
        </p:txBody>
      </p:sp>
      <p:sp>
        <p:nvSpPr>
          <p:cNvPr id="7" name="Content Placeholder 6"/>
          <p:cNvSpPr>
            <a:spLocks noGrp="1"/>
          </p:cNvSpPr>
          <p:nvPr>
            <p:ph idx="1"/>
          </p:nvPr>
        </p:nvSpPr>
        <p:spPr/>
        <p:txBody>
          <a:bodyPr/>
          <a:lstStyle/>
          <a:p>
            <a:r>
              <a:rPr lang="en-GB" dirty="0"/>
              <a:t>As part of a traditional multi-asset portfolio, we see renewable infrastructure as a stand alone asset class</a:t>
            </a:r>
          </a:p>
          <a:p>
            <a:r>
              <a:rPr lang="en-GB" dirty="0"/>
              <a:t>Target stable operating assets</a:t>
            </a:r>
          </a:p>
          <a:p>
            <a:r>
              <a:rPr lang="en-GB" dirty="0"/>
              <a:t>Stable dependable dividend return to improve the overall yield of the fund</a:t>
            </a:r>
          </a:p>
          <a:p>
            <a:endParaRPr lang="en-GB" dirty="0"/>
          </a:p>
        </p:txBody>
      </p:sp>
      <p:sp>
        <p:nvSpPr>
          <p:cNvPr id="10" name="Slide Number Placeholder 9"/>
          <p:cNvSpPr>
            <a:spLocks noGrp="1"/>
          </p:cNvSpPr>
          <p:nvPr>
            <p:ph type="sldNum" sz="quarter" idx="12"/>
          </p:nvPr>
        </p:nvSpPr>
        <p:spPr/>
        <p:txBody>
          <a:bodyPr/>
          <a:lstStyle/>
          <a:p>
            <a:fld id="{8B8024EB-C694-4FF0-BE85-DF47095D41D8}" type="slidenum">
              <a:rPr lang="en-GB" smtClean="0"/>
              <a:pPr/>
              <a:t>1</a:t>
            </a:fld>
            <a:endParaRPr lang="en-GB"/>
          </a:p>
        </p:txBody>
      </p:sp>
    </p:spTree>
    <p:extLst>
      <p:ext uri="{BB962C8B-B14F-4D97-AF65-F5344CB8AC3E}">
        <p14:creationId xmlns:p14="http://schemas.microsoft.com/office/powerpoint/2010/main" val="1303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dirty="0"/>
              <a:t>More than 50% of the revenue stream must be derived from a fixed contract</a:t>
            </a:r>
          </a:p>
          <a:p>
            <a:r>
              <a:rPr lang="en-GB" dirty="0"/>
              <a:t>Dividend cover must be above 0.80x</a:t>
            </a:r>
          </a:p>
          <a:p>
            <a:r>
              <a:rPr lang="en-GB" dirty="0"/>
              <a:t>The dividend yield must be above 5%</a:t>
            </a:r>
          </a:p>
          <a:p>
            <a:r>
              <a:rPr lang="en-GB" dirty="0"/>
              <a:t>Operating assets</a:t>
            </a:r>
          </a:p>
          <a:p>
            <a:r>
              <a:rPr lang="en-GB" dirty="0"/>
              <a:t>Listed vehicle</a:t>
            </a:r>
          </a:p>
          <a:p>
            <a:r>
              <a:rPr lang="en-GB" dirty="0"/>
              <a:t>Must be investable under the Sustainable Future process </a:t>
            </a:r>
          </a:p>
          <a:p>
            <a:endParaRPr lang="en-GB" dirty="0"/>
          </a:p>
        </p:txBody>
      </p:sp>
      <p:sp>
        <p:nvSpPr>
          <p:cNvPr id="6" name="Title 5"/>
          <p:cNvSpPr>
            <a:spLocks noGrp="1"/>
          </p:cNvSpPr>
          <p:nvPr>
            <p:ph type="title"/>
          </p:nvPr>
        </p:nvSpPr>
        <p:spPr>
          <a:xfrm>
            <a:off x="386032" y="291953"/>
            <a:ext cx="6971915" cy="422405"/>
          </a:xfrm>
        </p:spPr>
        <p:txBody>
          <a:bodyPr/>
          <a:lstStyle/>
          <a:p>
            <a:r>
              <a:rPr lang="en-GB" dirty="0"/>
              <a:t>Criteria for inclusion </a:t>
            </a:r>
          </a:p>
        </p:txBody>
      </p:sp>
      <p:sp>
        <p:nvSpPr>
          <p:cNvPr id="8" name="Slide Number Placeholder 7"/>
          <p:cNvSpPr>
            <a:spLocks noGrp="1"/>
          </p:cNvSpPr>
          <p:nvPr>
            <p:ph type="sldNum" sz="quarter" idx="12"/>
          </p:nvPr>
        </p:nvSpPr>
        <p:spPr/>
        <p:txBody>
          <a:bodyPr/>
          <a:lstStyle/>
          <a:p>
            <a:fld id="{8B8024EB-C694-4FF0-BE85-DF47095D41D8}" type="slidenum">
              <a:rPr lang="en-GB" smtClean="0"/>
              <a:t>2</a:t>
            </a:fld>
            <a:endParaRPr lang="en-GB"/>
          </a:p>
        </p:txBody>
      </p:sp>
    </p:spTree>
    <p:extLst>
      <p:ext uri="{BB962C8B-B14F-4D97-AF65-F5344CB8AC3E}">
        <p14:creationId xmlns:p14="http://schemas.microsoft.com/office/powerpoint/2010/main" val="27449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GB" dirty="0"/>
              <a:t>We allocated 5% of the fund (15% in cash went to 10% cash / 5% renewable infrastructure)</a:t>
            </a:r>
          </a:p>
          <a:p>
            <a:r>
              <a:rPr lang="en-GB" dirty="0"/>
              <a:t>We chose 7 different securities</a:t>
            </a:r>
          </a:p>
          <a:p>
            <a:r>
              <a:rPr lang="en-GB" dirty="0"/>
              <a:t>Overall fund tracking error increase offset by improvement in overall yield</a:t>
            </a:r>
          </a:p>
        </p:txBody>
      </p:sp>
      <p:sp>
        <p:nvSpPr>
          <p:cNvPr id="3" name="TextBox 2"/>
          <p:cNvSpPr txBox="1"/>
          <p:nvPr/>
        </p:nvSpPr>
        <p:spPr>
          <a:xfrm>
            <a:off x="1445740" y="2459503"/>
            <a:ext cx="6252519" cy="300082"/>
          </a:xfrm>
          <a:prstGeom prst="rect">
            <a:avLst/>
          </a:prstGeom>
          <a:noFill/>
        </p:spPr>
        <p:txBody>
          <a:bodyPr wrap="square" rtlCol="0">
            <a:spAutoFit/>
          </a:bodyPr>
          <a:lstStyle/>
          <a:p>
            <a:pPr marL="214313" indent="-214313">
              <a:buFont typeface="Arial" panose="020B0604020202020204" pitchFamily="34" charset="0"/>
              <a:buChar char="•"/>
            </a:pPr>
            <a:endParaRPr lang="en-GB" sz="1350" dirty="0"/>
          </a:p>
        </p:txBody>
      </p:sp>
      <p:sp>
        <p:nvSpPr>
          <p:cNvPr id="9" name="Title 8"/>
          <p:cNvSpPr>
            <a:spLocks noGrp="1"/>
          </p:cNvSpPr>
          <p:nvPr>
            <p:ph type="title"/>
          </p:nvPr>
        </p:nvSpPr>
        <p:spPr>
          <a:xfrm>
            <a:off x="386032" y="291953"/>
            <a:ext cx="6971915" cy="422405"/>
          </a:xfrm>
        </p:spPr>
        <p:txBody>
          <a:bodyPr/>
          <a:lstStyle/>
          <a:p>
            <a:r>
              <a:rPr lang="en-GB" dirty="0"/>
              <a:t>What the portfolio looks like</a:t>
            </a:r>
          </a:p>
        </p:txBody>
      </p:sp>
      <p:sp>
        <p:nvSpPr>
          <p:cNvPr id="11" name="Slide Number Placeholder 10"/>
          <p:cNvSpPr>
            <a:spLocks noGrp="1"/>
          </p:cNvSpPr>
          <p:nvPr>
            <p:ph type="sldNum" sz="quarter" idx="12"/>
          </p:nvPr>
        </p:nvSpPr>
        <p:spPr/>
        <p:txBody>
          <a:bodyPr/>
          <a:lstStyle/>
          <a:p>
            <a:fld id="{8B8024EB-C694-4FF0-BE85-DF47095D41D8}" type="slidenum">
              <a:rPr lang="en-GB" smtClean="0"/>
              <a:t>3</a:t>
            </a:fld>
            <a:endParaRPr lang="en-GB"/>
          </a:p>
        </p:txBody>
      </p:sp>
    </p:spTree>
    <p:extLst>
      <p:ext uri="{BB962C8B-B14F-4D97-AF65-F5344CB8AC3E}">
        <p14:creationId xmlns:p14="http://schemas.microsoft.com/office/powerpoint/2010/main" val="128226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dirty="0"/>
              <a:t>Overall yield enhancement of the fund</a:t>
            </a:r>
          </a:p>
          <a:p>
            <a:r>
              <a:rPr lang="en-GB" dirty="0"/>
              <a:t>Better risk reward balance within our portfolios</a:t>
            </a:r>
          </a:p>
          <a:p>
            <a:r>
              <a:rPr lang="en-GB" dirty="0"/>
              <a:t>Use our skills as good selectors of companies to supplement yield with steady NAV growth </a:t>
            </a:r>
          </a:p>
          <a:p>
            <a:r>
              <a:rPr lang="en-GB" dirty="0"/>
              <a:t>Beneficiaries of long term technological improvements in the renewable sector</a:t>
            </a:r>
          </a:p>
          <a:p>
            <a:pPr marL="0" indent="0">
              <a:buNone/>
            </a:pPr>
            <a:endParaRPr lang="en-GB" dirty="0"/>
          </a:p>
        </p:txBody>
      </p:sp>
      <p:sp>
        <p:nvSpPr>
          <p:cNvPr id="6" name="Title 5"/>
          <p:cNvSpPr>
            <a:spLocks noGrp="1"/>
          </p:cNvSpPr>
          <p:nvPr>
            <p:ph type="title"/>
          </p:nvPr>
        </p:nvSpPr>
        <p:spPr>
          <a:xfrm>
            <a:off x="386032" y="291953"/>
            <a:ext cx="6971915" cy="422405"/>
          </a:xfrm>
        </p:spPr>
        <p:txBody>
          <a:bodyPr/>
          <a:lstStyle/>
          <a:p>
            <a:r>
              <a:rPr lang="en-GB" dirty="0"/>
              <a:t>Benefits of the approach </a:t>
            </a:r>
          </a:p>
        </p:txBody>
      </p:sp>
      <p:sp>
        <p:nvSpPr>
          <p:cNvPr id="8" name="Slide Number Placeholder 7"/>
          <p:cNvSpPr>
            <a:spLocks noGrp="1"/>
          </p:cNvSpPr>
          <p:nvPr>
            <p:ph type="sldNum" sz="quarter" idx="12"/>
          </p:nvPr>
        </p:nvSpPr>
        <p:spPr/>
        <p:txBody>
          <a:bodyPr/>
          <a:lstStyle/>
          <a:p>
            <a:fld id="{8B8024EB-C694-4FF0-BE85-DF47095D41D8}" type="slidenum">
              <a:rPr lang="en-GB" smtClean="0"/>
              <a:pPr/>
              <a:t>4</a:t>
            </a:fld>
            <a:endParaRPr lang="en-GB"/>
          </a:p>
        </p:txBody>
      </p:sp>
      <p:sp>
        <p:nvSpPr>
          <p:cNvPr id="5" name="TextBox 4"/>
          <p:cNvSpPr txBox="1"/>
          <p:nvPr/>
        </p:nvSpPr>
        <p:spPr>
          <a:xfrm>
            <a:off x="386032" y="6400358"/>
            <a:ext cx="8567600" cy="190240"/>
          </a:xfrm>
          <a:prstGeom prst="rect">
            <a:avLst/>
          </a:prstGeom>
          <a:noFill/>
        </p:spPr>
        <p:txBody>
          <a:bodyPr wrap="square" lIns="0" tIns="36000" rIns="0" bIns="0" rtlCol="0">
            <a:spAutoFit/>
          </a:bodyPr>
          <a:lstStyle/>
          <a:p>
            <a:pPr defTabSz="882179">
              <a:spcBef>
                <a:spcPct val="20000"/>
              </a:spcBef>
            </a:pPr>
            <a:r>
              <a:rPr lang="en-GB" sz="1000" dirty="0">
                <a:solidFill>
                  <a:prstClr val="black"/>
                </a:solidFill>
                <a:latin typeface="Calibri" panose="020F0502020204030204" pitchFamily="34" charset="0"/>
              </a:rPr>
              <a:t>Past performance is not a guide to future performance, investments can result in total loss of capital. Please refer to the Key Risks slide for more information</a:t>
            </a:r>
          </a:p>
        </p:txBody>
      </p:sp>
    </p:spTree>
    <p:extLst>
      <p:ext uri="{BB962C8B-B14F-4D97-AF65-F5344CB8AC3E}">
        <p14:creationId xmlns:p14="http://schemas.microsoft.com/office/powerpoint/2010/main" val="2289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3931" y="6120872"/>
            <a:ext cx="8100943" cy="469637"/>
          </a:xfrm>
          <a:prstGeom prst="rect">
            <a:avLst/>
          </a:prstGeom>
          <a:noFill/>
        </p:spPr>
        <p:txBody>
          <a:bodyPr wrap="square" lIns="0" tIns="0" rIns="0" bIns="33231" rtlCol="0">
            <a:spAutoFit/>
          </a:bodyPr>
          <a:lstStyle/>
          <a:p>
            <a:pPr>
              <a:spcAft>
                <a:spcPts val="277"/>
              </a:spcAft>
            </a:pPr>
            <a:r>
              <a:rPr lang="en-GB" sz="738" dirty="0"/>
              <a:t>Source: Data as at 31.03.18. Financial Express. Primary share class, total return (net of fees, interest/income reinvested)</a:t>
            </a:r>
            <a:r>
              <a:rPr lang="en-GB" sz="923" dirty="0"/>
              <a:t>. </a:t>
            </a:r>
            <a:r>
              <a:rPr lang="en-GB" sz="738" dirty="0"/>
              <a:t>Discrete data is not available for five full 12 month periods for Sustainable Future Defensive Managed Fund due to the launch date of the portfolio </a:t>
            </a:r>
          </a:p>
          <a:p>
            <a:pPr>
              <a:spcAft>
                <a:spcPts val="277"/>
              </a:spcAft>
            </a:pPr>
            <a:r>
              <a:rPr lang="en-GB" sz="923" dirty="0"/>
              <a:t>Past performance is not a guide to future performance, investments can result in total loss of capital. Please refer to the Key Risks slide for more information</a:t>
            </a:r>
          </a:p>
        </p:txBody>
      </p:sp>
      <p:sp>
        <p:nvSpPr>
          <p:cNvPr id="10" name="Title 1"/>
          <p:cNvSpPr>
            <a:spLocks noGrp="1"/>
          </p:cNvSpPr>
          <p:nvPr>
            <p:ph type="title"/>
          </p:nvPr>
        </p:nvSpPr>
        <p:spPr/>
        <p:txBody>
          <a:bodyPr/>
          <a:lstStyle/>
          <a:p>
            <a:r>
              <a:rPr lang="en-GB" dirty="0"/>
              <a:t>Discrete performance</a:t>
            </a:r>
          </a:p>
        </p:txBody>
      </p:sp>
      <p:graphicFrame>
        <p:nvGraphicFramePr>
          <p:cNvPr id="11" name="Content Placeholder 6"/>
          <p:cNvGraphicFramePr>
            <a:graphicFrameLocks noGrp="1"/>
          </p:cNvGraphicFramePr>
          <p:nvPr>
            <p:ph idx="1"/>
            <p:extLst>
              <p:ext uri="{D42A27DB-BD31-4B8C-83A1-F6EECF244321}">
                <p14:modId xmlns:p14="http://schemas.microsoft.com/office/powerpoint/2010/main" val="806637195"/>
              </p:ext>
            </p:extLst>
          </p:nvPr>
        </p:nvGraphicFramePr>
        <p:xfrm>
          <a:off x="385763" y="1141413"/>
          <a:ext cx="8352789" cy="916932"/>
        </p:xfrm>
        <a:graphic>
          <a:graphicData uri="http://schemas.openxmlformats.org/drawingml/2006/table">
            <a:tbl>
              <a:tblPr>
                <a:tableStyleId>{5C22544A-7EE6-4342-B048-85BDC9FD1C3A}</a:tableStyleId>
              </a:tblPr>
              <a:tblGrid>
                <a:gridCol w="3531089">
                  <a:extLst>
                    <a:ext uri="{9D8B030D-6E8A-4147-A177-3AD203B41FA5}">
                      <a16:colId xmlns:a16="http://schemas.microsoft.com/office/drawing/2014/main" val="20000"/>
                    </a:ext>
                  </a:extLst>
                </a:gridCol>
                <a:gridCol w="964340">
                  <a:extLst>
                    <a:ext uri="{9D8B030D-6E8A-4147-A177-3AD203B41FA5}">
                      <a16:colId xmlns:a16="http://schemas.microsoft.com/office/drawing/2014/main" val="20001"/>
                    </a:ext>
                  </a:extLst>
                </a:gridCol>
                <a:gridCol w="964340">
                  <a:extLst>
                    <a:ext uri="{9D8B030D-6E8A-4147-A177-3AD203B41FA5}">
                      <a16:colId xmlns:a16="http://schemas.microsoft.com/office/drawing/2014/main" val="20002"/>
                    </a:ext>
                  </a:extLst>
                </a:gridCol>
                <a:gridCol w="964340">
                  <a:extLst>
                    <a:ext uri="{9D8B030D-6E8A-4147-A177-3AD203B41FA5}">
                      <a16:colId xmlns:a16="http://schemas.microsoft.com/office/drawing/2014/main" val="20003"/>
                    </a:ext>
                  </a:extLst>
                </a:gridCol>
                <a:gridCol w="964340">
                  <a:extLst>
                    <a:ext uri="{9D8B030D-6E8A-4147-A177-3AD203B41FA5}">
                      <a16:colId xmlns:a16="http://schemas.microsoft.com/office/drawing/2014/main" val="20004"/>
                    </a:ext>
                  </a:extLst>
                </a:gridCol>
                <a:gridCol w="964340">
                  <a:extLst>
                    <a:ext uri="{9D8B030D-6E8A-4147-A177-3AD203B41FA5}">
                      <a16:colId xmlns:a16="http://schemas.microsoft.com/office/drawing/2014/main" val="20005"/>
                    </a:ext>
                  </a:extLst>
                </a:gridCol>
              </a:tblGrid>
              <a:tr h="329871">
                <a:tc>
                  <a:txBody>
                    <a:bodyPr/>
                    <a:lstStyle/>
                    <a:p>
                      <a:pPr algn="l" fontAlgn="b"/>
                      <a:r>
                        <a:rPr lang="en-GB" sz="1300" b="1" i="0" u="none" strike="noStrike" dirty="0">
                          <a:solidFill>
                            <a:schemeClr val="bg1"/>
                          </a:solidFill>
                          <a:effectLst/>
                          <a:latin typeface="+mn-lt"/>
                        </a:rPr>
                        <a:t>To previous quarter 12 months ending</a:t>
                      </a: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300" b="1" u="none" strike="noStrike" dirty="0">
                          <a:solidFill>
                            <a:schemeClr val="bg1"/>
                          </a:solidFill>
                          <a:effectLst/>
                          <a:latin typeface="+mn-lt"/>
                        </a:rPr>
                        <a:t>Mar-18</a:t>
                      </a:r>
                      <a:endParaRPr lang="en-GB" sz="1300" b="1" i="0" u="none" strike="noStrike" dirty="0">
                        <a:solidFill>
                          <a:schemeClr val="bg1"/>
                        </a:solidFill>
                        <a:effectLst/>
                        <a:latin typeface="+mn-lt"/>
                      </a:endParaRP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300" b="1" u="none" strike="noStrike" dirty="0">
                          <a:solidFill>
                            <a:schemeClr val="bg1"/>
                          </a:solidFill>
                          <a:effectLst/>
                          <a:latin typeface="+mn-lt"/>
                        </a:rPr>
                        <a:t>Mar-17</a:t>
                      </a:r>
                      <a:endParaRPr lang="en-GB" sz="1300" b="1" i="0" u="none" strike="noStrike" dirty="0">
                        <a:solidFill>
                          <a:schemeClr val="bg1"/>
                        </a:solidFill>
                        <a:effectLst/>
                        <a:latin typeface="+mn-lt"/>
                      </a:endParaRP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300" b="1" u="none" strike="noStrike" dirty="0">
                          <a:solidFill>
                            <a:schemeClr val="bg1"/>
                          </a:solidFill>
                          <a:effectLst/>
                          <a:latin typeface="+mn-lt"/>
                        </a:rPr>
                        <a:t>Mar-16</a:t>
                      </a:r>
                      <a:endParaRPr lang="en-GB" sz="1300" b="1" i="0" u="none" strike="noStrike" dirty="0">
                        <a:solidFill>
                          <a:schemeClr val="bg1"/>
                        </a:solidFill>
                        <a:effectLst/>
                        <a:latin typeface="+mn-lt"/>
                      </a:endParaRP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300" b="1" u="none" strike="noStrike" dirty="0">
                          <a:solidFill>
                            <a:schemeClr val="bg1"/>
                          </a:solidFill>
                          <a:effectLst/>
                          <a:latin typeface="+mn-lt"/>
                        </a:rPr>
                        <a:t>Mar-15</a:t>
                      </a:r>
                      <a:endParaRPr lang="en-GB" sz="1300" b="1" i="0" u="none" strike="noStrike" dirty="0">
                        <a:solidFill>
                          <a:schemeClr val="bg1"/>
                        </a:solidFill>
                        <a:effectLst/>
                        <a:latin typeface="+mn-lt"/>
                      </a:endParaRP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300" b="1" u="none" strike="noStrike" dirty="0">
                          <a:solidFill>
                            <a:schemeClr val="bg1"/>
                          </a:solidFill>
                          <a:effectLst/>
                          <a:latin typeface="+mn-lt"/>
                        </a:rPr>
                        <a:t>Mar-14</a:t>
                      </a:r>
                      <a:endParaRPr lang="en-GB" sz="1300" b="1" i="0" u="none" strike="noStrike" dirty="0">
                        <a:solidFill>
                          <a:schemeClr val="bg1"/>
                        </a:solidFill>
                        <a:effectLst/>
                        <a:latin typeface="+mn-lt"/>
                      </a:endParaRP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7668">
                <a:tc>
                  <a:txBody>
                    <a:bodyPr/>
                    <a:lstStyle/>
                    <a:p>
                      <a:pPr algn="l" fontAlgn="b"/>
                      <a:r>
                        <a:rPr lang="en-GB" sz="1050" b="0" i="0" u="none" strike="noStrike" dirty="0">
                          <a:solidFill>
                            <a:srgbClr val="000000"/>
                          </a:solidFill>
                          <a:effectLst/>
                          <a:latin typeface="Calibri" panose="020F0502020204030204" pitchFamily="34" charset="0"/>
                        </a:rPr>
                        <a:t>  </a:t>
                      </a:r>
                      <a:r>
                        <a:rPr lang="en-GB" sz="1050" b="0" i="0" u="none" strike="noStrike" dirty="0" err="1">
                          <a:solidFill>
                            <a:srgbClr val="000000"/>
                          </a:solidFill>
                          <a:effectLst/>
                          <a:latin typeface="Calibri" panose="020F0502020204030204" pitchFamily="34" charset="0"/>
                        </a:rPr>
                        <a:t>Liontrust</a:t>
                      </a:r>
                      <a:r>
                        <a:rPr lang="en-GB" sz="1050" b="0" i="0" u="none" strike="noStrike" dirty="0">
                          <a:solidFill>
                            <a:srgbClr val="000000"/>
                          </a:solidFill>
                          <a:effectLst/>
                          <a:latin typeface="Calibri" panose="020F0502020204030204" pitchFamily="34" charset="0"/>
                        </a:rPr>
                        <a:t> Sustainable Future Defensive Managed 2 </a:t>
                      </a:r>
                      <a:r>
                        <a:rPr lang="en-GB" sz="1050" b="0" i="0" u="none" strike="noStrike" dirty="0" err="1">
                          <a:solidFill>
                            <a:srgbClr val="000000"/>
                          </a:solidFill>
                          <a:effectLst/>
                          <a:latin typeface="Calibri" panose="020F0502020204030204" pitchFamily="34" charset="0"/>
                        </a:rPr>
                        <a:t>Inc</a:t>
                      </a:r>
                      <a:endParaRPr lang="en-GB" sz="105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tc>
                  <a:txBody>
                    <a:bodyPr/>
                    <a:lstStyle/>
                    <a:p>
                      <a:pPr algn="ctr" fontAlgn="b"/>
                      <a:r>
                        <a:rPr lang="en-GB" sz="1050" b="0" i="0" u="none" strike="noStrike" dirty="0">
                          <a:solidFill>
                            <a:srgbClr val="000000"/>
                          </a:solidFill>
                          <a:effectLst/>
                          <a:latin typeface="Calibri" panose="020F0502020204030204" pitchFamily="34" charset="0"/>
                        </a:rPr>
                        <a:t>4.1</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tc>
                  <a:txBody>
                    <a:bodyPr/>
                    <a:lstStyle/>
                    <a:p>
                      <a:pPr algn="ctr" fontAlgn="b"/>
                      <a:r>
                        <a:rPr lang="en-GB" sz="1050" b="0" i="0" u="none" strike="noStrike" dirty="0">
                          <a:solidFill>
                            <a:srgbClr val="000000"/>
                          </a:solidFill>
                          <a:effectLst/>
                          <a:latin typeface="Calibri" panose="020F0502020204030204" pitchFamily="34" charset="0"/>
                        </a:rPr>
                        <a:t>14.2</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tc>
                  <a:txBody>
                    <a:bodyPr/>
                    <a:lstStyle/>
                    <a:p>
                      <a:pPr algn="ctr" fontAlgn="b"/>
                      <a:r>
                        <a:rPr lang="en-GB" sz="1050" b="0" i="0" u="none" strike="noStrike" dirty="0">
                          <a:solidFill>
                            <a:srgbClr val="000000"/>
                          </a:solidFill>
                          <a:effectLst/>
                          <a:latin typeface="Calibri" panose="020F0502020204030204" pitchFamily="34" charset="0"/>
                        </a:rPr>
                        <a:t>-1.1</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tc>
                  <a:txBody>
                    <a:bodyPr/>
                    <a:lstStyle/>
                    <a:p>
                      <a:pPr algn="ctr" fontAlgn="b"/>
                      <a:r>
                        <a:rPr lang="en-GB" sz="1050" b="0" i="0" u="none" strike="noStrike" dirty="0">
                          <a:solidFill>
                            <a:srgbClr val="000000"/>
                          </a:solidFill>
                          <a:effectLst/>
                          <a:latin typeface="Calibri" panose="020F0502020204030204" pitchFamily="34" charset="0"/>
                        </a:rPr>
                        <a:t>-</a:t>
                      </a: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tc>
                  <a:txBody>
                    <a:bodyPr/>
                    <a:lstStyle/>
                    <a:p>
                      <a:pPr algn="ctr" fontAlgn="b"/>
                      <a:r>
                        <a:rPr lang="en-GB" sz="1050" b="0" i="0" u="none" strike="noStrike" dirty="0">
                          <a:solidFill>
                            <a:srgbClr val="000000"/>
                          </a:solidFill>
                          <a:effectLst/>
                          <a:latin typeface="Calibri" panose="020F0502020204030204" pitchFamily="34" charset="0"/>
                        </a:rPr>
                        <a:t>-</a:t>
                      </a: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0EEE2"/>
                    </a:solidFill>
                  </a:tcPr>
                </a:tc>
                <a:extLst>
                  <a:ext uri="{0D108BD9-81ED-4DB2-BD59-A6C34878D82A}">
                    <a16:rowId xmlns:a16="http://schemas.microsoft.com/office/drawing/2014/main" val="10001"/>
                  </a:ext>
                </a:extLst>
              </a:tr>
              <a:tr h="287668">
                <a:tc>
                  <a:txBody>
                    <a:bodyPr/>
                    <a:lstStyle/>
                    <a:p>
                      <a:pPr algn="l" fontAlgn="b"/>
                      <a:r>
                        <a:rPr lang="en-GB" sz="1050" b="0" i="0" u="none" strike="noStrike" dirty="0">
                          <a:solidFill>
                            <a:srgbClr val="000000"/>
                          </a:solidFill>
                          <a:effectLst/>
                          <a:latin typeface="Calibri" panose="020F0502020204030204" pitchFamily="34" charset="0"/>
                        </a:rPr>
                        <a:t>  IA Mixed Investment 20-60% Shares</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Calibri" panose="020F0502020204030204" pitchFamily="34" charset="0"/>
                        </a:rPr>
                        <a:t>0.8</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Calibri" panose="020F0502020204030204" pitchFamily="34" charset="0"/>
                        </a:rPr>
                        <a:t>12.9</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Calibri" panose="020F0502020204030204" pitchFamily="34" charset="0"/>
                        </a:rPr>
                        <a:t>-2.5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Calibri" panose="020F0502020204030204" pitchFamily="34" charset="0"/>
                        </a:rPr>
                        <a:t>-</a:t>
                      </a: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Calibri" panose="020F0502020204030204" pitchFamily="34" charset="0"/>
                        </a:rPr>
                        <a:t>-</a:t>
                      </a:r>
                    </a:p>
                  </a:txBody>
                  <a:tcPr marL="66462" marR="66462" marT="66462" marB="66462"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fld id="{8B8024EB-C694-4FF0-BE85-DF47095D41D8}" type="slidenum">
              <a:rPr lang="en-GB" smtClean="0"/>
              <a:pPr/>
              <a:t>5</a:t>
            </a:fld>
            <a:endParaRPr lang="en-GB"/>
          </a:p>
        </p:txBody>
      </p:sp>
    </p:spTree>
    <p:extLst>
      <p:ext uri="{BB962C8B-B14F-4D97-AF65-F5344CB8AC3E}">
        <p14:creationId xmlns:p14="http://schemas.microsoft.com/office/powerpoint/2010/main" val="206027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90" y="1450409"/>
            <a:ext cx="8353424" cy="643465"/>
          </a:xfrm>
        </p:spPr>
        <p:txBody>
          <a:bodyPr/>
          <a:lstStyle/>
          <a:p>
            <a:r>
              <a:rPr lang="en-GB" dirty="0"/>
              <a:t>Investment in the Fund involves foreign currencies and may be subject to fluctuations in value due to movements in exchange rates. The value of fixed income securities will fall if the issuer is unable to repay its debt or has its credit rating reduced. Generally, the higher the perceived credit risk of the issuer, the higher the rate of interest.</a:t>
            </a:r>
          </a:p>
        </p:txBody>
      </p:sp>
      <p:sp>
        <p:nvSpPr>
          <p:cNvPr id="3" name="Slide Number Placeholder 2"/>
          <p:cNvSpPr>
            <a:spLocks noGrp="1"/>
          </p:cNvSpPr>
          <p:nvPr>
            <p:ph type="sldNum" sz="quarter" idx="12"/>
          </p:nvPr>
        </p:nvSpPr>
        <p:spPr/>
        <p:txBody>
          <a:bodyPr/>
          <a:lstStyle/>
          <a:p>
            <a:fld id="{8B8024EB-C694-4FF0-BE85-DF47095D41D8}" type="slidenum">
              <a:rPr lang="en-GB" smtClean="0"/>
              <a:t>6</a:t>
            </a:fld>
            <a:endParaRPr lang="en-GB"/>
          </a:p>
        </p:txBody>
      </p:sp>
      <p:sp>
        <p:nvSpPr>
          <p:cNvPr id="4" name="Title 3"/>
          <p:cNvSpPr>
            <a:spLocks noGrp="1"/>
          </p:cNvSpPr>
          <p:nvPr>
            <p:ph type="title"/>
          </p:nvPr>
        </p:nvSpPr>
        <p:spPr>
          <a:xfrm>
            <a:off x="386032" y="291953"/>
            <a:ext cx="6971915" cy="422405"/>
          </a:xfrm>
        </p:spPr>
        <p:txBody>
          <a:bodyPr/>
          <a:lstStyle/>
          <a:p>
            <a:r>
              <a:rPr lang="en-GB" dirty="0"/>
              <a:t>Key risks</a:t>
            </a:r>
          </a:p>
        </p:txBody>
      </p:sp>
    </p:spTree>
    <p:extLst>
      <p:ext uri="{BB962C8B-B14F-4D97-AF65-F5344CB8AC3E}">
        <p14:creationId xmlns:p14="http://schemas.microsoft.com/office/powerpoint/2010/main" val="341258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2624" y="279240"/>
            <a:ext cx="6971915" cy="422405"/>
          </a:xfrm>
          <a:noFill/>
        </p:spPr>
        <p:txBody>
          <a:bodyPr/>
          <a:lstStyle/>
          <a:p>
            <a:r>
              <a:rPr lang="en-GB" dirty="0"/>
              <a:t>Sustainable Future – Managed Multi-Asset</a:t>
            </a:r>
          </a:p>
        </p:txBody>
      </p:sp>
      <p:sp>
        <p:nvSpPr>
          <p:cNvPr id="8" name="TextBox 7"/>
          <p:cNvSpPr txBox="1"/>
          <p:nvPr/>
        </p:nvSpPr>
        <p:spPr>
          <a:xfrm>
            <a:off x="386032" y="1275229"/>
            <a:ext cx="8362681" cy="4712293"/>
          </a:xfrm>
          <a:prstGeom prst="rect">
            <a:avLst/>
          </a:prstGeom>
          <a:noFill/>
        </p:spPr>
        <p:txBody>
          <a:bodyPr wrap="square" lIns="33231" tIns="33231" rIns="33231" bIns="33231" rtlCol="0">
            <a:spAutoFit/>
          </a:bodyPr>
          <a:lstStyle/>
          <a:p>
            <a:r>
              <a:rPr lang="en-GB" sz="1108" b="1" dirty="0">
                <a:latin typeface="+mj-lt"/>
              </a:rPr>
              <a:t>Definition of GBP Composite</a:t>
            </a:r>
            <a:endParaRPr lang="en-GB" sz="1108" dirty="0">
              <a:latin typeface="+mj-lt"/>
            </a:endParaRPr>
          </a:p>
          <a:p>
            <a:r>
              <a:rPr lang="en-GB" sz="1015" dirty="0">
                <a:latin typeface="+mj-lt"/>
              </a:rPr>
              <a:t> </a:t>
            </a:r>
          </a:p>
          <a:p>
            <a:r>
              <a:rPr lang="en-GB" sz="1015" dirty="0"/>
              <a:t>Sustainable Future security selections will be based on price and long term total return prospects of companies which meet defined ethical, social and environmental criteria and which will benefit from a shift towards a more sustainable economic system. </a:t>
            </a:r>
          </a:p>
          <a:p>
            <a:r>
              <a:rPr lang="en-GB" sz="1015" dirty="0"/>
              <a:t> </a:t>
            </a:r>
          </a:p>
          <a:p>
            <a:r>
              <a:rPr lang="en-GB" sz="1015" dirty="0"/>
              <a:t>The process invests predominantly in a diversified portfolio of global bonds, equities and cash. Allocations to these will vary over time. The process seeks to invest in high-quality organisations with robust business fundamentals, strong management and attractive valuations; adaptors and innovators capitalising on change, accessing new markets and opportunities and outperforming their competitors; and companies that are creating real and lasting value for shareholders and society, now and in the future. Typically the portfolio will hold between 140 and 180 stocks aiming to provide long-term capital growth and income.</a:t>
            </a:r>
          </a:p>
          <a:p>
            <a:endParaRPr lang="en-GB" sz="1108" dirty="0">
              <a:latin typeface="+mj-lt"/>
              <a:ea typeface="Calibri" panose="020F0502020204030204" pitchFamily="34" charset="0"/>
              <a:cs typeface="Times New Roman" panose="02020603050405020304" pitchFamily="18" charset="0"/>
            </a:endParaRPr>
          </a:p>
          <a:p>
            <a:pPr marL="211021" indent="-211021">
              <a:buFont typeface="+mj-lt"/>
              <a:buAutoNum type="arabicPeriod"/>
            </a:pPr>
            <a:endParaRPr lang="en-GB" sz="1108" dirty="0">
              <a:latin typeface="+mj-lt"/>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endParaRPr lang="en-GB" sz="1108" dirty="0">
              <a:latin typeface="+mj-lt"/>
              <a:ea typeface="Calibri" panose="020F0502020204030204" pitchFamily="34" charset="0"/>
              <a:cs typeface="Times New Roman" panose="02020603050405020304" pitchFamily="18" charset="0"/>
            </a:endParaRPr>
          </a:p>
          <a:p>
            <a:br>
              <a:rPr lang="en-GB" sz="1108" dirty="0">
                <a:latin typeface="+mj-lt"/>
                <a:ea typeface="Calibri" panose="020F0502020204030204" pitchFamily="34" charset="0"/>
                <a:cs typeface="Times New Roman" panose="02020603050405020304" pitchFamily="18" charset="0"/>
              </a:rPr>
            </a:br>
            <a:br>
              <a:rPr lang="en-GB" sz="1108" dirty="0">
                <a:latin typeface="+mj-lt"/>
                <a:ea typeface="Calibri" panose="020F0502020204030204" pitchFamily="34" charset="0"/>
                <a:cs typeface="Times New Roman" panose="02020603050405020304" pitchFamily="18" charset="0"/>
              </a:rPr>
            </a:br>
            <a:endParaRPr lang="en-GB" sz="1108" dirty="0">
              <a:latin typeface="+mj-lt"/>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386031" y="3003059"/>
          <a:ext cx="8159262" cy="2599007"/>
        </p:xfrm>
        <a:graphic>
          <a:graphicData uri="http://schemas.openxmlformats.org/drawingml/2006/table">
            <a:tbl>
              <a:tblPr/>
              <a:tblGrid>
                <a:gridCol w="1675798">
                  <a:extLst>
                    <a:ext uri="{9D8B030D-6E8A-4147-A177-3AD203B41FA5}">
                      <a16:colId xmlns:a16="http://schemas.microsoft.com/office/drawing/2014/main" val="20000"/>
                    </a:ext>
                  </a:extLst>
                </a:gridCol>
                <a:gridCol w="785164">
                  <a:extLst>
                    <a:ext uri="{9D8B030D-6E8A-4147-A177-3AD203B41FA5}">
                      <a16:colId xmlns:a16="http://schemas.microsoft.com/office/drawing/2014/main" val="20001"/>
                    </a:ext>
                  </a:extLst>
                </a:gridCol>
                <a:gridCol w="729499">
                  <a:extLst>
                    <a:ext uri="{9D8B030D-6E8A-4147-A177-3AD203B41FA5}">
                      <a16:colId xmlns:a16="http://schemas.microsoft.com/office/drawing/2014/main" val="20002"/>
                    </a:ext>
                  </a:extLst>
                </a:gridCol>
                <a:gridCol w="890634">
                  <a:extLst>
                    <a:ext uri="{9D8B030D-6E8A-4147-A177-3AD203B41FA5}">
                      <a16:colId xmlns:a16="http://schemas.microsoft.com/office/drawing/2014/main" val="20003"/>
                    </a:ext>
                  </a:extLst>
                </a:gridCol>
                <a:gridCol w="843759">
                  <a:extLst>
                    <a:ext uri="{9D8B030D-6E8A-4147-A177-3AD203B41FA5}">
                      <a16:colId xmlns:a16="http://schemas.microsoft.com/office/drawing/2014/main" val="20004"/>
                    </a:ext>
                  </a:extLst>
                </a:gridCol>
                <a:gridCol w="843759">
                  <a:extLst>
                    <a:ext uri="{9D8B030D-6E8A-4147-A177-3AD203B41FA5}">
                      <a16:colId xmlns:a16="http://schemas.microsoft.com/office/drawing/2014/main" val="20005"/>
                    </a:ext>
                  </a:extLst>
                </a:gridCol>
                <a:gridCol w="1160168">
                  <a:extLst>
                    <a:ext uri="{9D8B030D-6E8A-4147-A177-3AD203B41FA5}">
                      <a16:colId xmlns:a16="http://schemas.microsoft.com/office/drawing/2014/main" val="20006"/>
                    </a:ext>
                  </a:extLst>
                </a:gridCol>
                <a:gridCol w="1230481">
                  <a:extLst>
                    <a:ext uri="{9D8B030D-6E8A-4147-A177-3AD203B41FA5}">
                      <a16:colId xmlns:a16="http://schemas.microsoft.com/office/drawing/2014/main" val="20007"/>
                    </a:ext>
                  </a:extLst>
                </a:gridCol>
              </a:tblGrid>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solidFill>
                            <a:schemeClr val="bg1"/>
                          </a:solidFill>
                          <a:effectLst/>
                        </a:rPr>
                        <a:t> Composite:</a:t>
                      </a:r>
                      <a:endParaRPr lang="en-GB" sz="1000" b="1" i="0" u="none" strike="noStrike" dirty="0">
                        <a:solidFill>
                          <a:schemeClr val="bg1"/>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7">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solidFill>
                            <a:schemeClr val="bg1"/>
                          </a:solidFill>
                          <a:effectLst/>
                        </a:rPr>
                        <a:t> Sustainable Future – Managed Multi-Asset</a:t>
                      </a:r>
                      <a:endParaRPr lang="en-GB" sz="1000" b="1" i="0" u="none" strike="noStrike" dirty="0">
                        <a:solidFill>
                          <a:schemeClr val="bg1"/>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Composite Inception Date:</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7">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01 September 2012</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Reporting Currency:</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7">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GBP</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Reporting Date:</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7">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31 December 2017</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Benchmark:</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7">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u="none" strike="noStrike" dirty="0">
                          <a:effectLst/>
                        </a:rPr>
                        <a:t> IA</a:t>
                      </a:r>
                      <a:r>
                        <a:rPr lang="en-GB" sz="1000" u="none" strike="noStrike" baseline="0" dirty="0">
                          <a:effectLst/>
                        </a:rPr>
                        <a:t> Mixed Investment 40-85% sector average</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endParaRPr lang="en-GB" sz="1000" b="0"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163537">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l" fontAlgn="b"/>
                      <a:r>
                        <a:rPr lang="en-GB" sz="1000" b="1" u="none" strike="noStrike" dirty="0">
                          <a:effectLst/>
                        </a:rPr>
                        <a:t> </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b="1" u="none" strike="noStrike" dirty="0">
                          <a:effectLst/>
                        </a:rPr>
                        <a:t>Returns</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gridSpan="2">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b="1" u="none" strike="noStrike" dirty="0">
                          <a:effectLst/>
                        </a:rPr>
                        <a:t>3 year Standard Deviation</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b="1" u="none" strike="noStrike" dirty="0">
                          <a:effectLst/>
                        </a:rPr>
                        <a:t>Portfolios</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b="1" u="none" strike="noStrike" dirty="0">
                          <a:effectLst/>
                        </a:rPr>
                        <a:t>Assets</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a:p>
                  </a:txBody>
                  <a:tcPr/>
                </a:tc>
                <a:extLst>
                  <a:ext uri="{0D108BD9-81ED-4DB2-BD59-A6C34878D82A}">
                    <a16:rowId xmlns:a16="http://schemas.microsoft.com/office/drawing/2014/main" val="10006"/>
                  </a:ext>
                </a:extLst>
              </a:tr>
              <a:tr h="473026">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ctr"/>
                      <a:r>
                        <a:rPr lang="en-GB" sz="1000" u="none" strike="noStrike" dirty="0">
                          <a:effectLst/>
                        </a:rPr>
                        <a:t>Year</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a:effectLst/>
                        </a:rPr>
                        <a:t>Gross of fee return %</a:t>
                      </a:r>
                      <a:endParaRPr lang="en-GB" sz="1000" b="1" i="0" u="none" strike="noStrike">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Benchmark return %</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Composite 3-year </a:t>
                      </a:r>
                      <a:r>
                        <a:rPr lang="en-GB" sz="1000" u="none" strike="noStrike" dirty="0" err="1">
                          <a:effectLst/>
                        </a:rPr>
                        <a:t>std</a:t>
                      </a:r>
                      <a:r>
                        <a:rPr lang="en-GB" sz="1000" u="none" strike="noStrike" dirty="0">
                          <a:effectLst/>
                        </a:rPr>
                        <a:t> dev (%)</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Benchmark 3-year </a:t>
                      </a:r>
                      <a:r>
                        <a:rPr lang="en-GB" sz="1000" u="none" strike="noStrike" dirty="0" err="1">
                          <a:effectLst/>
                        </a:rPr>
                        <a:t>std</a:t>
                      </a:r>
                      <a:r>
                        <a:rPr lang="en-GB" sz="1000" u="none" strike="noStrike" dirty="0">
                          <a:effectLst/>
                        </a:rPr>
                        <a:t> dev (%)</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Year-end Number in Composite</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Total Composite Assets (£m)</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79173" rtl="0" eaLnBrk="1" latinLnBrk="0" hangingPunct="1">
                        <a:defRPr sz="1534" kern="1200">
                          <a:solidFill>
                            <a:schemeClr val="dk1"/>
                          </a:solidFill>
                          <a:latin typeface="Calibri" panose="020F0502020204030204"/>
                        </a:defRPr>
                      </a:lvl1pPr>
                      <a:lvl2pPr marL="389586" algn="l" defTabSz="779173" rtl="0" eaLnBrk="1" latinLnBrk="0" hangingPunct="1">
                        <a:defRPr sz="1534" kern="1200">
                          <a:solidFill>
                            <a:schemeClr val="dk1"/>
                          </a:solidFill>
                          <a:latin typeface="Calibri" panose="020F0502020204030204"/>
                        </a:defRPr>
                      </a:lvl2pPr>
                      <a:lvl3pPr marL="779173" algn="l" defTabSz="779173" rtl="0" eaLnBrk="1" latinLnBrk="0" hangingPunct="1">
                        <a:defRPr sz="1534" kern="1200">
                          <a:solidFill>
                            <a:schemeClr val="dk1"/>
                          </a:solidFill>
                          <a:latin typeface="Calibri" panose="020F0502020204030204"/>
                        </a:defRPr>
                      </a:lvl3pPr>
                      <a:lvl4pPr marL="1168759" algn="l" defTabSz="779173" rtl="0" eaLnBrk="1" latinLnBrk="0" hangingPunct="1">
                        <a:defRPr sz="1534" kern="1200">
                          <a:solidFill>
                            <a:schemeClr val="dk1"/>
                          </a:solidFill>
                          <a:latin typeface="Calibri" panose="020F0502020204030204"/>
                        </a:defRPr>
                      </a:lvl4pPr>
                      <a:lvl5pPr marL="1558345" algn="l" defTabSz="779173" rtl="0" eaLnBrk="1" latinLnBrk="0" hangingPunct="1">
                        <a:defRPr sz="1534" kern="1200">
                          <a:solidFill>
                            <a:schemeClr val="dk1"/>
                          </a:solidFill>
                          <a:latin typeface="Calibri" panose="020F0502020204030204"/>
                        </a:defRPr>
                      </a:lvl5pPr>
                      <a:lvl6pPr marL="1947932" algn="l" defTabSz="779173" rtl="0" eaLnBrk="1" latinLnBrk="0" hangingPunct="1">
                        <a:defRPr sz="1534" kern="1200">
                          <a:solidFill>
                            <a:schemeClr val="dk1"/>
                          </a:solidFill>
                          <a:latin typeface="Calibri" panose="020F0502020204030204"/>
                        </a:defRPr>
                      </a:lvl6pPr>
                      <a:lvl7pPr marL="2337518" algn="l" defTabSz="779173" rtl="0" eaLnBrk="1" latinLnBrk="0" hangingPunct="1">
                        <a:defRPr sz="1534" kern="1200">
                          <a:solidFill>
                            <a:schemeClr val="dk1"/>
                          </a:solidFill>
                          <a:latin typeface="Calibri" panose="020F0502020204030204"/>
                        </a:defRPr>
                      </a:lvl7pPr>
                      <a:lvl8pPr marL="2727104" algn="l" defTabSz="779173" rtl="0" eaLnBrk="1" latinLnBrk="0" hangingPunct="1">
                        <a:defRPr sz="1534" kern="1200">
                          <a:solidFill>
                            <a:schemeClr val="dk1"/>
                          </a:solidFill>
                          <a:latin typeface="Calibri" panose="020F0502020204030204"/>
                        </a:defRPr>
                      </a:lvl8pPr>
                      <a:lvl9pPr marL="3116691" algn="l" defTabSz="779173" rtl="0" eaLnBrk="1" latinLnBrk="0" hangingPunct="1">
                        <a:defRPr sz="1534" kern="1200">
                          <a:solidFill>
                            <a:schemeClr val="dk1"/>
                          </a:solidFill>
                          <a:latin typeface="Calibri" panose="020F0502020204030204"/>
                        </a:defRPr>
                      </a:lvl9pPr>
                    </a:lstStyle>
                    <a:p>
                      <a:pPr algn="ctr" fontAlgn="b"/>
                      <a:r>
                        <a:rPr lang="en-GB" sz="1000" u="none" strike="noStrike" dirty="0">
                          <a:effectLst/>
                        </a:rPr>
                        <a:t>Total Firm Assets (£m)</a:t>
                      </a:r>
                      <a:endParaRPr lang="en-GB" sz="1000" b="1" i="0" u="none" strike="noStrike" dirty="0">
                        <a:solidFill>
                          <a:srgbClr val="000000"/>
                        </a:solidFill>
                        <a:effectLst/>
                        <a:latin typeface="Calibri" panose="020F0502020204030204" pitchFamily="34" charset="0"/>
                      </a:endParaRPr>
                    </a:p>
                  </a:txBody>
                  <a:tcPr marL="8792" marR="8792" marT="87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163537">
                <a:tc>
                  <a:txBody>
                    <a:bodyPr/>
                    <a:lstStyle/>
                    <a:p>
                      <a:pPr algn="ctr" fontAlgn="b"/>
                      <a:r>
                        <a:rPr lang="en-GB" sz="1000" b="1" i="0" u="none" strike="noStrike">
                          <a:solidFill>
                            <a:srgbClr val="000000"/>
                          </a:solidFill>
                          <a:effectLst/>
                          <a:latin typeface="Calibri" panose="020F0502020204030204" pitchFamily="34" charset="0"/>
                        </a:rPr>
                        <a:t>2012 ^ </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3.4</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3.7</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336.0</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2,530.0</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163537">
                <a:tc>
                  <a:txBody>
                    <a:bodyPr/>
                    <a:lstStyle/>
                    <a:p>
                      <a:pPr algn="ctr" fontAlgn="b"/>
                      <a:r>
                        <a:rPr lang="en-GB" sz="1000" b="1" i="0" u="none" strike="noStrike">
                          <a:solidFill>
                            <a:srgbClr val="000000"/>
                          </a:solidFill>
                          <a:effectLst/>
                          <a:latin typeface="Calibri" panose="020F0502020204030204" pitchFamily="34" charset="0"/>
                        </a:rPr>
                        <a:t>2013</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23.0</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14.5</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412.9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3,570.1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163537">
                <a:tc>
                  <a:txBody>
                    <a:bodyPr/>
                    <a:lstStyle/>
                    <a:p>
                      <a:pPr algn="ctr" fontAlgn="b"/>
                      <a:r>
                        <a:rPr lang="en-GB" sz="1000" b="1" i="0" u="none" strike="noStrike">
                          <a:solidFill>
                            <a:srgbClr val="000000"/>
                          </a:solidFill>
                          <a:effectLst/>
                          <a:latin typeface="Calibri" panose="020F0502020204030204" pitchFamily="34" charset="0"/>
                        </a:rPr>
                        <a:t>2014</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6.8</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4.9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n/a</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454.2</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4,305.4</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163537">
                <a:tc>
                  <a:txBody>
                    <a:bodyPr/>
                    <a:lstStyle/>
                    <a:p>
                      <a:pPr algn="ctr" fontAlgn="b"/>
                      <a:r>
                        <a:rPr lang="en-GB" sz="1000" b="1" i="0" u="none" strike="noStrike">
                          <a:solidFill>
                            <a:srgbClr val="000000"/>
                          </a:solidFill>
                          <a:effectLst/>
                          <a:latin typeface="Calibri" panose="020F0502020204030204" pitchFamily="34" charset="0"/>
                        </a:rPr>
                        <a:t>2015</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6.9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2.7</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9.2</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7.5</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501.1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4,735.3</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r h="163537">
                <a:tc>
                  <a:txBody>
                    <a:bodyPr/>
                    <a:lstStyle/>
                    <a:p>
                      <a:pPr algn="ctr" fontAlgn="b"/>
                      <a:r>
                        <a:rPr lang="en-GB" sz="1000" b="1" i="0" u="none" strike="noStrike">
                          <a:solidFill>
                            <a:srgbClr val="000000"/>
                          </a:solidFill>
                          <a:effectLst/>
                          <a:latin typeface="Calibri" panose="020F0502020204030204" pitchFamily="34" charset="0"/>
                        </a:rPr>
                        <a:t>2016</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12.6</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12.9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9.1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7.1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581.9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6,000.5</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r h="163537">
                <a:tc>
                  <a:txBody>
                    <a:bodyPr/>
                    <a:lstStyle/>
                    <a:p>
                      <a:pPr algn="ctr" fontAlgn="b"/>
                      <a:r>
                        <a:rPr lang="en-GB" sz="1000" b="1" i="0" u="none" strike="noStrike">
                          <a:solidFill>
                            <a:srgbClr val="000000"/>
                          </a:solidFill>
                          <a:effectLst/>
                          <a:latin typeface="Calibri" panose="020F0502020204030204" pitchFamily="34" charset="0"/>
                        </a:rPr>
                        <a:t>2017</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17.0</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10.0</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8.4</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6.8</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1</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a:solidFill>
                            <a:srgbClr val="000000"/>
                          </a:solidFill>
                          <a:effectLst/>
                          <a:latin typeface="Calibri" panose="020F0502020204030204" pitchFamily="34" charset="0"/>
                        </a:rPr>
                        <a:t>692.3</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b"/>
                      <a:r>
                        <a:rPr lang="en-GB" sz="1000" b="0" i="0" u="none" strike="noStrike" dirty="0">
                          <a:solidFill>
                            <a:srgbClr val="000000"/>
                          </a:solidFill>
                          <a:effectLst/>
                          <a:latin typeface="Calibri" panose="020F0502020204030204" pitchFamily="34" charset="0"/>
                        </a:rPr>
                        <a:t>10,553.9</a:t>
                      </a:r>
                    </a:p>
                  </a:txBody>
                  <a:tcPr marL="8792" marR="8792" marT="8792"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3"/>
                  </a:ext>
                </a:extLst>
              </a:tr>
            </a:tbl>
          </a:graphicData>
        </a:graphic>
      </p:graphicFrame>
      <p:sp>
        <p:nvSpPr>
          <p:cNvPr id="7" name="TextBox 6"/>
          <p:cNvSpPr txBox="1"/>
          <p:nvPr/>
        </p:nvSpPr>
        <p:spPr>
          <a:xfrm>
            <a:off x="386031" y="5764032"/>
            <a:ext cx="1883922" cy="216254"/>
          </a:xfrm>
          <a:prstGeom prst="rect">
            <a:avLst/>
          </a:prstGeom>
          <a:noFill/>
        </p:spPr>
        <p:txBody>
          <a:bodyPr wrap="square" lIns="33231" tIns="33231" rIns="33231" bIns="33231" rtlCol="0">
            <a:spAutoFit/>
          </a:bodyPr>
          <a:lstStyle/>
          <a:p>
            <a:r>
              <a:rPr lang="en-GB" sz="969" dirty="0"/>
              <a:t>^4 Months from September 2012</a:t>
            </a:r>
          </a:p>
        </p:txBody>
      </p:sp>
      <p:sp>
        <p:nvSpPr>
          <p:cNvPr id="2" name="Slide Number Placeholder 1"/>
          <p:cNvSpPr>
            <a:spLocks noGrp="1"/>
          </p:cNvSpPr>
          <p:nvPr>
            <p:ph type="sldNum" sz="quarter" idx="12"/>
          </p:nvPr>
        </p:nvSpPr>
        <p:spPr/>
        <p:txBody>
          <a:bodyPr/>
          <a:lstStyle/>
          <a:p>
            <a:fld id="{8B8024EB-C694-4FF0-BE85-DF47095D41D8}" type="slidenum">
              <a:rPr lang="en-GB" smtClean="0"/>
              <a:pPr/>
              <a:t>7</a:t>
            </a:fld>
            <a:endParaRPr lang="en-GB"/>
          </a:p>
        </p:txBody>
      </p:sp>
    </p:spTree>
    <p:extLst>
      <p:ext uri="{BB962C8B-B14F-4D97-AF65-F5344CB8AC3E}">
        <p14:creationId xmlns:p14="http://schemas.microsoft.com/office/powerpoint/2010/main" val="250524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Sustainable Future – Managed Multi-Asset</a:t>
            </a:r>
          </a:p>
        </p:txBody>
      </p:sp>
      <p:sp>
        <p:nvSpPr>
          <p:cNvPr id="4" name="Slide Number Placeholder 3"/>
          <p:cNvSpPr>
            <a:spLocks noGrp="1"/>
          </p:cNvSpPr>
          <p:nvPr>
            <p:ph type="sldNum" sz="quarter" idx="12"/>
          </p:nvPr>
        </p:nvSpPr>
        <p:spPr/>
        <p:txBody>
          <a:bodyPr/>
          <a:lstStyle/>
          <a:p>
            <a:fld id="{DADB64E0-AD1D-448E-B5B6-8BA34719521D}" type="slidenum">
              <a:rPr lang="en-GB" smtClean="0"/>
              <a:pPr/>
              <a:t>8</a:t>
            </a:fld>
            <a:endParaRPr lang="en-GB" dirty="0"/>
          </a:p>
        </p:txBody>
      </p:sp>
      <p:sp>
        <p:nvSpPr>
          <p:cNvPr id="6" name="TextBox 5"/>
          <p:cNvSpPr txBox="1"/>
          <p:nvPr/>
        </p:nvSpPr>
        <p:spPr>
          <a:xfrm>
            <a:off x="386032" y="1269283"/>
            <a:ext cx="8362681" cy="5352469"/>
          </a:xfrm>
          <a:prstGeom prst="rect">
            <a:avLst/>
          </a:prstGeom>
          <a:noFill/>
        </p:spPr>
        <p:txBody>
          <a:bodyPr wrap="square" lIns="33231" tIns="33231" rIns="33231" bIns="33231" rtlCol="0">
            <a:spAutoFit/>
          </a:bodyPr>
          <a:lstStyle/>
          <a:p>
            <a:pPr marL="211021" indent="-211021">
              <a:buFont typeface="+mj-lt"/>
              <a:buAutoNum type="arabicPeriod"/>
            </a:pPr>
            <a:r>
              <a:rPr lang="en-GB" sz="1108" dirty="0" err="1">
                <a:latin typeface="+mj-lt"/>
              </a:rPr>
              <a:t>Liontrust</a:t>
            </a:r>
            <a:r>
              <a:rPr lang="en-GB" sz="1108" dirty="0">
                <a:latin typeface="+mj-lt"/>
              </a:rPr>
              <a:t> Asset Management PLC (“</a:t>
            </a:r>
            <a:r>
              <a:rPr lang="en-GB" sz="1108" dirty="0" err="1">
                <a:latin typeface="+mj-lt"/>
              </a:rPr>
              <a:t>Liontrust</a:t>
            </a:r>
            <a:r>
              <a:rPr lang="en-GB" sz="1108" dirty="0">
                <a:latin typeface="+mj-lt"/>
              </a:rPr>
              <a:t>” or the “Firm”) claims compliance with the Global Investment Performance Standards (GIPS®) and has prepared and presented this report in compliance with GIPS standards.</a:t>
            </a:r>
          </a:p>
          <a:p>
            <a:pPr marL="211021" indent="-211021">
              <a:buFont typeface="+mj-lt"/>
              <a:buAutoNum type="arabicPeriod"/>
            </a:pPr>
            <a:endParaRPr lang="en-GB" sz="1108" dirty="0">
              <a:latin typeface="+mj-lt"/>
            </a:endParaRPr>
          </a:p>
          <a:p>
            <a:pPr marL="211021" indent="-211021">
              <a:buFont typeface="+mj-lt"/>
              <a:buAutoNum type="arabicPeriod"/>
            </a:pPr>
            <a:r>
              <a:rPr lang="en-GB" sz="1108" dirty="0">
                <a:latin typeface="+mj-lt"/>
              </a:rPr>
              <a:t> </a:t>
            </a:r>
            <a:r>
              <a:rPr lang="en-GB" sz="1108" dirty="0" err="1">
                <a:latin typeface="+mj-lt"/>
              </a:rPr>
              <a:t>Liontrust</a:t>
            </a:r>
            <a:r>
              <a:rPr lang="en-GB" sz="1108" dirty="0">
                <a:latin typeface="+mj-lt"/>
              </a:rPr>
              <a:t> has been independently verified for the periods 1st January 2000 to 31st December 2016 inclusive by GS Performance Services. The verification reports are available upon request. Verification assesses whether (1) the firm has complied with all the composite construction requirements of the GIPS standards on a firm-wide basis and (2) the firm’s policies and procedures are designed to calculate and present performance in compliance with the GIPS standards. Verification does not ensure the accuracy of any specific composite presentation.</a:t>
            </a:r>
          </a:p>
          <a:p>
            <a:pPr marL="211021" indent="-211021">
              <a:buFont typeface="+mj-lt"/>
              <a:buAutoNum type="arabicPeriod"/>
            </a:pPr>
            <a:endParaRPr lang="en-GB" sz="1108" dirty="0">
              <a:latin typeface="+mj-lt"/>
            </a:endParaRPr>
          </a:p>
          <a:p>
            <a:pPr marL="211021" indent="-211021">
              <a:buFont typeface="+mj-lt"/>
              <a:buAutoNum type="arabicPeriod"/>
            </a:pPr>
            <a:r>
              <a:rPr lang="en-GB" sz="1108" dirty="0">
                <a:latin typeface="+mj-lt"/>
              </a:rPr>
              <a:t>For the purposes of GIPS, the Firm is defined as all under the management of </a:t>
            </a:r>
            <a:r>
              <a:rPr lang="en-GB" sz="1108" dirty="0" err="1">
                <a:latin typeface="+mj-lt"/>
              </a:rPr>
              <a:t>Liontrust</a:t>
            </a:r>
            <a:r>
              <a:rPr lang="en-GB" sz="1108" dirty="0">
                <a:latin typeface="+mj-lt"/>
              </a:rPr>
              <a:t> Asset Management PLC. The “Firm” is known as </a:t>
            </a:r>
            <a:r>
              <a:rPr lang="en-GB" sz="1108" dirty="0" err="1">
                <a:latin typeface="+mj-lt"/>
              </a:rPr>
              <a:t>Liontrust</a:t>
            </a:r>
            <a:r>
              <a:rPr lang="en-GB" sz="1108" dirty="0">
                <a:latin typeface="+mj-lt"/>
              </a:rPr>
              <a:t>, and this encompasses the combined investment management activities of </a:t>
            </a:r>
            <a:r>
              <a:rPr lang="en-GB" sz="1108" dirty="0" err="1">
                <a:latin typeface="+mj-lt"/>
              </a:rPr>
              <a:t>Liontrust</a:t>
            </a:r>
            <a:r>
              <a:rPr lang="en-GB" sz="1108" dirty="0">
                <a:latin typeface="+mj-lt"/>
              </a:rPr>
              <a:t> Investment Partners LLP, </a:t>
            </a:r>
            <a:r>
              <a:rPr lang="en-GB" sz="1108" dirty="0" err="1">
                <a:latin typeface="+mj-lt"/>
              </a:rPr>
              <a:t>Liontrust</a:t>
            </a:r>
            <a:r>
              <a:rPr lang="en-GB" sz="1108" dirty="0">
                <a:latin typeface="+mj-lt"/>
              </a:rPr>
              <a:t> Fund Partners LLP and </a:t>
            </a:r>
            <a:r>
              <a:rPr lang="en-GB" sz="1108" dirty="0" err="1">
                <a:latin typeface="+mj-lt"/>
              </a:rPr>
              <a:t>Liontrust</a:t>
            </a:r>
            <a:r>
              <a:rPr lang="en-GB" sz="1108" dirty="0">
                <a:latin typeface="+mj-lt"/>
              </a:rPr>
              <a:t> Investments Limited. </a:t>
            </a:r>
            <a:r>
              <a:rPr lang="en-GB" sz="1108" dirty="0" err="1">
                <a:latin typeface="+mj-lt"/>
              </a:rPr>
              <a:t>Liontrust</a:t>
            </a:r>
            <a:r>
              <a:rPr lang="en-GB" sz="1108" dirty="0">
                <a:latin typeface="+mj-lt"/>
              </a:rPr>
              <a:t> is a specialist fund management company launched in 1995 and listed on the London Stock Exchange in 1999. All </a:t>
            </a:r>
            <a:r>
              <a:rPr lang="en-GB" sz="1108" dirty="0" err="1">
                <a:latin typeface="+mj-lt"/>
              </a:rPr>
              <a:t>Liontrust</a:t>
            </a:r>
            <a:r>
              <a:rPr lang="en-GB" sz="1108" dirty="0">
                <a:latin typeface="+mj-lt"/>
              </a:rPr>
              <a:t> entities are authorised and regulated by the Financial Conduct Authority.</a:t>
            </a:r>
          </a:p>
          <a:p>
            <a:pPr marL="211021" indent="-211021">
              <a:buFont typeface="+mj-lt"/>
              <a:buAutoNum type="arabicPeriod"/>
            </a:pPr>
            <a:endParaRPr lang="en-GB" sz="1108" dirty="0">
              <a:latin typeface="+mj-lt"/>
            </a:endParaRPr>
          </a:p>
          <a:p>
            <a:pPr marL="211021" indent="-211021">
              <a:buFont typeface="+mj-lt"/>
              <a:buAutoNum type="arabicPeriod"/>
            </a:pPr>
            <a:r>
              <a:rPr lang="en-GB" sz="1108" dirty="0">
                <a:latin typeface="+mj-lt"/>
              </a:rPr>
              <a:t>The Firm was redefined from </a:t>
            </a:r>
            <a:r>
              <a:rPr lang="en-GB" sz="1108" dirty="0" err="1">
                <a:latin typeface="+mj-lt"/>
              </a:rPr>
              <a:t>Liontrust</a:t>
            </a:r>
            <a:r>
              <a:rPr lang="en-GB" sz="1108" dirty="0">
                <a:latin typeface="+mj-lt"/>
              </a:rPr>
              <a:t> Investment Partners LLP to </a:t>
            </a:r>
            <a:r>
              <a:rPr lang="en-GB" sz="1108" dirty="0" err="1">
                <a:latin typeface="+mj-lt"/>
              </a:rPr>
              <a:t>Liontrust</a:t>
            </a:r>
            <a:r>
              <a:rPr lang="en-GB" sz="1108" dirty="0">
                <a:latin typeface="+mj-lt"/>
              </a:rPr>
              <a:t> Asset Management PLC on 1</a:t>
            </a:r>
            <a:r>
              <a:rPr lang="en-GB" sz="1108" baseline="30000" dirty="0">
                <a:latin typeface="+mj-lt"/>
              </a:rPr>
              <a:t>st</a:t>
            </a:r>
            <a:r>
              <a:rPr lang="en-GB" sz="1108" dirty="0">
                <a:latin typeface="+mj-lt"/>
              </a:rPr>
              <a:t> January 2018 as this Firm definition more accurately reflects the assets under management breakdown for all GIPS compliant composites. </a:t>
            </a:r>
          </a:p>
          <a:p>
            <a:pPr marL="211021" indent="-211021">
              <a:buFont typeface="+mj-lt"/>
              <a:buAutoNum type="arabicPeriod"/>
            </a:pPr>
            <a:endParaRPr lang="en-GB" sz="1108" dirty="0">
              <a:latin typeface="+mj-lt"/>
            </a:endParaRPr>
          </a:p>
          <a:p>
            <a:pPr marL="211021" indent="-211021">
              <a:buFont typeface="+mj-lt"/>
              <a:buAutoNum type="arabicPeriod"/>
            </a:pPr>
            <a:r>
              <a:rPr lang="en-GB" sz="1108" dirty="0">
                <a:latin typeface="+mj-lt"/>
              </a:rPr>
              <a:t>The Benchmark is the is the IA Mixed Investment 40-85% sector average.</a:t>
            </a:r>
          </a:p>
          <a:p>
            <a:pPr marL="211021" indent="-211021">
              <a:buFont typeface="+mj-lt"/>
              <a:buAutoNum type="arabicPeriod" startAt="6"/>
            </a:pPr>
            <a:endParaRPr lang="en-GB" sz="1108" dirty="0">
              <a:latin typeface="+mj-lt"/>
            </a:endParaRPr>
          </a:p>
          <a:p>
            <a:pPr marL="211021" indent="-211021">
              <a:buFont typeface="+mj-lt"/>
              <a:buAutoNum type="arabicPeriod" startAt="6"/>
            </a:pPr>
            <a:r>
              <a:rPr lang="en-GB" sz="1108" dirty="0">
                <a:latin typeface="+mj-lt"/>
              </a:rPr>
              <a:t>All performance returns have been calculated gross of investment management fees.  Furthermore, no other fees have been deducted bar trading expenses.</a:t>
            </a:r>
          </a:p>
          <a:p>
            <a:pPr marL="211021" indent="-211021">
              <a:buFont typeface="+mj-lt"/>
              <a:buAutoNum type="arabicPeriod" startAt="6"/>
            </a:pPr>
            <a:endParaRPr lang="en-GB" sz="1108" dirty="0">
              <a:latin typeface="+mj-lt"/>
              <a:ea typeface="Calibri" panose="020F0502020204030204" pitchFamily="34" charset="0"/>
              <a:cs typeface="Times New Roman" panose="02020603050405020304" pitchFamily="18" charset="0"/>
            </a:endParaRPr>
          </a:p>
          <a:p>
            <a:pPr marL="211021" indent="-211021">
              <a:buFont typeface="+mj-lt"/>
              <a:buAutoNum type="arabicPeriod" startAt="6"/>
            </a:pPr>
            <a:r>
              <a:rPr lang="en-GB" sz="1108" dirty="0">
                <a:latin typeface="+mj-lt"/>
              </a:rPr>
              <a:t>All performance returns and market values are denominated in Sterling.</a:t>
            </a:r>
          </a:p>
          <a:p>
            <a:pPr marL="211021" indent="-211021">
              <a:buFont typeface="+mj-lt"/>
              <a:buAutoNum type="arabicPeriod" startAt="6"/>
            </a:pPr>
            <a:endParaRPr lang="en-GB" sz="1108" dirty="0">
              <a:latin typeface="+mj-lt"/>
            </a:endParaRPr>
          </a:p>
          <a:p>
            <a:pPr marL="211021" indent="-211021">
              <a:buFont typeface="+mj-lt"/>
              <a:buAutoNum type="arabicPeriod" startAt="6"/>
            </a:pPr>
            <a:r>
              <a:rPr lang="en-GB" sz="1108" dirty="0">
                <a:latin typeface="+mj-lt"/>
              </a:rPr>
              <a:t>Throughout all time periods the number of portfolios contained within the composite was less than five, therefore no measurement of dispersion has been presented.</a:t>
            </a:r>
          </a:p>
          <a:p>
            <a:pPr marL="211021" indent="-211021">
              <a:buFont typeface="+mj-lt"/>
              <a:buAutoNum type="arabicPeriod" startAt="6"/>
            </a:pPr>
            <a:endParaRPr lang="en-GB" sz="1108" dirty="0">
              <a:latin typeface="+mj-lt"/>
            </a:endParaRPr>
          </a:p>
          <a:p>
            <a:pPr marL="211021" indent="-211021">
              <a:buFont typeface="+mj-lt"/>
              <a:buAutoNum type="arabicPeriod" startAt="9"/>
            </a:pPr>
            <a:r>
              <a:rPr lang="en-GB" sz="1108" dirty="0">
                <a:latin typeface="+mj-lt"/>
              </a:rPr>
              <a:t>A representative fee schedule for this composite is a yearly Management Fee ranging between 0.40% - 0.70%. Note that fees for institutional investors are assessed on a case-by-case basis.</a:t>
            </a:r>
          </a:p>
          <a:p>
            <a:pPr marL="211021" indent="-211021">
              <a:buFont typeface="+mj-lt"/>
              <a:buAutoNum type="arabicPeriod" startAt="6"/>
            </a:pPr>
            <a:endParaRPr lang="en-GB" sz="1108" dirty="0">
              <a:latin typeface="+mj-lt"/>
            </a:endParaRPr>
          </a:p>
          <a:p>
            <a:pPr marL="211021" indent="-211021">
              <a:buFont typeface="+mj-lt"/>
              <a:buAutoNum type="arabicPeriod" startAt="6"/>
            </a:pPr>
            <a:endParaRPr lang="en-GB" sz="1108" dirty="0">
              <a:latin typeface="+mj-lt"/>
            </a:endParaRPr>
          </a:p>
        </p:txBody>
      </p:sp>
    </p:spTree>
    <p:extLst>
      <p:ext uri="{BB962C8B-B14F-4D97-AF65-F5344CB8AC3E}">
        <p14:creationId xmlns:p14="http://schemas.microsoft.com/office/powerpoint/2010/main" val="4088648175"/>
      </p:ext>
    </p:extLst>
  </p:cSld>
  <p:clrMapOvr>
    <a:masterClrMapping/>
  </p:clrMapOvr>
</p:sld>
</file>

<file path=ppt/theme/theme1.xml><?xml version="1.0" encoding="utf-8"?>
<a:theme xmlns:a="http://schemas.openxmlformats.org/drawingml/2006/main" name="Liontrust template slide size A4">
  <a:themeElements>
    <a:clrScheme name="Custom 6">
      <a:dk1>
        <a:sysClr val="windowText" lastClr="000000"/>
      </a:dk1>
      <a:lt1>
        <a:sysClr val="window" lastClr="FFFFFF"/>
      </a:lt1>
      <a:dk2>
        <a:srgbClr val="000000"/>
      </a:dk2>
      <a:lt2>
        <a:srgbClr val="E7E6E6"/>
      </a:lt2>
      <a:accent1>
        <a:srgbClr val="34B233"/>
      </a:accent1>
      <a:accent2>
        <a:srgbClr val="B4A76C"/>
      </a:accent2>
      <a:accent3>
        <a:srgbClr val="969696"/>
      </a:accent3>
      <a:accent4>
        <a:srgbClr val="595959"/>
      </a:accent4>
      <a:accent5>
        <a:srgbClr val="EA7822"/>
      </a:accent5>
      <a:accent6>
        <a:srgbClr val="0098AD"/>
      </a:accent6>
      <a:hlink>
        <a:srgbClr val="B13223"/>
      </a:hlink>
      <a:folHlink>
        <a:srgbClr val="006C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36000" rIns="36000" bIns="36000" rtlCol="0">
        <a:spAutoFit/>
      </a:bodyPr>
      <a:lstStyle>
        <a:defPPr>
          <a:defRPr sz="1600" dirty="0" smtClean="0"/>
        </a:defPPr>
      </a:lstStyle>
    </a:txDef>
  </a:objectDefaults>
  <a:extraClrSchemeLst/>
  <a:extLst>
    <a:ext uri="{05A4C25C-085E-4340-85A3-A5531E510DB2}">
      <thm15:themeFamily xmlns:thm15="http://schemas.microsoft.com/office/thememl/2012/main" name="Liontrust A4 template for presentations" id="{73DD1CF9-8E68-486C-B10B-4E78B309B1E8}" vid="{167EA74A-7A0E-4DCC-BF57-74B11C957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Liontrust A4 template for presentations</Template>
  <TotalTime>205</TotalTime>
  <Words>1316</Words>
  <Application>Microsoft Macintosh PowerPoint</Application>
  <PresentationFormat>On-screen Show (4:3)</PresentationFormat>
  <Paragraphs>313</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Liontrust template slide size A4</vt:lpstr>
      <vt:lpstr>Renewable Infrastructure as an asset class</vt:lpstr>
      <vt:lpstr>Our approach</vt:lpstr>
      <vt:lpstr>Criteria for inclusion </vt:lpstr>
      <vt:lpstr>What the portfolio looks like</vt:lpstr>
      <vt:lpstr>Benefits of the approach </vt:lpstr>
      <vt:lpstr>Discrete performance</vt:lpstr>
      <vt:lpstr>Key risks</vt:lpstr>
      <vt:lpstr>Sustainable Future – Managed Multi-Asset</vt:lpstr>
      <vt:lpstr>Sustainable Future – Managed Multi-Asset</vt:lpstr>
      <vt:lpstr>Sustainable Future – Managed Multi-Asset</vt:lpstr>
      <vt:lpstr>Sustainable Future – Managed Multi-Asset</vt:lpstr>
      <vt:lpstr>Disclaimer</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Infrastructure as an asset class</dc:title>
  <dc:creator>Simon Clements</dc:creator>
  <cp:lastModifiedBy>Gerard Wynn</cp:lastModifiedBy>
  <cp:revision>19</cp:revision>
  <cp:lastPrinted>2018-06-19T10:09:16Z</cp:lastPrinted>
  <dcterms:created xsi:type="dcterms:W3CDTF">2018-06-18T09:32:45Z</dcterms:created>
  <dcterms:modified xsi:type="dcterms:W3CDTF">2018-06-19T11:47:24Z</dcterms:modified>
</cp:coreProperties>
</file>