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346" r:id="rId3"/>
    <p:sldId id="347" r:id="rId4"/>
    <p:sldId id="348" r:id="rId5"/>
    <p:sldId id="353" r:id="rId6"/>
    <p:sldId id="351" r:id="rId7"/>
    <p:sldId id="362" r:id="rId8"/>
    <p:sldId id="365" r:id="rId9"/>
    <p:sldId id="370" r:id="rId10"/>
    <p:sldId id="371" r:id="rId11"/>
    <p:sldId id="366" r:id="rId12"/>
    <p:sldId id="376" r:id="rId13"/>
    <p:sldId id="367" r:id="rId14"/>
    <p:sldId id="368" r:id="rId15"/>
    <p:sldId id="369" r:id="rId16"/>
    <p:sldId id="363" r:id="rId17"/>
    <p:sldId id="364" r:id="rId18"/>
    <p:sldId id="357" r:id="rId19"/>
    <p:sldId id="358" r:id="rId20"/>
    <p:sldId id="359" r:id="rId21"/>
    <p:sldId id="360" r:id="rId22"/>
    <p:sldId id="361" r:id="rId23"/>
    <p:sldId id="375" r:id="rId24"/>
    <p:sldId id="373" r:id="rId25"/>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itchFamily="34" charset="-128"/>
        <a:cs typeface="+mn-cs"/>
      </a:defRPr>
    </a:lvl9pPr>
  </p:defaultTextStyle>
  <p:extLst>
    <p:ext uri="{EFAFB233-063F-42B5-8137-9DF3F51BA10A}">
      <p15:sldGuideLst xmlns:p15="http://schemas.microsoft.com/office/powerpoint/2012/main" xmlns="" xmlns:mv="urn:schemas-microsoft-com:mac:vml" xmlns:mc="http://schemas.openxmlformats.org/markup-compatibility/2006">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Somm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5305" autoAdjust="0"/>
  </p:normalViewPr>
  <p:slideViewPr>
    <p:cSldViewPr>
      <p:cViewPr varScale="1">
        <p:scale>
          <a:sx n="116" d="100"/>
          <a:sy n="116" d="100"/>
        </p:scale>
        <p:origin x="-287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C:\cathy\IEEFA\Puerto%20Rico\Generation%20Plan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External:Documents:PREPA%20Aguirre:Workbooks:sal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External:Documents:PREPA%20Aguirre:Workbooks:sa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Generation!$C$56</c:f>
              <c:strCache>
                <c:ptCount val="1"/>
                <c:pt idx="0">
                  <c:v>2014 GWh</c:v>
                </c:pt>
              </c:strCache>
            </c:strRef>
          </c:tx>
          <c:dLbls>
            <c:txPr>
              <a:bodyPr/>
              <a:lstStyle/>
              <a:p>
                <a:pPr>
                  <a:defRPr sz="1200"/>
                </a:pPr>
                <a:endParaRPr lang="en-US"/>
              </a:p>
            </c:txPr>
            <c:showLegendKey val="0"/>
            <c:showVal val="1"/>
            <c:showCatName val="0"/>
            <c:showSerName val="0"/>
            <c:showPercent val="0"/>
            <c:showBubbleSize val="0"/>
            <c:showLeaderLines val="1"/>
          </c:dLbls>
          <c:cat>
            <c:strRef>
              <c:f>Generation!$A$57:$A$62</c:f>
              <c:strCache>
                <c:ptCount val="6"/>
                <c:pt idx="0">
                  <c:v>Oil</c:v>
                </c:pt>
                <c:pt idx="1">
                  <c:v>Natural Gas</c:v>
                </c:pt>
                <c:pt idx="2">
                  <c:v>Coal</c:v>
                </c:pt>
                <c:pt idx="3">
                  <c:v>wind</c:v>
                </c:pt>
                <c:pt idx="4">
                  <c:v>Solar</c:v>
                </c:pt>
                <c:pt idx="5">
                  <c:v>Hydro</c:v>
                </c:pt>
              </c:strCache>
            </c:strRef>
          </c:cat>
          <c:val>
            <c:numRef>
              <c:f>Generation!$C$57:$C$62</c:f>
              <c:numCache>
                <c:formatCode>0.00%</c:formatCode>
                <c:ptCount val="6"/>
                <c:pt idx="0">
                  <c:v>0.474043825151682</c:v>
                </c:pt>
                <c:pt idx="1">
                  <c:v>0.332186108299874</c:v>
                </c:pt>
                <c:pt idx="2">
                  <c:v>0.16241766998992</c:v>
                </c:pt>
                <c:pt idx="3">
                  <c:v>0.0173630741687048</c:v>
                </c:pt>
                <c:pt idx="4">
                  <c:v>0.00950646322224315</c:v>
                </c:pt>
                <c:pt idx="5">
                  <c:v>0.00192122535753303</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2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pieChart>
        <c:varyColors val="1"/>
        <c:ser>
          <c:idx val="0"/>
          <c:order val="0"/>
          <c:dLbls>
            <c:dLbl>
              <c:idx val="0"/>
              <c:layout>
                <c:manualLayout>
                  <c:x val="-0.127479658792651"/>
                  <c:y val="0.0"/>
                </c:manualLayout>
              </c:layout>
              <c:showLegendKey val="0"/>
              <c:showVal val="0"/>
              <c:showCatName val="1"/>
              <c:showSerName val="0"/>
              <c:showPercent val="1"/>
              <c:showBubbleSize val="0"/>
            </c:dLbl>
            <c:numFmt formatCode="0.0%" sourceLinked="0"/>
            <c:showLegendKey val="0"/>
            <c:showVal val="0"/>
            <c:showCatName val="1"/>
            <c:showSerName val="0"/>
            <c:showPercent val="1"/>
            <c:showBubbleSize val="0"/>
            <c:showLeaderLines val="1"/>
          </c:dLbls>
          <c:cat>
            <c:strRef>
              <c:f>[1]DEMAND!$AO$9:$AR$9</c:f>
              <c:strCache>
                <c:ptCount val="4"/>
                <c:pt idx="0">
                  <c:v>Tech Losses</c:v>
                </c:pt>
                <c:pt idx="1">
                  <c:v>Non Tech Losses</c:v>
                </c:pt>
                <c:pt idx="2">
                  <c:v>PREPA Internal</c:v>
                </c:pt>
                <c:pt idx="3">
                  <c:v> Customer Load</c:v>
                </c:pt>
              </c:strCache>
            </c:strRef>
          </c:cat>
          <c:val>
            <c:numRef>
              <c:f>[1]DEMAND!$AO$20:$AR$20</c:f>
              <c:numCache>
                <c:formatCode>#,##0.00</c:formatCode>
                <c:ptCount val="4"/>
                <c:pt idx="0">
                  <c:v>1564.884440935745</c:v>
                </c:pt>
                <c:pt idx="1">
                  <c:v>1165.339477292576</c:v>
                </c:pt>
                <c:pt idx="2">
                  <c:v>35.774742</c:v>
                </c:pt>
                <c:pt idx="3" formatCode="#,##0">
                  <c:v>16647.7068184654</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1"/>
          <c:order val="0"/>
          <c:spPr>
            <a:ln>
              <a:solidFill>
                <a:schemeClr val="tx1"/>
              </a:solidFill>
            </a:ln>
          </c:spPr>
          <c:marker>
            <c:symbol val="none"/>
          </c:marker>
          <c:cat>
            <c:numRef>
              <c:f>DEMAND!$AD$11:$AD$30</c:f>
              <c:numCache>
                <c:formatCode>General</c:formatCode>
                <c:ptCount val="20"/>
                <c:pt idx="0">
                  <c:v>2018.0</c:v>
                </c:pt>
                <c:pt idx="1">
                  <c:v>2019.0</c:v>
                </c:pt>
                <c:pt idx="2">
                  <c:v>2020.0</c:v>
                </c:pt>
                <c:pt idx="3">
                  <c:v>2021.0</c:v>
                </c:pt>
                <c:pt idx="4">
                  <c:v>2022.0</c:v>
                </c:pt>
                <c:pt idx="5">
                  <c:v>2023.0</c:v>
                </c:pt>
                <c:pt idx="6">
                  <c:v>2024.0</c:v>
                </c:pt>
                <c:pt idx="7">
                  <c:v>2025.0</c:v>
                </c:pt>
                <c:pt idx="8">
                  <c:v>2026.0</c:v>
                </c:pt>
                <c:pt idx="9">
                  <c:v>2027.0</c:v>
                </c:pt>
                <c:pt idx="10">
                  <c:v>2028.0</c:v>
                </c:pt>
                <c:pt idx="11">
                  <c:v>2029.0</c:v>
                </c:pt>
                <c:pt idx="12">
                  <c:v>2030.0</c:v>
                </c:pt>
                <c:pt idx="13">
                  <c:v>2031.0</c:v>
                </c:pt>
                <c:pt idx="14">
                  <c:v>2032.0</c:v>
                </c:pt>
                <c:pt idx="15">
                  <c:v>2033.0</c:v>
                </c:pt>
                <c:pt idx="16">
                  <c:v>2034.0</c:v>
                </c:pt>
                <c:pt idx="17">
                  <c:v>2035.0</c:v>
                </c:pt>
                <c:pt idx="18">
                  <c:v>2036.0</c:v>
                </c:pt>
                <c:pt idx="19">
                  <c:v>2037.0</c:v>
                </c:pt>
              </c:numCache>
            </c:numRef>
          </c:cat>
          <c:val>
            <c:numRef>
              <c:f>DEMAND!$AE$11:$AE$30</c:f>
              <c:numCache>
                <c:formatCode>_(* #,##0_);_(* \(#,##0\);_(* "-"??_);_(@_)</c:formatCode>
                <c:ptCount val="20"/>
                <c:pt idx="0">
                  <c:v>1.64316974720593E7</c:v>
                </c:pt>
                <c:pt idx="1">
                  <c:v>1.59761963328781E7</c:v>
                </c:pt>
                <c:pt idx="2">
                  <c:v>1.55460837668423E7</c:v>
                </c:pt>
                <c:pt idx="3">
                  <c:v>1.51745685745727E7</c:v>
                </c:pt>
                <c:pt idx="4">
                  <c:v>1.48585866070089E7</c:v>
                </c:pt>
                <c:pt idx="5">
                  <c:v>1.46337162148368E7</c:v>
                </c:pt>
                <c:pt idx="6">
                  <c:v>1.43978473466523E7</c:v>
                </c:pt>
                <c:pt idx="7">
                  <c:v>1.41664413696969E7</c:v>
                </c:pt>
                <c:pt idx="8">
                  <c:v>1.39387578595463E7</c:v>
                </c:pt>
                <c:pt idx="9">
                  <c:v>1.37152860816495E7</c:v>
                </c:pt>
                <c:pt idx="10">
                  <c:v>1.34956214248501E7</c:v>
                </c:pt>
                <c:pt idx="11">
                  <c:v>1.32796652813037E7</c:v>
                </c:pt>
                <c:pt idx="12">
                  <c:v>1.30674225182624E7</c:v>
                </c:pt>
                <c:pt idx="13">
                  <c:v>1.28589614443938E7</c:v>
                </c:pt>
                <c:pt idx="14">
                  <c:v>1.26539562299985E7</c:v>
                </c:pt>
                <c:pt idx="15">
                  <c:v>1.24525538165524E7</c:v>
                </c:pt>
                <c:pt idx="16">
                  <c:v>1.22545667296775E7</c:v>
                </c:pt>
                <c:pt idx="17">
                  <c:v>1.20599084611335E7</c:v>
                </c:pt>
                <c:pt idx="18">
                  <c:v>1.18685323304056E7</c:v>
                </c:pt>
                <c:pt idx="19">
                  <c:v>1.1681778954638E7</c:v>
                </c:pt>
              </c:numCache>
            </c:numRef>
          </c:val>
          <c:smooth val="0"/>
        </c:ser>
        <c:dLbls>
          <c:showLegendKey val="0"/>
          <c:showVal val="0"/>
          <c:showCatName val="0"/>
          <c:showSerName val="0"/>
          <c:showPercent val="0"/>
          <c:showBubbleSize val="0"/>
        </c:dLbls>
        <c:marker val="1"/>
        <c:smooth val="0"/>
        <c:axId val="2145948328"/>
        <c:axId val="2146005544"/>
      </c:lineChart>
      <c:catAx>
        <c:axId val="2145948328"/>
        <c:scaling>
          <c:orientation val="minMax"/>
        </c:scaling>
        <c:delete val="0"/>
        <c:axPos val="b"/>
        <c:numFmt formatCode="General" sourceLinked="1"/>
        <c:majorTickMark val="out"/>
        <c:minorTickMark val="none"/>
        <c:tickLblPos val="nextTo"/>
        <c:crossAx val="2146005544"/>
        <c:crosses val="autoZero"/>
        <c:auto val="1"/>
        <c:lblAlgn val="ctr"/>
        <c:lblOffset val="100"/>
        <c:noMultiLvlLbl val="0"/>
      </c:catAx>
      <c:valAx>
        <c:axId val="2146005544"/>
        <c:scaling>
          <c:orientation val="minMax"/>
        </c:scaling>
        <c:delete val="0"/>
        <c:axPos val="l"/>
        <c:majorGridlines/>
        <c:title>
          <c:tx>
            <c:rich>
              <a:bodyPr rot="-5400000" vert="horz"/>
              <a:lstStyle/>
              <a:p>
                <a:pPr>
                  <a:defRPr/>
                </a:pPr>
                <a:r>
                  <a:rPr lang="en-US"/>
                  <a:t>MWh</a:t>
                </a:r>
              </a:p>
            </c:rich>
          </c:tx>
          <c:layout/>
          <c:overlay val="0"/>
        </c:title>
        <c:numFmt formatCode="_(* #,##0_);_(* \(#,##0\);_(* &quot;-&quot;??_);_(@_)" sourceLinked="1"/>
        <c:majorTickMark val="out"/>
        <c:minorTickMark val="none"/>
        <c:tickLblPos val="nextTo"/>
        <c:crossAx val="2145948328"/>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dirty="0">
                <a:latin typeface="Calibri" charset="0"/>
                <a:ea typeface="MS PGothic" charset="0"/>
                <a:cs typeface="MS PGothic" charset="0"/>
              </a:defRPr>
            </a:lvl1pPr>
          </a:lstStyle>
          <a:p>
            <a:pPr>
              <a:defRPr/>
            </a:pPr>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wrap="square" lIns="96661" tIns="48331" rIns="96661" bIns="48331" numCol="1" anchor="t" anchorCtr="0" compatLnSpc="1">
            <a:prstTxWarp prst="textNoShape">
              <a:avLst/>
            </a:prstTxWarp>
          </a:bodyPr>
          <a:lstStyle>
            <a:lvl1pPr algn="r">
              <a:defRPr sz="1300"/>
            </a:lvl1pPr>
          </a:lstStyle>
          <a:p>
            <a:fld id="{DAB7C284-0513-49A3-9EA1-F5D24787BD7E}" type="datetimeFigureOut">
              <a:rPr lang="en-US" altLang="en-US"/>
              <a:pPr/>
              <a:t>10/24/17</a:t>
            </a:fld>
            <a:endParaRPr lang="en-US" alt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dirty="0">
                <a:latin typeface="Calibri" charset="0"/>
                <a:ea typeface="MS PGothic" charset="0"/>
                <a:cs typeface="MS PGothic" charset="0"/>
              </a:defRPr>
            </a:lvl1pPr>
          </a:lstStyle>
          <a:p>
            <a:pPr>
              <a:defRPr/>
            </a:pPr>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6F685B76-B486-4180-B871-857994E63E2C}" type="slidenum">
              <a:rPr lang="en-US" altLang="en-US"/>
              <a:pPr/>
              <a:t>‹#›</a:t>
            </a:fld>
            <a:endParaRPr lang="en-US" altLang="en-US" dirty="0"/>
          </a:p>
        </p:txBody>
      </p:sp>
    </p:spTree>
    <p:extLst>
      <p:ext uri="{BB962C8B-B14F-4D97-AF65-F5344CB8AC3E}">
        <p14:creationId xmlns:p14="http://schemas.microsoft.com/office/powerpoint/2010/main" val="27817241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eaLnBrk="1" fontAlgn="auto" hangingPunct="1">
              <a:spcBef>
                <a:spcPts val="0"/>
              </a:spcBef>
              <a:spcAft>
                <a:spcPts val="0"/>
              </a:spcAft>
              <a:defRPr sz="1300" dirty="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a:lvl1pPr>
          </a:lstStyle>
          <a:p>
            <a:fld id="{FB26A487-179C-4493-A06D-205E983C8440}" type="datetimeFigureOut">
              <a:rPr lang="en-US" altLang="en-US"/>
              <a:pPr/>
              <a:t>10/24/17</a:t>
            </a:fld>
            <a:endParaRPr lang="en-US" alt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eaLnBrk="1" fontAlgn="auto" hangingPunct="1">
              <a:spcBef>
                <a:spcPts val="0"/>
              </a:spcBef>
              <a:spcAft>
                <a:spcPts val="0"/>
              </a:spcAft>
              <a:defRPr sz="1300" dirty="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vl1pPr>
          </a:lstStyle>
          <a:p>
            <a:fld id="{9F9C9A0C-C8C0-4B05-A24C-EC0572BFE1B0}" type="slidenum">
              <a:rPr lang="en-US" altLang="en-US"/>
              <a:pPr/>
              <a:t>‹#›</a:t>
            </a:fld>
            <a:endParaRPr lang="en-US" altLang="en-US" dirty="0"/>
          </a:p>
        </p:txBody>
      </p:sp>
    </p:spTree>
    <p:extLst>
      <p:ext uri="{BB962C8B-B14F-4D97-AF65-F5344CB8AC3E}">
        <p14:creationId xmlns:p14="http://schemas.microsoft.com/office/powerpoint/2010/main" val="42842497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Calibri" panose="020F0502020204030204" pitchFamily="34" charset="0"/>
                <a:ea typeface="MS PGothic" pitchFamily="34" charset="-128"/>
              </a:defRPr>
            </a:lvl1pPr>
            <a:lvl2pPr marL="785372" indent="-302066">
              <a:defRPr sz="2500">
                <a:solidFill>
                  <a:schemeClr val="tx1"/>
                </a:solidFill>
                <a:latin typeface="Calibri" panose="020F0502020204030204" pitchFamily="34" charset="0"/>
                <a:ea typeface="MS PGothic" pitchFamily="34" charset="-128"/>
              </a:defRPr>
            </a:lvl2pPr>
            <a:lvl3pPr marL="1208265" indent="-241653">
              <a:defRPr sz="2500">
                <a:solidFill>
                  <a:schemeClr val="tx1"/>
                </a:solidFill>
                <a:latin typeface="Calibri" panose="020F0502020204030204" pitchFamily="34" charset="0"/>
                <a:ea typeface="MS PGothic" pitchFamily="34" charset="-128"/>
              </a:defRPr>
            </a:lvl3pPr>
            <a:lvl4pPr marL="1691571" indent="-241653">
              <a:defRPr sz="2500">
                <a:solidFill>
                  <a:schemeClr val="tx1"/>
                </a:solidFill>
                <a:latin typeface="Calibri" panose="020F0502020204030204" pitchFamily="34" charset="0"/>
                <a:ea typeface="MS PGothic" pitchFamily="34" charset="-128"/>
              </a:defRPr>
            </a:lvl4pPr>
            <a:lvl5pPr marL="2174878" indent="-241653">
              <a:defRPr sz="2500">
                <a:solidFill>
                  <a:schemeClr val="tx1"/>
                </a:solidFill>
                <a:latin typeface="Calibri" panose="020F0502020204030204" pitchFamily="34" charset="0"/>
                <a:ea typeface="MS PGothic" pitchFamily="34" charset="-128"/>
              </a:defRPr>
            </a:lvl5pPr>
            <a:lvl6pPr marL="2658184" indent="-241653" eaLnBrk="0" fontAlgn="base" hangingPunct="0">
              <a:spcBef>
                <a:spcPct val="0"/>
              </a:spcBef>
              <a:spcAft>
                <a:spcPct val="0"/>
              </a:spcAft>
              <a:defRPr sz="2500">
                <a:solidFill>
                  <a:schemeClr val="tx1"/>
                </a:solidFill>
                <a:latin typeface="Calibri" panose="020F0502020204030204" pitchFamily="34" charset="0"/>
                <a:ea typeface="MS PGothic" pitchFamily="34" charset="-128"/>
              </a:defRPr>
            </a:lvl6pPr>
            <a:lvl7pPr marL="3141490" indent="-241653" eaLnBrk="0" fontAlgn="base" hangingPunct="0">
              <a:spcBef>
                <a:spcPct val="0"/>
              </a:spcBef>
              <a:spcAft>
                <a:spcPct val="0"/>
              </a:spcAft>
              <a:defRPr sz="2500">
                <a:solidFill>
                  <a:schemeClr val="tx1"/>
                </a:solidFill>
                <a:latin typeface="Calibri" panose="020F0502020204030204" pitchFamily="34" charset="0"/>
                <a:ea typeface="MS PGothic" pitchFamily="34" charset="-128"/>
              </a:defRPr>
            </a:lvl7pPr>
            <a:lvl8pPr marL="3624796" indent="-241653" eaLnBrk="0" fontAlgn="base" hangingPunct="0">
              <a:spcBef>
                <a:spcPct val="0"/>
              </a:spcBef>
              <a:spcAft>
                <a:spcPct val="0"/>
              </a:spcAft>
              <a:defRPr sz="2500">
                <a:solidFill>
                  <a:schemeClr val="tx1"/>
                </a:solidFill>
                <a:latin typeface="Calibri" panose="020F0502020204030204" pitchFamily="34" charset="0"/>
                <a:ea typeface="MS PGothic" pitchFamily="34" charset="-128"/>
              </a:defRPr>
            </a:lvl8pPr>
            <a:lvl9pPr marL="4108102" indent="-241653" eaLnBrk="0" fontAlgn="base" hangingPunct="0">
              <a:spcBef>
                <a:spcPct val="0"/>
              </a:spcBef>
              <a:spcAft>
                <a:spcPct val="0"/>
              </a:spcAft>
              <a:defRPr sz="2500">
                <a:solidFill>
                  <a:schemeClr val="tx1"/>
                </a:solidFill>
                <a:latin typeface="Calibri" panose="020F0502020204030204" pitchFamily="34" charset="0"/>
                <a:ea typeface="MS PGothic" pitchFamily="34" charset="-128"/>
              </a:defRPr>
            </a:lvl9pPr>
          </a:lstStyle>
          <a:p>
            <a:fld id="{8050DE34-5D12-4CDB-9856-5E3F51F58A77}" type="slidenum">
              <a:rPr lang="en-US" altLang="en-US" sz="1300"/>
              <a:pPr/>
              <a:t>1</a:t>
            </a:fld>
            <a:endParaRPr lang="en-US" altLang="en-US" sz="1300" dirty="0"/>
          </a:p>
        </p:txBody>
      </p:sp>
    </p:spTree>
    <p:extLst>
      <p:ext uri="{BB962C8B-B14F-4D97-AF65-F5344CB8AC3E}">
        <p14:creationId xmlns:p14="http://schemas.microsoft.com/office/powerpoint/2010/main" val="1222490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de-DE" smtClean="0"/>
              <a:t>Fußzeile</a:t>
            </a:r>
            <a:endParaRPr lang="de-DE" dirty="0"/>
          </a:p>
        </p:txBody>
      </p:sp>
      <p:sp>
        <p:nvSpPr>
          <p:cNvPr id="5" name="Slide Number Placeholder 4"/>
          <p:cNvSpPr>
            <a:spLocks noGrp="1"/>
          </p:cNvSpPr>
          <p:nvPr>
            <p:ph type="sldNum" sz="quarter" idx="11"/>
          </p:nvPr>
        </p:nvSpPr>
        <p:spPr/>
        <p:txBody>
          <a:bodyPr/>
          <a:lstStyle/>
          <a:p>
            <a:pPr>
              <a:defRPr/>
            </a:pPr>
            <a:fld id="{1E97BDFF-0AC5-494C-90C2-63A8BE427F09}" type="slidenum">
              <a:rPr lang="de-DE" smtClean="0"/>
              <a:pPr>
                <a:defRPr/>
              </a:pPr>
              <a:t>16</a:t>
            </a:fld>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de-DE" smtClean="0"/>
              <a:t>Fußzeile</a:t>
            </a:r>
            <a:endParaRPr lang="de-DE" dirty="0"/>
          </a:p>
        </p:txBody>
      </p:sp>
      <p:sp>
        <p:nvSpPr>
          <p:cNvPr id="5" name="Slide Number Placeholder 4"/>
          <p:cNvSpPr>
            <a:spLocks noGrp="1"/>
          </p:cNvSpPr>
          <p:nvPr>
            <p:ph type="sldNum" sz="quarter" idx="11"/>
          </p:nvPr>
        </p:nvSpPr>
        <p:spPr/>
        <p:txBody>
          <a:bodyPr/>
          <a:lstStyle/>
          <a:p>
            <a:pPr>
              <a:defRPr/>
            </a:pPr>
            <a:fld id="{1E97BDFF-0AC5-494C-90C2-63A8BE427F09}" type="slidenum">
              <a:rPr lang="de-DE" smtClean="0"/>
              <a:pPr>
                <a:defRPr/>
              </a:pPr>
              <a:t>17</a:t>
            </a:fld>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de-DE" smtClean="0"/>
              <a:t>Fußzeile</a:t>
            </a:r>
            <a:endParaRPr lang="de-DE" dirty="0"/>
          </a:p>
        </p:txBody>
      </p:sp>
      <p:sp>
        <p:nvSpPr>
          <p:cNvPr id="5" name="Slide Number Placeholder 4"/>
          <p:cNvSpPr>
            <a:spLocks noGrp="1"/>
          </p:cNvSpPr>
          <p:nvPr>
            <p:ph type="sldNum" sz="quarter" idx="11"/>
          </p:nvPr>
        </p:nvSpPr>
        <p:spPr/>
        <p:txBody>
          <a:bodyPr/>
          <a:lstStyle/>
          <a:p>
            <a:pPr>
              <a:defRPr/>
            </a:pPr>
            <a:fld id="{1E97BDFF-0AC5-494C-90C2-63A8BE427F09}" type="slidenum">
              <a:rPr lang="de-DE" smtClean="0"/>
              <a:pPr>
                <a:defRPr/>
              </a:pPr>
              <a:t>20</a:t>
            </a:fld>
            <a:endParaRPr lang="de-D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Management is driven by short-term political gain, imprudent use of debt -</a:t>
            </a:r>
            <a:r>
              <a:rPr lang="en-US" baseline="0" dirty="0" smtClean="0">
                <a:sym typeface="Wingdings" pitchFamily="2" charset="2"/>
              </a:rPr>
              <a:t> need independent management of PREPA for a period of time to restructure priorities, hire the right staff, clean out the wrong people, etc. This is how judicial system responds to tax fraud – independent, knowledgeable team comes in to clean up management disorder.</a:t>
            </a:r>
            <a:endParaRPr lang="en-US" dirty="0"/>
          </a:p>
        </p:txBody>
      </p:sp>
      <p:sp>
        <p:nvSpPr>
          <p:cNvPr id="4" name="Slide Number Placeholder 3"/>
          <p:cNvSpPr>
            <a:spLocks noGrp="1"/>
          </p:cNvSpPr>
          <p:nvPr>
            <p:ph type="sldNum" sz="quarter" idx="10"/>
          </p:nvPr>
        </p:nvSpPr>
        <p:spPr/>
        <p:txBody>
          <a:bodyPr/>
          <a:lstStyle/>
          <a:p>
            <a:fld id="{9F9C9A0C-C8C0-4B05-A24C-EC0572BFE1B0}" type="slidenum">
              <a:rPr lang="en-US" altLang="en-US" smtClean="0"/>
              <a:pPr/>
              <a:t>23</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de-DE" smtClean="0"/>
              <a:t>Fußzeile</a:t>
            </a:r>
            <a:endParaRPr lang="de-DE" dirty="0"/>
          </a:p>
        </p:txBody>
      </p:sp>
      <p:sp>
        <p:nvSpPr>
          <p:cNvPr id="5" name="Slide Number Placeholder 4"/>
          <p:cNvSpPr>
            <a:spLocks noGrp="1"/>
          </p:cNvSpPr>
          <p:nvPr>
            <p:ph type="sldNum" sz="quarter" idx="11"/>
          </p:nvPr>
        </p:nvSpPr>
        <p:spPr/>
        <p:txBody>
          <a:bodyPr/>
          <a:lstStyle/>
          <a:p>
            <a:pPr>
              <a:defRPr/>
            </a:pPr>
            <a:fld id="{1E97BDFF-0AC5-494C-90C2-63A8BE427F09}" type="slidenum">
              <a:rPr lang="de-DE" smtClean="0"/>
              <a:pPr>
                <a:defRPr/>
              </a:pPr>
              <a:t>3</a:t>
            </a:fld>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de-DE" smtClean="0"/>
              <a:t>Fußzeile</a:t>
            </a:r>
            <a:endParaRPr lang="de-DE" dirty="0"/>
          </a:p>
        </p:txBody>
      </p:sp>
      <p:sp>
        <p:nvSpPr>
          <p:cNvPr id="5" name="Slide Number Placeholder 4"/>
          <p:cNvSpPr>
            <a:spLocks noGrp="1"/>
          </p:cNvSpPr>
          <p:nvPr>
            <p:ph type="sldNum" sz="quarter" idx="11"/>
          </p:nvPr>
        </p:nvSpPr>
        <p:spPr/>
        <p:txBody>
          <a:bodyPr/>
          <a:lstStyle/>
          <a:p>
            <a:pPr>
              <a:defRPr/>
            </a:pPr>
            <a:fld id="{1E97BDFF-0AC5-494C-90C2-63A8BE427F09}" type="slidenum">
              <a:rPr lang="de-DE" smtClean="0"/>
              <a:pPr>
                <a:defRPr/>
              </a:pPr>
              <a:t>4</a:t>
            </a:fld>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de-DE" smtClean="0"/>
              <a:t>Fußzeile</a:t>
            </a:r>
            <a:endParaRPr lang="de-DE" dirty="0"/>
          </a:p>
        </p:txBody>
      </p:sp>
      <p:sp>
        <p:nvSpPr>
          <p:cNvPr id="5" name="Slide Number Placeholder 4"/>
          <p:cNvSpPr>
            <a:spLocks noGrp="1"/>
          </p:cNvSpPr>
          <p:nvPr>
            <p:ph type="sldNum" sz="quarter" idx="11"/>
          </p:nvPr>
        </p:nvSpPr>
        <p:spPr/>
        <p:txBody>
          <a:bodyPr/>
          <a:lstStyle/>
          <a:p>
            <a:pPr>
              <a:defRPr/>
            </a:pPr>
            <a:fld id="{1E97BDFF-0AC5-494C-90C2-63A8BE427F09}" type="slidenum">
              <a:rPr lang="de-DE" smtClean="0"/>
              <a:pPr>
                <a:defRPr/>
              </a:pPr>
              <a:t>5</a:t>
            </a:fld>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Should mention that there’s no plan for actually getting to 16%</a:t>
            </a:r>
            <a:r>
              <a:rPr lang="en-US" baseline="0" dirty="0" smtClean="0"/>
              <a:t> by 2020 and the IRP wasn’t actually proposing to achieve that.</a:t>
            </a:r>
            <a:endParaRPr lang="en-US" dirty="0"/>
          </a:p>
        </p:txBody>
      </p:sp>
      <p:sp>
        <p:nvSpPr>
          <p:cNvPr id="4" name="Slide Number Placeholder 3"/>
          <p:cNvSpPr>
            <a:spLocks noGrp="1"/>
          </p:cNvSpPr>
          <p:nvPr>
            <p:ph type="sldNum" sz="quarter" idx="10"/>
          </p:nvPr>
        </p:nvSpPr>
        <p:spPr/>
        <p:txBody>
          <a:bodyPr/>
          <a:lstStyle/>
          <a:p>
            <a:fld id="{9F9C9A0C-C8C0-4B05-A24C-EC0572BFE1B0}" type="slidenum">
              <a:rPr lang="en-US" altLang="en-US" smtClean="0"/>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management problems, could talk about the terrible renewable energy contracts</a:t>
            </a:r>
            <a:endParaRPr lang="en-US" dirty="0"/>
          </a:p>
        </p:txBody>
      </p:sp>
      <p:sp>
        <p:nvSpPr>
          <p:cNvPr id="4" name="Slide Number Placeholder 3"/>
          <p:cNvSpPr>
            <a:spLocks noGrp="1"/>
          </p:cNvSpPr>
          <p:nvPr>
            <p:ph type="sldNum" sz="quarter" idx="10"/>
          </p:nvPr>
        </p:nvSpPr>
        <p:spPr/>
        <p:txBody>
          <a:bodyPr/>
          <a:lstStyle/>
          <a:p>
            <a:fld id="{9F9C9A0C-C8C0-4B05-A24C-EC0572BFE1B0}" type="slidenum">
              <a:rPr lang="en-US" altLang="en-US" smtClean="0"/>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this is not the same plan as presented to Energy</a:t>
            </a:r>
            <a:r>
              <a:rPr lang="en-US" baseline="0" dirty="0" smtClean="0"/>
              <a:t> Commission</a:t>
            </a:r>
            <a:endParaRPr lang="en-US" dirty="0" smtClean="0"/>
          </a:p>
        </p:txBody>
      </p:sp>
      <p:sp>
        <p:nvSpPr>
          <p:cNvPr id="4" name="Footer Placeholder 3"/>
          <p:cNvSpPr>
            <a:spLocks noGrp="1"/>
          </p:cNvSpPr>
          <p:nvPr>
            <p:ph type="ftr" sz="quarter" idx="10"/>
          </p:nvPr>
        </p:nvSpPr>
        <p:spPr/>
        <p:txBody>
          <a:bodyPr/>
          <a:lstStyle/>
          <a:p>
            <a:pPr>
              <a:defRPr/>
            </a:pPr>
            <a:r>
              <a:rPr lang="de-DE" smtClean="0"/>
              <a:t>Fußzeile</a:t>
            </a:r>
            <a:endParaRPr lang="de-DE" dirty="0"/>
          </a:p>
        </p:txBody>
      </p:sp>
      <p:sp>
        <p:nvSpPr>
          <p:cNvPr id="5" name="Slide Number Placeholder 4"/>
          <p:cNvSpPr>
            <a:spLocks noGrp="1"/>
          </p:cNvSpPr>
          <p:nvPr>
            <p:ph type="sldNum" sz="quarter" idx="11"/>
          </p:nvPr>
        </p:nvSpPr>
        <p:spPr/>
        <p:txBody>
          <a:bodyPr/>
          <a:lstStyle/>
          <a:p>
            <a:pPr>
              <a:defRPr/>
            </a:pPr>
            <a:fld id="{1E97BDFF-0AC5-494C-90C2-63A8BE427F09}" type="slidenum">
              <a:rPr lang="de-DE" smtClean="0"/>
              <a:pPr>
                <a:defRPr/>
              </a:pPr>
              <a:t>10</a:t>
            </a:fld>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9C9A0C-C8C0-4B05-A24C-EC0572BFE1B0}" type="slidenum">
              <a:rPr lang="en-US" altLang="en-US" smtClean="0"/>
              <a:pPr/>
              <a:t>11</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Liability for failures</a:t>
            </a:r>
            <a:r>
              <a:rPr lang="en-US" baseline="0" dirty="0" smtClean="0"/>
              <a:t> to do due diligence on bond issuances</a:t>
            </a:r>
            <a:endParaRPr lang="en-US" dirty="0"/>
          </a:p>
        </p:txBody>
      </p:sp>
      <p:sp>
        <p:nvSpPr>
          <p:cNvPr id="4" name="Slide Number Placeholder 3"/>
          <p:cNvSpPr>
            <a:spLocks noGrp="1"/>
          </p:cNvSpPr>
          <p:nvPr>
            <p:ph type="sldNum" sz="quarter" idx="10"/>
          </p:nvPr>
        </p:nvSpPr>
        <p:spPr/>
        <p:txBody>
          <a:bodyPr/>
          <a:lstStyle/>
          <a:p>
            <a:fld id="{9F9C9A0C-C8C0-4B05-A24C-EC0572BFE1B0}" type="slidenum">
              <a:rPr lang="en-US" altLang="en-US" smtClean="0"/>
              <a:pPr/>
              <a:t>12</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6" name="Slide Number Placeholder 5"/>
          <p:cNvSpPr>
            <a:spLocks noGrp="1"/>
          </p:cNvSpPr>
          <p:nvPr>
            <p:ph type="sldNum" sz="quarter" idx="12"/>
          </p:nvPr>
        </p:nvSpPr>
        <p:spPr/>
        <p:txBody>
          <a:bodyPr/>
          <a:lstStyle>
            <a:lvl1pPr>
              <a:defRPr/>
            </a:lvl1pPr>
          </a:lstStyle>
          <a:p>
            <a:fld id="{617BD90D-AD2B-4DE9-8DF1-16E6322B1472}" type="slidenum">
              <a:rPr lang="en-US" altLang="en-US"/>
              <a:pPr/>
              <a:t>‹#›</a:t>
            </a:fld>
            <a:endParaRPr lang="en-US" altLang="en-US" dirty="0"/>
          </a:p>
        </p:txBody>
      </p:sp>
    </p:spTree>
    <p:extLst>
      <p:ext uri="{BB962C8B-B14F-4D97-AF65-F5344CB8AC3E}">
        <p14:creationId xmlns:p14="http://schemas.microsoft.com/office/powerpoint/2010/main" val="1065529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6" name="Slide Number Placeholder 5"/>
          <p:cNvSpPr>
            <a:spLocks noGrp="1"/>
          </p:cNvSpPr>
          <p:nvPr>
            <p:ph type="sldNum" sz="quarter" idx="12"/>
          </p:nvPr>
        </p:nvSpPr>
        <p:spPr/>
        <p:txBody>
          <a:bodyPr/>
          <a:lstStyle>
            <a:lvl1pPr>
              <a:defRPr/>
            </a:lvl1pPr>
          </a:lstStyle>
          <a:p>
            <a:fld id="{81B1E2F8-57FF-4C1D-BA64-92B26BFBDBC0}" type="slidenum">
              <a:rPr lang="en-US" altLang="en-US"/>
              <a:pPr/>
              <a:t>‹#›</a:t>
            </a:fld>
            <a:endParaRPr lang="en-US" altLang="en-US" dirty="0"/>
          </a:p>
        </p:txBody>
      </p:sp>
    </p:spTree>
    <p:extLst>
      <p:ext uri="{BB962C8B-B14F-4D97-AF65-F5344CB8AC3E}">
        <p14:creationId xmlns:p14="http://schemas.microsoft.com/office/powerpoint/2010/main" val="1745127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6" name="Slide Number Placeholder 5"/>
          <p:cNvSpPr>
            <a:spLocks noGrp="1"/>
          </p:cNvSpPr>
          <p:nvPr>
            <p:ph type="sldNum" sz="quarter" idx="12"/>
          </p:nvPr>
        </p:nvSpPr>
        <p:spPr/>
        <p:txBody>
          <a:bodyPr/>
          <a:lstStyle>
            <a:lvl1pPr>
              <a:defRPr/>
            </a:lvl1pPr>
          </a:lstStyle>
          <a:p>
            <a:fld id="{9046F1E6-25CA-48DF-B179-CB0367780208}" type="slidenum">
              <a:rPr lang="en-US" altLang="en-US"/>
              <a:pPr/>
              <a:t>‹#›</a:t>
            </a:fld>
            <a:endParaRPr lang="en-US" altLang="en-US" dirty="0"/>
          </a:p>
        </p:txBody>
      </p:sp>
    </p:spTree>
    <p:extLst>
      <p:ext uri="{BB962C8B-B14F-4D97-AF65-F5344CB8AC3E}">
        <p14:creationId xmlns:p14="http://schemas.microsoft.com/office/powerpoint/2010/main" val="42717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Nur Text">
    <p:spTree>
      <p:nvGrpSpPr>
        <p:cNvPr id="1" name=""/>
        <p:cNvGrpSpPr/>
        <p:nvPr/>
      </p:nvGrpSpPr>
      <p:grpSpPr>
        <a:xfrm>
          <a:off x="0" y="0"/>
          <a:ext cx="0" cy="0"/>
          <a:chOff x="0" y="0"/>
          <a:chExt cx="0" cy="0"/>
        </a:xfrm>
      </p:grpSpPr>
      <p:sp>
        <p:nvSpPr>
          <p:cNvPr id="4115" name="Rectangle 19"/>
          <p:cNvSpPr>
            <a:spLocks noGrp="1" noChangeArrowheads="1"/>
          </p:cNvSpPr>
          <p:nvPr>
            <p:ph type="subTitle" idx="1" hasCustomPrompt="1"/>
          </p:nvPr>
        </p:nvSpPr>
        <p:spPr>
          <a:xfrm>
            <a:off x="467544" y="1628800"/>
            <a:ext cx="8172000" cy="4104456"/>
          </a:xfrm>
          <a:prstGeom prst="rect">
            <a:avLst/>
          </a:prstGeom>
        </p:spPr>
        <p:txBody>
          <a:bodyPr tIns="36000" rIns="36000" bIns="36000"/>
          <a:lstStyle>
            <a:lvl1pPr marL="0" marR="0" indent="0" algn="l" defTabSz="914400" rtl="0" eaLnBrk="0" fontAlgn="base" latinLnBrk="0" hangingPunct="0">
              <a:lnSpc>
                <a:spcPct val="100000"/>
              </a:lnSpc>
              <a:spcBef>
                <a:spcPct val="20000"/>
              </a:spcBef>
              <a:spcAft>
                <a:spcPct val="0"/>
              </a:spcAft>
              <a:buClr>
                <a:srgbClr val="004F80"/>
              </a:buClr>
              <a:buSzPct val="80000"/>
              <a:buFont typeface="Arial" pitchFamily="34" charset="0"/>
              <a:buNone/>
              <a:tabLst/>
              <a:defRPr lang="de-DE" sz="2000" b="0" baseline="0" smtClean="0">
                <a:solidFill>
                  <a:srgbClr val="004F80"/>
                </a:solidFill>
                <a:latin typeface="Arial"/>
                <a:ea typeface="Times"/>
                <a:cs typeface="Arial"/>
              </a:defRPr>
            </a:lvl1pPr>
          </a:lstStyle>
          <a:p>
            <a:r>
              <a:rPr lang="de-DE" dirty="0" smtClean="0"/>
              <a:t>Standard-Fließtext: Arial 20 </a:t>
            </a:r>
            <a:r>
              <a:rPr lang="de-DE" dirty="0" err="1" smtClean="0"/>
              <a:t>pt</a:t>
            </a:r>
            <a:r>
              <a:rPr lang="de-DE" dirty="0" smtClean="0"/>
              <a:t> (wenn nötig: bis min. 16 </a:t>
            </a:r>
            <a:r>
              <a:rPr lang="de-DE" dirty="0" err="1" smtClean="0"/>
              <a:t>pt</a:t>
            </a:r>
            <a:r>
              <a:rPr lang="de-DE" dirty="0" smtClean="0"/>
              <a:t> verkleinern); Zwischenheadlines und Hervorhebungen fett</a:t>
            </a:r>
          </a:p>
          <a:p>
            <a:endParaRPr lang="de-DE" dirty="0" smtClean="0"/>
          </a:p>
        </p:txBody>
      </p:sp>
      <p:sp>
        <p:nvSpPr>
          <p:cNvPr id="4114" name="Rectangle 18"/>
          <p:cNvSpPr>
            <a:spLocks noGrp="1" noChangeArrowheads="1"/>
          </p:cNvSpPr>
          <p:nvPr>
            <p:ph type="ctrTitle" hasCustomPrompt="1"/>
          </p:nvPr>
        </p:nvSpPr>
        <p:spPr>
          <a:xfrm>
            <a:off x="467544" y="476672"/>
            <a:ext cx="5760000" cy="980728"/>
          </a:xfrm>
          <a:prstGeom prst="rect">
            <a:avLst/>
          </a:prstGeom>
        </p:spPr>
        <p:txBody>
          <a:bodyPr/>
          <a:lstStyle>
            <a:lvl1pPr>
              <a:lnSpc>
                <a:spcPts val="3500"/>
              </a:lnSpc>
              <a:defRPr sz="3000" b="0">
                <a:solidFill>
                  <a:srgbClr val="004F80"/>
                </a:solidFill>
                <a:latin typeface="Times"/>
                <a:ea typeface="Times"/>
                <a:cs typeface="Times"/>
              </a:defRPr>
            </a:lvl1pPr>
          </a:lstStyle>
          <a:p>
            <a:r>
              <a:rPr lang="de-DE" dirty="0" smtClean="0"/>
              <a:t>Headline Times 30 </a:t>
            </a:r>
            <a:r>
              <a:rPr lang="de-DE" dirty="0" err="1" smtClean="0"/>
              <a:t>pt</a:t>
            </a:r>
            <a:r>
              <a:rPr lang="de-DE" dirty="0" smtClean="0"/>
              <a:t>;</a:t>
            </a:r>
            <a:br>
              <a:rPr lang="de-DE" dirty="0" smtClean="0"/>
            </a:br>
            <a:r>
              <a:rPr lang="de-DE" dirty="0" smtClean="0"/>
              <a:t>max. zweizeilig</a:t>
            </a:r>
            <a:br>
              <a:rPr lang="de-DE" dirty="0" smtClean="0"/>
            </a:br>
            <a:r>
              <a:rPr lang="de-DE" dirty="0" smtClean="0"/>
              <a:t/>
            </a:r>
            <a:br>
              <a:rPr lang="de-DE" dirty="0" smtClean="0"/>
            </a:br>
            <a:endParaRPr lang="de-DE" dirty="0"/>
          </a:p>
        </p:txBody>
      </p:sp>
      <p:sp>
        <p:nvSpPr>
          <p:cNvPr id="9" name="Textfeld 8"/>
          <p:cNvSpPr txBox="1"/>
          <p:nvPr userDrawn="1"/>
        </p:nvSpPr>
        <p:spPr>
          <a:xfrm>
            <a:off x="4267200" y="6096000"/>
            <a:ext cx="320601" cy="92333"/>
          </a:xfrm>
          <a:prstGeom prst="rect">
            <a:avLst/>
          </a:prstGeom>
        </p:spPr>
        <p:txBody>
          <a:bodyPr wrap="none" lIns="0" tIns="0" rIns="0" bIns="0" rtlCol="0">
            <a:spAutoFit/>
          </a:bodyPr>
          <a:lstStyle/>
          <a:p>
            <a:pPr marL="474663" marR="0" indent="-474663" algn="l" defTabSz="914400" rtl="0" eaLnBrk="0" fontAlgn="base" latinLnBrk="0" hangingPunct="0">
              <a:lnSpc>
                <a:spcPct val="100000"/>
              </a:lnSpc>
              <a:spcBef>
                <a:spcPct val="20000"/>
              </a:spcBef>
              <a:spcAft>
                <a:spcPct val="0"/>
              </a:spcAft>
              <a:buClr>
                <a:srgbClr val="004F80"/>
              </a:buClr>
              <a:buSzPct val="80000"/>
              <a:buFont typeface="Wingdings" pitchFamily="2" charset="2"/>
              <a:buNone/>
              <a:tabLst/>
            </a:pPr>
            <a:r>
              <a:rPr kumimoji="0" lang="de-DE" sz="600" b="0" i="0" u="none" strike="noStrike" kern="0" cap="none" spc="0" normalizeH="0" baseline="0" noProof="0" dirty="0" err="1" smtClean="0">
                <a:ln>
                  <a:noFill/>
                </a:ln>
                <a:solidFill>
                  <a:schemeClr val="tx1"/>
                </a:solidFill>
                <a:effectLst/>
                <a:uLnTx/>
                <a:uFillTx/>
                <a:latin typeface="Times"/>
                <a:ea typeface="Times"/>
                <a:cs typeface="Times"/>
              </a:rPr>
              <a:t>Facilitator</a:t>
            </a:r>
            <a:endParaRPr kumimoji="0" lang="de-DE" sz="600" b="0" i="0" u="none" strike="noStrike" kern="0" cap="none" spc="0" normalizeH="0" baseline="0" noProof="0" dirty="0" smtClean="0">
              <a:ln>
                <a:noFill/>
              </a:ln>
              <a:solidFill>
                <a:schemeClr val="tx1"/>
              </a:solidFill>
              <a:effectLst/>
              <a:uLnTx/>
              <a:uFillTx/>
              <a:latin typeface="Times"/>
              <a:ea typeface="Times"/>
              <a:cs typeface="Times"/>
            </a:endParaRPr>
          </a:p>
        </p:txBody>
      </p:sp>
      <p:pic>
        <p:nvPicPr>
          <p:cNvPr id="10" name="Bild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1000" y="6286605"/>
            <a:ext cx="762000" cy="238125"/>
          </a:xfrm>
          <a:prstGeom prst="rect">
            <a:avLst/>
          </a:prstGeom>
        </p:spPr>
      </p:pic>
      <p:sp>
        <p:nvSpPr>
          <p:cNvPr id="12" name="Fußzeilenplatzhalter 5"/>
          <p:cNvSpPr>
            <a:spLocks noGrp="1"/>
          </p:cNvSpPr>
          <p:nvPr>
            <p:ph type="ftr" sz="quarter" idx="11"/>
          </p:nvPr>
        </p:nvSpPr>
        <p:spPr>
          <a:xfrm>
            <a:off x="5760000" y="6309320"/>
            <a:ext cx="2895600" cy="365125"/>
          </a:xfrm>
          <a:prstGeom prst="rect">
            <a:avLst/>
          </a:prstGeom>
        </p:spPr>
        <p:txBody>
          <a:bodyPr/>
          <a:lstStyle>
            <a:lvl1pPr algn="r">
              <a:defRPr sz="700">
                <a:solidFill>
                  <a:schemeClr val="bg1">
                    <a:lumMod val="50000"/>
                  </a:schemeClr>
                </a:solidFill>
                <a:latin typeface="Arial"/>
                <a:cs typeface="Arial"/>
              </a:defRPr>
            </a:lvl1pPr>
          </a:lstStyle>
          <a:p>
            <a:r>
              <a:rPr lang="de-DE" smtClean="0"/>
              <a:t>Page ‹#›</a:t>
            </a:r>
            <a:endParaRPr lang="de-DE" dirty="0"/>
          </a:p>
        </p:txBody>
      </p:sp>
      <p:pic>
        <p:nvPicPr>
          <p:cNvPr id="11" name="Bild 10" descr="BMWi_Office_Farbe_en.bmp"/>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528" y="5936534"/>
            <a:ext cx="1440160" cy="837302"/>
          </a:xfrm>
          <a:prstGeom prst="rect">
            <a:avLst/>
          </a:prstGeom>
        </p:spPr>
      </p:pic>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969379" y="6002475"/>
            <a:ext cx="1085022" cy="594877"/>
          </a:xfrm>
          <a:prstGeom prst="rect">
            <a:avLst/>
          </a:prstGeom>
          <a:noFill/>
        </p:spPr>
      </p:pic>
    </p:spTree>
    <p:extLst>
      <p:ext uri="{BB962C8B-B14F-4D97-AF65-F5344CB8AC3E}">
        <p14:creationId xmlns:p14="http://schemas.microsoft.com/office/powerpoint/2010/main" val="4085678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ext und Aufzählung">
    <p:spTree>
      <p:nvGrpSpPr>
        <p:cNvPr id="1" name=""/>
        <p:cNvGrpSpPr/>
        <p:nvPr/>
      </p:nvGrpSpPr>
      <p:grpSpPr>
        <a:xfrm>
          <a:off x="0" y="0"/>
          <a:ext cx="0" cy="0"/>
          <a:chOff x="0" y="0"/>
          <a:chExt cx="0" cy="0"/>
        </a:xfrm>
      </p:grpSpPr>
      <p:sp>
        <p:nvSpPr>
          <p:cNvPr id="4114" name="Rectangle 18"/>
          <p:cNvSpPr>
            <a:spLocks noGrp="1" noChangeArrowheads="1"/>
          </p:cNvSpPr>
          <p:nvPr>
            <p:ph type="ctrTitle" hasCustomPrompt="1"/>
          </p:nvPr>
        </p:nvSpPr>
        <p:spPr>
          <a:xfrm>
            <a:off x="467544" y="476672"/>
            <a:ext cx="5760000" cy="980728"/>
          </a:xfrm>
          <a:prstGeom prst="rect">
            <a:avLst/>
          </a:prstGeom>
        </p:spPr>
        <p:txBody>
          <a:bodyPr/>
          <a:lstStyle>
            <a:lvl1pPr>
              <a:lnSpc>
                <a:spcPts val="3500"/>
              </a:lnSpc>
              <a:defRPr sz="3000" b="0">
                <a:solidFill>
                  <a:srgbClr val="004F80"/>
                </a:solidFill>
                <a:latin typeface="Times"/>
                <a:ea typeface="Times"/>
                <a:cs typeface="Times"/>
              </a:defRPr>
            </a:lvl1pPr>
          </a:lstStyle>
          <a:p>
            <a:r>
              <a:rPr lang="de-DE" dirty="0" smtClean="0"/>
              <a:t>Headline Times 30 </a:t>
            </a:r>
            <a:r>
              <a:rPr lang="de-DE" dirty="0" err="1" smtClean="0"/>
              <a:t>pt</a:t>
            </a:r>
            <a:r>
              <a:rPr lang="de-DE" dirty="0" smtClean="0"/>
              <a:t>;</a:t>
            </a:r>
            <a:br>
              <a:rPr lang="de-DE" dirty="0" smtClean="0"/>
            </a:br>
            <a:r>
              <a:rPr lang="de-DE" dirty="0" smtClean="0"/>
              <a:t>max. zweizeilig</a:t>
            </a:r>
            <a:br>
              <a:rPr lang="de-DE" dirty="0" smtClean="0"/>
            </a:br>
            <a:r>
              <a:rPr lang="de-DE" dirty="0" smtClean="0"/>
              <a:t/>
            </a:r>
            <a:br>
              <a:rPr lang="de-DE" dirty="0" smtClean="0"/>
            </a:br>
            <a:endParaRPr lang="de-DE" dirty="0"/>
          </a:p>
        </p:txBody>
      </p:sp>
      <p:sp>
        <p:nvSpPr>
          <p:cNvPr id="8" name="Textplatzhalter 7"/>
          <p:cNvSpPr>
            <a:spLocks noGrp="1"/>
          </p:cNvSpPr>
          <p:nvPr>
            <p:ph type="body" sz="quarter" idx="11" hasCustomPrompt="1"/>
          </p:nvPr>
        </p:nvSpPr>
        <p:spPr>
          <a:xfrm>
            <a:off x="468313" y="1628800"/>
            <a:ext cx="8172000" cy="4103688"/>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rgbClr val="004F80"/>
              </a:buClr>
              <a:buSzPct val="80000"/>
              <a:buFont typeface="Wingdings" pitchFamily="2" charset="2"/>
              <a:buNone/>
              <a:tabLst/>
              <a:defRPr sz="2000">
                <a:latin typeface="Arial"/>
                <a:ea typeface="Times"/>
                <a:cs typeface="Arial"/>
              </a:defRPr>
            </a:lvl1pPr>
            <a:lvl2pPr marL="361950" indent="-192088" algn="l">
              <a:buFont typeface="Arial" pitchFamily="34" charset="0"/>
              <a:buChar char="•"/>
              <a:defRPr sz="1800">
                <a:latin typeface="Arial"/>
                <a:ea typeface="Times"/>
                <a:cs typeface="Arial"/>
              </a:defRPr>
            </a:lvl2pPr>
            <a:lvl3pPr marL="711200" indent="-284163" algn="l">
              <a:buFont typeface="Arial" pitchFamily="34" charset="0"/>
              <a:buChar char="•"/>
              <a:tabLst/>
              <a:defRPr sz="1800">
                <a:latin typeface="Arial"/>
                <a:ea typeface="Times"/>
                <a:cs typeface="Arial"/>
              </a:defRPr>
            </a:lvl3pPr>
            <a:lvl4pPr marL="714375" indent="131763" algn="l">
              <a:buFont typeface="Arial" pitchFamily="34" charset="0"/>
              <a:buChar char="•"/>
              <a:defRPr>
                <a:latin typeface="Arial"/>
                <a:ea typeface="Times"/>
                <a:cs typeface="Arial"/>
              </a:defRPr>
            </a:lvl4pPr>
            <a:lvl5pPr marL="1160463" indent="-228600" algn="l">
              <a:buFont typeface="Arial" pitchFamily="34" charset="0"/>
              <a:buChar char="•"/>
              <a:defRPr baseline="0">
                <a:latin typeface="Arial"/>
                <a:ea typeface="Times"/>
                <a:cs typeface="Arial"/>
              </a:defRPr>
            </a:lvl5pPr>
            <a:lvl6pPr marL="1436688" indent="-228600" algn="l">
              <a:buFont typeface="Arial" pitchFamily="34" charset="0"/>
              <a:buChar char="•"/>
              <a:defRPr>
                <a:solidFill>
                  <a:srgbClr val="004F80"/>
                </a:solidFill>
                <a:latin typeface="Arial"/>
                <a:ea typeface="Times"/>
                <a:cs typeface="Arial"/>
              </a:defRPr>
            </a:lvl6pPr>
            <a:lvl7pPr marL="1704975" indent="-171450" algn="l">
              <a:defRPr baseline="0">
                <a:solidFill>
                  <a:srgbClr val="004F80"/>
                </a:solidFill>
                <a:latin typeface="Arial"/>
                <a:ea typeface="Times"/>
                <a:cs typeface="Arial"/>
              </a:defRPr>
            </a:lvl7pPr>
          </a:lstStyle>
          <a:p>
            <a:r>
              <a:rPr lang="de-DE" dirty="0" smtClean="0"/>
              <a:t>Standard-Fließtext: Arial 20 </a:t>
            </a:r>
            <a:r>
              <a:rPr lang="de-DE" dirty="0" err="1" smtClean="0"/>
              <a:t>pt</a:t>
            </a:r>
            <a:r>
              <a:rPr lang="de-DE" dirty="0" smtClean="0"/>
              <a:t> (wenn nötig: bis min. 16 </a:t>
            </a:r>
            <a:r>
              <a:rPr lang="de-DE" dirty="0" err="1" smtClean="0"/>
              <a:t>pt</a:t>
            </a:r>
            <a:r>
              <a:rPr lang="de-DE" dirty="0" smtClean="0"/>
              <a:t> verkleinern); Aufzählungen über Menüleiste starten</a:t>
            </a:r>
          </a:p>
          <a:p>
            <a:pPr lvl="1"/>
            <a:r>
              <a:rPr lang="de-DE" dirty="0" smtClean="0"/>
              <a:t>Erste Ebene</a:t>
            </a:r>
          </a:p>
          <a:p>
            <a:pPr lvl="2"/>
            <a:r>
              <a:rPr lang="de-DE" dirty="0" smtClean="0"/>
              <a:t>Zweite Ebene</a:t>
            </a:r>
          </a:p>
          <a:p>
            <a:pPr lvl="3"/>
            <a:r>
              <a:rPr lang="de-DE" dirty="0" smtClean="0"/>
              <a:t>Dritte Ebene</a:t>
            </a:r>
          </a:p>
          <a:p>
            <a:pPr lvl="4"/>
            <a:r>
              <a:rPr lang="de-DE" dirty="0" smtClean="0"/>
              <a:t>Vierte Ebene</a:t>
            </a:r>
          </a:p>
          <a:p>
            <a:pPr lvl="5"/>
            <a:r>
              <a:rPr lang="de-DE" dirty="0" smtClean="0"/>
              <a:t>Fünfte Ebene</a:t>
            </a:r>
          </a:p>
          <a:p>
            <a:pPr lvl="6"/>
            <a:r>
              <a:rPr lang="de-DE" dirty="0" smtClean="0"/>
              <a:t>Sechste Ebene</a:t>
            </a:r>
          </a:p>
        </p:txBody>
      </p:sp>
      <p:pic>
        <p:nvPicPr>
          <p:cNvPr id="13" name="Bild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1000" y="6286605"/>
            <a:ext cx="762000" cy="238125"/>
          </a:xfrm>
          <a:prstGeom prst="rect">
            <a:avLst/>
          </a:prstGeom>
        </p:spPr>
      </p:pic>
      <p:sp>
        <p:nvSpPr>
          <p:cNvPr id="9" name="Textfeld 8"/>
          <p:cNvSpPr txBox="1"/>
          <p:nvPr userDrawn="1"/>
        </p:nvSpPr>
        <p:spPr>
          <a:xfrm>
            <a:off x="4267200" y="6096000"/>
            <a:ext cx="320601" cy="92333"/>
          </a:xfrm>
          <a:prstGeom prst="rect">
            <a:avLst/>
          </a:prstGeom>
        </p:spPr>
        <p:txBody>
          <a:bodyPr wrap="none" lIns="0" tIns="0" rIns="0" bIns="0" rtlCol="0">
            <a:spAutoFit/>
          </a:bodyPr>
          <a:lstStyle/>
          <a:p>
            <a:pPr marL="474663" marR="0" indent="-474663" algn="l" defTabSz="914400" rtl="0" eaLnBrk="0" fontAlgn="base" latinLnBrk="0" hangingPunct="0">
              <a:lnSpc>
                <a:spcPct val="100000"/>
              </a:lnSpc>
              <a:spcBef>
                <a:spcPct val="20000"/>
              </a:spcBef>
              <a:spcAft>
                <a:spcPct val="0"/>
              </a:spcAft>
              <a:buClr>
                <a:srgbClr val="004F80"/>
              </a:buClr>
              <a:buSzPct val="80000"/>
              <a:buFont typeface="Wingdings" pitchFamily="2" charset="2"/>
              <a:buNone/>
              <a:tabLst/>
            </a:pPr>
            <a:r>
              <a:rPr kumimoji="0" lang="de-DE" sz="600" b="0" i="0" u="none" strike="noStrike" kern="0" cap="none" spc="0" normalizeH="0" baseline="0" noProof="0" dirty="0" err="1" smtClean="0">
                <a:ln>
                  <a:noFill/>
                </a:ln>
                <a:solidFill>
                  <a:schemeClr val="tx1"/>
                </a:solidFill>
                <a:effectLst/>
                <a:uLnTx/>
                <a:uFillTx/>
                <a:latin typeface="Times"/>
                <a:ea typeface="Times"/>
                <a:cs typeface="Times"/>
              </a:rPr>
              <a:t>Facilitator</a:t>
            </a:r>
            <a:endParaRPr kumimoji="0" lang="de-DE" sz="600" b="0" i="0" u="none" strike="noStrike" kern="0" cap="none" spc="0" normalizeH="0" baseline="0" noProof="0" dirty="0" smtClean="0">
              <a:ln>
                <a:noFill/>
              </a:ln>
              <a:solidFill>
                <a:schemeClr val="tx1"/>
              </a:solidFill>
              <a:effectLst/>
              <a:uLnTx/>
              <a:uFillTx/>
              <a:latin typeface="Times"/>
              <a:ea typeface="Times"/>
              <a:cs typeface="Times"/>
            </a:endParaRPr>
          </a:p>
        </p:txBody>
      </p:sp>
      <p:pic>
        <p:nvPicPr>
          <p:cNvPr id="10" name="Bild 9" descr="BMWi_Office_Farbe_en.bmp"/>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528" y="5936534"/>
            <a:ext cx="1440160" cy="837302"/>
          </a:xfrm>
          <a:prstGeom prst="rect">
            <a:avLst/>
          </a:prstGeom>
        </p:spPr>
      </p:pic>
      <p:pic>
        <p:nvPicPr>
          <p:cNvPr id="11"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969379" y="6002475"/>
            <a:ext cx="1085022" cy="594877"/>
          </a:xfrm>
          <a:prstGeom prst="rect">
            <a:avLst/>
          </a:prstGeom>
          <a:noFill/>
        </p:spPr>
      </p:pic>
      <p:sp>
        <p:nvSpPr>
          <p:cNvPr id="14" name="Fußzeilenplatzhalter 5"/>
          <p:cNvSpPr>
            <a:spLocks noGrp="1"/>
          </p:cNvSpPr>
          <p:nvPr>
            <p:ph type="ftr" sz="quarter" idx="12"/>
          </p:nvPr>
        </p:nvSpPr>
        <p:spPr>
          <a:xfrm>
            <a:off x="5760000" y="6309320"/>
            <a:ext cx="2895600" cy="365125"/>
          </a:xfrm>
          <a:prstGeom prst="rect">
            <a:avLst/>
          </a:prstGeom>
        </p:spPr>
        <p:txBody>
          <a:bodyPr/>
          <a:lstStyle>
            <a:lvl1pPr algn="r">
              <a:defRPr sz="700">
                <a:solidFill>
                  <a:schemeClr val="bg1">
                    <a:lumMod val="50000"/>
                  </a:schemeClr>
                </a:solidFill>
                <a:latin typeface="Arial"/>
                <a:cs typeface="Arial"/>
              </a:defRPr>
            </a:lvl1pPr>
          </a:lstStyle>
          <a:p>
            <a:r>
              <a:rPr lang="de-DE" smtClean="0"/>
              <a:t>Page ‹#›</a:t>
            </a:r>
            <a:endParaRPr lang="de-DE" dirty="0"/>
          </a:p>
        </p:txBody>
      </p:sp>
    </p:spTree>
    <p:extLst>
      <p:ext uri="{BB962C8B-B14F-4D97-AF65-F5344CB8AC3E}">
        <p14:creationId xmlns:p14="http://schemas.microsoft.com/office/powerpoint/2010/main" val="408567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6" name="Slide Number Placeholder 5"/>
          <p:cNvSpPr>
            <a:spLocks noGrp="1"/>
          </p:cNvSpPr>
          <p:nvPr>
            <p:ph type="sldNum" sz="quarter" idx="12"/>
          </p:nvPr>
        </p:nvSpPr>
        <p:spPr/>
        <p:txBody>
          <a:bodyPr/>
          <a:lstStyle>
            <a:lvl1pPr>
              <a:defRPr/>
            </a:lvl1pPr>
          </a:lstStyle>
          <a:p>
            <a:fld id="{21228B4B-B6C6-490D-BC8F-B667387DE739}" type="slidenum">
              <a:rPr lang="en-US" altLang="en-US"/>
              <a:pPr/>
              <a:t>‹#›</a:t>
            </a:fld>
            <a:endParaRPr lang="en-US" altLang="en-US" dirty="0"/>
          </a:p>
        </p:txBody>
      </p:sp>
    </p:spTree>
    <p:extLst>
      <p:ext uri="{BB962C8B-B14F-4D97-AF65-F5344CB8AC3E}">
        <p14:creationId xmlns:p14="http://schemas.microsoft.com/office/powerpoint/2010/main" val="3376380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6" name="Slide Number Placeholder 5"/>
          <p:cNvSpPr>
            <a:spLocks noGrp="1"/>
          </p:cNvSpPr>
          <p:nvPr>
            <p:ph type="sldNum" sz="quarter" idx="12"/>
          </p:nvPr>
        </p:nvSpPr>
        <p:spPr/>
        <p:txBody>
          <a:bodyPr/>
          <a:lstStyle>
            <a:lvl1pPr>
              <a:defRPr/>
            </a:lvl1pPr>
          </a:lstStyle>
          <a:p>
            <a:fld id="{393A3BB6-7F3D-49D4-9C00-605E35FA1789}" type="slidenum">
              <a:rPr lang="en-US" altLang="en-US"/>
              <a:pPr/>
              <a:t>‹#›</a:t>
            </a:fld>
            <a:endParaRPr lang="en-US" altLang="en-US" dirty="0"/>
          </a:p>
        </p:txBody>
      </p:sp>
    </p:spTree>
    <p:extLst>
      <p:ext uri="{BB962C8B-B14F-4D97-AF65-F5344CB8AC3E}">
        <p14:creationId xmlns:p14="http://schemas.microsoft.com/office/powerpoint/2010/main" val="2958212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endParaRPr lang="en-US" altLang="en-US" dirty="0"/>
          </a:p>
        </p:txBody>
      </p:sp>
      <p:sp>
        <p:nvSpPr>
          <p:cNvPr id="6"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7" name="Slide Number Placeholder 5"/>
          <p:cNvSpPr>
            <a:spLocks noGrp="1"/>
          </p:cNvSpPr>
          <p:nvPr>
            <p:ph type="sldNum" sz="quarter" idx="12"/>
          </p:nvPr>
        </p:nvSpPr>
        <p:spPr/>
        <p:txBody>
          <a:bodyPr/>
          <a:lstStyle>
            <a:lvl1pPr>
              <a:defRPr/>
            </a:lvl1pPr>
          </a:lstStyle>
          <a:p>
            <a:fld id="{05278904-4C56-4238-B5B7-DF7899356140}" type="slidenum">
              <a:rPr lang="en-US" altLang="en-US"/>
              <a:pPr/>
              <a:t>‹#›</a:t>
            </a:fld>
            <a:endParaRPr lang="en-US" altLang="en-US" dirty="0"/>
          </a:p>
        </p:txBody>
      </p:sp>
    </p:spTree>
    <p:extLst>
      <p:ext uri="{BB962C8B-B14F-4D97-AF65-F5344CB8AC3E}">
        <p14:creationId xmlns:p14="http://schemas.microsoft.com/office/powerpoint/2010/main" val="13147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endParaRPr lang="en-US" altLang="en-US" dirty="0"/>
          </a:p>
        </p:txBody>
      </p:sp>
      <p:sp>
        <p:nvSpPr>
          <p:cNvPr id="8"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9" name="Slide Number Placeholder 5"/>
          <p:cNvSpPr>
            <a:spLocks noGrp="1"/>
          </p:cNvSpPr>
          <p:nvPr>
            <p:ph type="sldNum" sz="quarter" idx="12"/>
          </p:nvPr>
        </p:nvSpPr>
        <p:spPr/>
        <p:txBody>
          <a:bodyPr/>
          <a:lstStyle>
            <a:lvl1pPr>
              <a:defRPr/>
            </a:lvl1pPr>
          </a:lstStyle>
          <a:p>
            <a:fld id="{F27A77B6-BFAC-4BF1-AB40-0B94DBC74243}" type="slidenum">
              <a:rPr lang="en-US" altLang="en-US"/>
              <a:pPr/>
              <a:t>‹#›</a:t>
            </a:fld>
            <a:endParaRPr lang="en-US" altLang="en-US" dirty="0"/>
          </a:p>
        </p:txBody>
      </p:sp>
    </p:spTree>
    <p:extLst>
      <p:ext uri="{BB962C8B-B14F-4D97-AF65-F5344CB8AC3E}">
        <p14:creationId xmlns:p14="http://schemas.microsoft.com/office/powerpoint/2010/main" val="2986059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endParaRPr lang="en-US" altLang="en-US" dirty="0"/>
          </a:p>
        </p:txBody>
      </p:sp>
      <p:sp>
        <p:nvSpPr>
          <p:cNvPr id="4"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5" name="Slide Number Placeholder 5"/>
          <p:cNvSpPr>
            <a:spLocks noGrp="1"/>
          </p:cNvSpPr>
          <p:nvPr>
            <p:ph type="sldNum" sz="quarter" idx="12"/>
          </p:nvPr>
        </p:nvSpPr>
        <p:spPr/>
        <p:txBody>
          <a:bodyPr/>
          <a:lstStyle>
            <a:lvl1pPr>
              <a:defRPr/>
            </a:lvl1pPr>
          </a:lstStyle>
          <a:p>
            <a:fld id="{FDB2A277-6685-4E0A-A2BA-0C02571991DA}" type="slidenum">
              <a:rPr lang="en-US" altLang="en-US"/>
              <a:pPr/>
              <a:t>‹#›</a:t>
            </a:fld>
            <a:endParaRPr lang="en-US" altLang="en-US" dirty="0"/>
          </a:p>
        </p:txBody>
      </p:sp>
    </p:spTree>
    <p:extLst>
      <p:ext uri="{BB962C8B-B14F-4D97-AF65-F5344CB8AC3E}">
        <p14:creationId xmlns:p14="http://schemas.microsoft.com/office/powerpoint/2010/main" val="179010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endParaRPr lang="en-US" altLang="en-US" dirty="0"/>
          </a:p>
        </p:txBody>
      </p:sp>
      <p:sp>
        <p:nvSpPr>
          <p:cNvPr id="3"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4" name="Slide Number Placeholder 5"/>
          <p:cNvSpPr>
            <a:spLocks noGrp="1"/>
          </p:cNvSpPr>
          <p:nvPr>
            <p:ph type="sldNum" sz="quarter" idx="12"/>
          </p:nvPr>
        </p:nvSpPr>
        <p:spPr/>
        <p:txBody>
          <a:bodyPr/>
          <a:lstStyle>
            <a:lvl1pPr>
              <a:defRPr/>
            </a:lvl1pPr>
          </a:lstStyle>
          <a:p>
            <a:fld id="{536FAC51-2BEC-41A3-9CF4-0FC0DCB93694}" type="slidenum">
              <a:rPr lang="en-US" altLang="en-US"/>
              <a:pPr/>
              <a:t>‹#›</a:t>
            </a:fld>
            <a:endParaRPr lang="en-US" altLang="en-US" dirty="0"/>
          </a:p>
        </p:txBody>
      </p:sp>
    </p:spTree>
    <p:extLst>
      <p:ext uri="{BB962C8B-B14F-4D97-AF65-F5344CB8AC3E}">
        <p14:creationId xmlns:p14="http://schemas.microsoft.com/office/powerpoint/2010/main" val="22702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endParaRPr lang="en-US" altLang="en-US" dirty="0"/>
          </a:p>
        </p:txBody>
      </p:sp>
      <p:sp>
        <p:nvSpPr>
          <p:cNvPr id="6"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7" name="Slide Number Placeholder 5"/>
          <p:cNvSpPr>
            <a:spLocks noGrp="1"/>
          </p:cNvSpPr>
          <p:nvPr>
            <p:ph type="sldNum" sz="quarter" idx="12"/>
          </p:nvPr>
        </p:nvSpPr>
        <p:spPr/>
        <p:txBody>
          <a:bodyPr/>
          <a:lstStyle>
            <a:lvl1pPr>
              <a:defRPr/>
            </a:lvl1pPr>
          </a:lstStyle>
          <a:p>
            <a:fld id="{6D4280EF-6F97-4E75-AE6E-343254D489D7}" type="slidenum">
              <a:rPr lang="en-US" altLang="en-US"/>
              <a:pPr/>
              <a:t>‹#›</a:t>
            </a:fld>
            <a:endParaRPr lang="en-US" altLang="en-US" dirty="0"/>
          </a:p>
        </p:txBody>
      </p:sp>
    </p:spTree>
    <p:extLst>
      <p:ext uri="{BB962C8B-B14F-4D97-AF65-F5344CB8AC3E}">
        <p14:creationId xmlns:p14="http://schemas.microsoft.com/office/powerpoint/2010/main" val="6592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endParaRPr lang="en-US" altLang="en-US" dirty="0"/>
          </a:p>
        </p:txBody>
      </p:sp>
      <p:sp>
        <p:nvSpPr>
          <p:cNvPr id="6" name="Footer Placeholder 4"/>
          <p:cNvSpPr>
            <a:spLocks noGrp="1"/>
          </p:cNvSpPr>
          <p:nvPr>
            <p:ph type="ftr" sz="quarter" idx="11"/>
          </p:nvPr>
        </p:nvSpPr>
        <p:spPr/>
        <p:txBody>
          <a:bodyPr/>
          <a:lstStyle>
            <a:lvl1pPr>
              <a:defRPr/>
            </a:lvl1pPr>
          </a:lstStyle>
          <a:p>
            <a:pPr>
              <a:defRPr/>
            </a:pPr>
            <a:r>
              <a:rPr lang="en-US" smtClean="0"/>
              <a:t>Page ‹#›</a:t>
            </a:r>
            <a:endParaRPr lang="en-US" dirty="0"/>
          </a:p>
        </p:txBody>
      </p:sp>
      <p:sp>
        <p:nvSpPr>
          <p:cNvPr id="7" name="Slide Number Placeholder 5"/>
          <p:cNvSpPr>
            <a:spLocks noGrp="1"/>
          </p:cNvSpPr>
          <p:nvPr>
            <p:ph type="sldNum" sz="quarter" idx="12"/>
          </p:nvPr>
        </p:nvSpPr>
        <p:spPr/>
        <p:txBody>
          <a:bodyPr/>
          <a:lstStyle>
            <a:lvl1pPr>
              <a:defRPr/>
            </a:lvl1pPr>
          </a:lstStyle>
          <a:p>
            <a:fld id="{05B42F64-D754-47F2-8D73-B5347AAA56B9}" type="slidenum">
              <a:rPr lang="en-US" altLang="en-US"/>
              <a:pPr/>
              <a:t>‹#›</a:t>
            </a:fld>
            <a:endParaRPr lang="en-US" altLang="en-US" dirty="0"/>
          </a:p>
        </p:txBody>
      </p:sp>
    </p:spTree>
    <p:extLst>
      <p:ext uri="{BB962C8B-B14F-4D97-AF65-F5344CB8AC3E}">
        <p14:creationId xmlns:p14="http://schemas.microsoft.com/office/powerpoint/2010/main" val="4710305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endParaRPr lang="en-US"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ea typeface="+mn-ea"/>
                <a:cs typeface="+mn-cs"/>
              </a:defRPr>
            </a:lvl1pPr>
          </a:lstStyle>
          <a:p>
            <a:pPr>
              <a:defRPr/>
            </a:pPr>
            <a:r>
              <a:rPr lang="en-US" smtClean="0"/>
              <a:t>Page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96B49151-E2FF-4536-AA18-33F82CB5BAB9}"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chart" Target="../charts/chart3.xml"/><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hyperlink" Target="http://ieefa.org/wp-content/uploads/2017/01/PREPA-Update-Brief-012417.docx.pdf" TargetMode="External"/><Relationship Id="rId4" Type="http://schemas.openxmlformats.org/officeDocument/2006/relationships/hyperlink" Target="http://ieefa.org/wp-content/uploads/2016/11/Testimony-Kunkel-Sanzillo.pdf" TargetMode="External"/><Relationship Id="rId5" Type="http://schemas.openxmlformats.org/officeDocument/2006/relationships/hyperlink" Target="http://ieefa.org/wp-content/uploads/2016/08/PREPA-Debt-Restructuring-Deal-Won%E2%80%99t-Restore-Agency-to-Financial-Health-August-2016.pdf" TargetMode="External"/><Relationship Id="rId6" Type="http://schemas.openxmlformats.org/officeDocument/2006/relationships/hyperlink" Target="http://ieefa.org/wp-content/uploads/2015/09/Opportunity-for-A-New-Direction-for-Puerto-Ricos-Electric-System-Sept-10-2015.pdf" TargetMode="External"/><Relationship Id="rId7" Type="http://schemas.openxmlformats.org/officeDocument/2006/relationships/image" Target="../media/image6.png"/><Relationship Id="rId1" Type="http://schemas.openxmlformats.org/officeDocument/2006/relationships/slideLayout" Target="../slideLayouts/slideLayout13.xml"/><Relationship Id="rId2" Type="http://schemas.openxmlformats.org/officeDocument/2006/relationships/hyperlink" Target="http://ieefa.org/wp-content/uploads/2017/06/IEEFA-Sommer-Kunkel-Testimony-PREPA-Aguirre-Site-Economic-Analysis-PREC-060217.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chart" Target="../charts/chart1.xml"/><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38600" y="685800"/>
            <a:ext cx="4452937" cy="4267200"/>
          </a:xfrm>
        </p:spPr>
        <p:txBody>
          <a:bodyPr rtlCol="0">
            <a:noAutofit/>
          </a:bodyPr>
          <a:lstStyle/>
          <a:p>
            <a:pPr eaLnBrk="1" fontAlgn="auto" hangingPunct="1">
              <a:spcAft>
                <a:spcPts val="0"/>
              </a:spcAft>
              <a:defRPr/>
            </a:pPr>
            <a:r>
              <a:rPr lang="en-US" sz="5000" dirty="0" smtClean="0"/>
              <a:t>Puerto Rico’s Electricity System, </a:t>
            </a:r>
            <a:br>
              <a:rPr lang="en-US" sz="5000" dirty="0" smtClean="0"/>
            </a:br>
            <a:r>
              <a:rPr lang="en-US" sz="5000" dirty="0" smtClean="0"/>
              <a:t>Before and After Hurricane Maria</a:t>
            </a:r>
            <a:endParaRPr lang="en-US" sz="5000" b="1" dirty="0">
              <a:solidFill>
                <a:schemeClr val="tx1">
                  <a:lumMod val="65000"/>
                  <a:lumOff val="35000"/>
                </a:schemeClr>
              </a:solidFill>
              <a:latin typeface="Myriad Pro Black"/>
              <a:ea typeface="+mj-ea"/>
              <a:cs typeface="+mj-cs"/>
            </a:endParaRPr>
          </a:p>
        </p:txBody>
      </p:sp>
      <p:sp>
        <p:nvSpPr>
          <p:cNvPr id="15362" name="Subtitle 2"/>
          <p:cNvSpPr>
            <a:spLocks noGrp="1"/>
          </p:cNvSpPr>
          <p:nvPr>
            <p:ph type="subTitle" idx="1"/>
          </p:nvPr>
        </p:nvSpPr>
        <p:spPr>
          <a:xfrm>
            <a:off x="3624263" y="2743200"/>
            <a:ext cx="5519737" cy="1752600"/>
          </a:xfrm>
        </p:spPr>
        <p:txBody>
          <a:bodyPr/>
          <a:lstStyle/>
          <a:p>
            <a:pPr eaLnBrk="1" hangingPunct="1">
              <a:spcBef>
                <a:spcPct val="0"/>
              </a:spcBef>
            </a:pPr>
            <a:r>
              <a:rPr lang="en-US" altLang="en-US" sz="2800" b="1" dirty="0" smtClean="0">
                <a:solidFill>
                  <a:srgbClr val="898989"/>
                </a:solidFill>
                <a:latin typeface="Myriad Pro SemiExt" panose="020B0505030403020204" pitchFamily="34" charset="0"/>
              </a:rPr>
              <a:t>     </a:t>
            </a:r>
          </a:p>
        </p:txBody>
      </p:sp>
      <p:pic>
        <p:nvPicPr>
          <p:cNvPr id="1536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181600"/>
            <a:ext cx="3863975"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rot="5400000">
            <a:off x="107157" y="3393281"/>
            <a:ext cx="6858000" cy="71437"/>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rot="5400000">
            <a:off x="-40481" y="3393281"/>
            <a:ext cx="6858000" cy="71438"/>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9" name="TextBox 8"/>
          <p:cNvSpPr txBox="1"/>
          <p:nvPr/>
        </p:nvSpPr>
        <p:spPr>
          <a:xfrm>
            <a:off x="3733800" y="6019800"/>
            <a:ext cx="5257800" cy="830997"/>
          </a:xfrm>
          <a:prstGeom prst="rect">
            <a:avLst/>
          </a:prstGeom>
          <a:noFill/>
        </p:spPr>
        <p:txBody>
          <a:bodyPr wrap="square">
            <a:spAutoFit/>
          </a:bodyPr>
          <a:lstStyle/>
          <a:p>
            <a:pPr eaLnBrk="1" fontAlgn="auto" hangingPunct="1">
              <a:spcBef>
                <a:spcPts val="0"/>
              </a:spcBef>
              <a:spcAft>
                <a:spcPts val="0"/>
              </a:spcAft>
              <a:defRPr/>
            </a:pPr>
            <a:r>
              <a:rPr lang="en-US" sz="2400" b="1" dirty="0" smtClean="0">
                <a:solidFill>
                  <a:schemeClr val="tx1">
                    <a:lumMod val="50000"/>
                    <a:lumOff val="50000"/>
                  </a:schemeClr>
                </a:solidFill>
                <a:latin typeface="Myriad Pro SemiExt" pitchFamily="34" charset="0"/>
                <a:ea typeface="+mn-ea"/>
              </a:rPr>
              <a:t>Cathy Kunkel and Anna </a:t>
            </a:r>
            <a:r>
              <a:rPr lang="en-US" sz="2400" b="1" dirty="0" err="1" smtClean="0">
                <a:solidFill>
                  <a:schemeClr val="tx1">
                    <a:lumMod val="50000"/>
                    <a:lumOff val="50000"/>
                  </a:schemeClr>
                </a:solidFill>
                <a:latin typeface="Myriad Pro SemiExt" pitchFamily="34" charset="0"/>
                <a:ea typeface="+mn-ea"/>
              </a:rPr>
              <a:t>Sommer</a:t>
            </a:r>
            <a:r>
              <a:rPr lang="en-US" sz="2400" b="1" dirty="0" smtClean="0">
                <a:solidFill>
                  <a:schemeClr val="tx1">
                    <a:lumMod val="50000"/>
                    <a:lumOff val="50000"/>
                  </a:schemeClr>
                </a:solidFill>
                <a:latin typeface="Myriad Pro SemiExt" pitchFamily="34" charset="0"/>
                <a:ea typeface="+mn-ea"/>
              </a:rPr>
              <a:t>  </a:t>
            </a:r>
            <a:endParaRPr lang="en-US" sz="2400" b="1" dirty="0">
              <a:solidFill>
                <a:schemeClr val="tx1">
                  <a:lumMod val="50000"/>
                  <a:lumOff val="50000"/>
                </a:schemeClr>
              </a:solidFill>
              <a:latin typeface="Myriad Pro SemiExt" pitchFamily="34" charset="0"/>
              <a:ea typeface="+mn-ea"/>
            </a:endParaRPr>
          </a:p>
          <a:p>
            <a:pPr eaLnBrk="1" fontAlgn="auto" hangingPunct="1">
              <a:spcBef>
                <a:spcPts val="0"/>
              </a:spcBef>
              <a:spcAft>
                <a:spcPts val="0"/>
              </a:spcAft>
              <a:defRPr/>
            </a:pPr>
            <a:r>
              <a:rPr lang="en-US" sz="2400" b="1" dirty="0" smtClean="0">
                <a:solidFill>
                  <a:schemeClr val="tx1">
                    <a:lumMod val="50000"/>
                    <a:lumOff val="50000"/>
                  </a:schemeClr>
                </a:solidFill>
                <a:latin typeface="Myriad Pro SemiExt" pitchFamily="34" charset="0"/>
                <a:ea typeface="+mn-ea"/>
              </a:rPr>
              <a:t>October 24, 2017</a:t>
            </a:r>
            <a:endParaRPr lang="en-US" sz="2400" b="1" dirty="0">
              <a:solidFill>
                <a:schemeClr val="tx1">
                  <a:lumMod val="50000"/>
                  <a:lumOff val="50000"/>
                </a:schemeClr>
              </a:solidFill>
              <a:latin typeface="Myriad Pro SemiExt" pitchFamily="34" charset="0"/>
              <a:ea typeface="+mn-ea"/>
            </a:endParaRPr>
          </a:p>
        </p:txBody>
      </p:sp>
      <p:pic>
        <p:nvPicPr>
          <p:cNvPr id="15367" name="Picture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31527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PREPA’s renewable energy plans:</a:t>
            </a:r>
            <a:endParaRPr lang="en-US" dirty="0"/>
          </a:p>
        </p:txBody>
      </p:sp>
      <p:sp>
        <p:nvSpPr>
          <p:cNvPr id="3" name="Textplatzhalter 2"/>
          <p:cNvSpPr>
            <a:spLocks noGrp="1"/>
          </p:cNvSpPr>
          <p:nvPr>
            <p:ph type="body" sz="quarter" idx="11"/>
          </p:nvPr>
        </p:nvSpPr>
        <p:spPr>
          <a:xfrm>
            <a:off x="467544" y="1628800"/>
            <a:ext cx="8172000" cy="4103688"/>
          </a:xfrm>
        </p:spPr>
        <p:txBody>
          <a:bodyPr/>
          <a:lstStyle/>
          <a:p>
            <a:pPr>
              <a:buFont typeface="Arial" pitchFamily="34" charset="0"/>
              <a:buChar char="•"/>
            </a:pPr>
            <a:r>
              <a:rPr lang="de-DE" dirty="0" smtClean="0"/>
              <a:t>  PREPA‘s April 2017 Fiscal Plan (for utility-owned generation):</a:t>
            </a:r>
            <a:endParaRPr lang="de-DE" dirty="0"/>
          </a:p>
        </p:txBody>
      </p:sp>
      <p:pic>
        <p:nvPicPr>
          <p:cNvPr id="1026" name="Picture 2"/>
          <p:cNvPicPr>
            <a:picLocks noChangeAspect="1" noChangeArrowheads="1"/>
          </p:cNvPicPr>
          <p:nvPr/>
        </p:nvPicPr>
        <p:blipFill>
          <a:blip r:embed="rId3" cstate="print"/>
          <a:srcRect/>
          <a:stretch>
            <a:fillRect/>
          </a:stretch>
        </p:blipFill>
        <p:spPr bwMode="auto">
          <a:xfrm>
            <a:off x="251520" y="2204864"/>
            <a:ext cx="8663078" cy="3600400"/>
          </a:xfrm>
          <a:prstGeom prst="rect">
            <a:avLst/>
          </a:prstGeom>
          <a:noFill/>
          <a:ln w="9525">
            <a:noFill/>
            <a:miter lim="800000"/>
            <a:headEnd/>
            <a:tailEnd/>
          </a:ln>
        </p:spPr>
      </p:pic>
      <p:grpSp>
        <p:nvGrpSpPr>
          <p:cNvPr id="4" name="Group 8"/>
          <p:cNvGrpSpPr>
            <a:grpSpLocks/>
          </p:cNvGrpSpPr>
          <p:nvPr/>
        </p:nvGrpSpPr>
        <p:grpSpPr bwMode="auto">
          <a:xfrm>
            <a:off x="-28575" y="5791200"/>
            <a:ext cx="9172575" cy="669925"/>
            <a:chOff x="-28576" y="6075680"/>
            <a:chExt cx="9172576" cy="669577"/>
          </a:xfrm>
        </p:grpSpPr>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9" name="Rectangle 8"/>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10" name="TextBox 9"/>
          <p:cNvSpPr txBox="1"/>
          <p:nvPr/>
        </p:nvSpPr>
        <p:spPr>
          <a:xfrm>
            <a:off x="381000" y="6324600"/>
            <a:ext cx="838200" cy="369332"/>
          </a:xfrm>
          <a:prstGeom prst="rect">
            <a:avLst/>
          </a:prstGeom>
          <a:noFill/>
        </p:spPr>
        <p:txBody>
          <a:bodyPr wrap="square" rtlCol="0">
            <a:spAutoFit/>
          </a:bodyPr>
          <a:lstStyle/>
          <a:p>
            <a:r>
              <a:rPr lang="en-US" dirty="0" smtClean="0"/>
              <a:t>10</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de-DE" dirty="0" smtClean="0"/>
              <a:t>Utility </a:t>
            </a:r>
            <a:r>
              <a:rPr lang="de-DE" dirty="0" err="1" smtClean="0"/>
              <a:t>Regulatory</a:t>
            </a:r>
            <a:r>
              <a:rPr lang="de-DE" dirty="0" smtClean="0"/>
              <a:t> </a:t>
            </a:r>
            <a:r>
              <a:rPr lang="de-DE" dirty="0" err="1" smtClean="0"/>
              <a:t>History</a:t>
            </a:r>
            <a:r>
              <a:rPr lang="de-DE" dirty="0" smtClean="0"/>
              <a:t> </a:t>
            </a:r>
            <a:r>
              <a:rPr lang="de-DE" dirty="0" err="1" smtClean="0"/>
              <a:t>of</a:t>
            </a:r>
            <a:r>
              <a:rPr lang="de-DE" dirty="0" smtClean="0"/>
              <a:t> PREPA</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a:t>
            </a:r>
            <a:r>
              <a:rPr lang="de-DE" dirty="0" smtClean="0"/>
              <a:t>Puerto Rico </a:t>
            </a:r>
            <a:r>
              <a:rPr lang="de-DE" dirty="0" err="1" smtClean="0"/>
              <a:t>Energy</a:t>
            </a:r>
            <a:r>
              <a:rPr lang="de-DE" dirty="0" smtClean="0"/>
              <a:t> </a:t>
            </a:r>
            <a:r>
              <a:rPr lang="de-DE" dirty="0" err="1" smtClean="0"/>
              <a:t>Commission</a:t>
            </a:r>
            <a:r>
              <a:rPr lang="de-DE" dirty="0" smtClean="0"/>
              <a:t> </a:t>
            </a:r>
            <a:r>
              <a:rPr lang="de-DE" dirty="0" err="1" smtClean="0"/>
              <a:t>established</a:t>
            </a:r>
            <a:r>
              <a:rPr lang="de-DE" dirty="0" smtClean="0"/>
              <a:t> in 2014</a:t>
            </a:r>
            <a:endParaRPr lang="de-DE" dirty="0"/>
          </a:p>
          <a:p>
            <a:pPr>
              <a:buFont typeface="Arial" pitchFamily="34" charset="0"/>
              <a:buChar char="•"/>
            </a:pPr>
            <a:r>
              <a:rPr lang="de-DE" dirty="0" smtClean="0"/>
              <a:t> </a:t>
            </a:r>
            <a:r>
              <a:rPr lang="de-DE" dirty="0" smtClean="0"/>
              <a:t> First IRP </a:t>
            </a:r>
            <a:r>
              <a:rPr lang="de-DE" dirty="0" err="1" smtClean="0"/>
              <a:t>case</a:t>
            </a:r>
            <a:r>
              <a:rPr lang="de-DE" dirty="0" smtClean="0"/>
              <a:t> in 2015</a:t>
            </a:r>
            <a:endParaRPr lang="de-DE" dirty="0"/>
          </a:p>
          <a:p>
            <a:pPr>
              <a:buFont typeface="Arial" pitchFamily="34" charset="0"/>
              <a:buChar char="•"/>
            </a:pPr>
            <a:r>
              <a:rPr lang="de-DE" dirty="0" smtClean="0"/>
              <a:t> </a:t>
            </a:r>
            <a:r>
              <a:rPr lang="de-DE" dirty="0" smtClean="0"/>
              <a:t> First rate </a:t>
            </a:r>
            <a:r>
              <a:rPr lang="de-DE" dirty="0" err="1" smtClean="0"/>
              <a:t>case</a:t>
            </a:r>
            <a:r>
              <a:rPr lang="de-DE" dirty="0" smtClean="0"/>
              <a:t> in 2016</a:t>
            </a:r>
            <a:endParaRPr lang="de-DE" dirty="0" smtClean="0"/>
          </a:p>
          <a:p>
            <a:pPr lvl="1"/>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11</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en-US" dirty="0" smtClean="0"/>
              <a:t>PREPA’s debt</a:t>
            </a:r>
            <a:endParaRPr lang="en-US"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PREPA has approximately $9 billion of debt</a:t>
            </a:r>
          </a:p>
          <a:p>
            <a:pPr lvl="1"/>
            <a:r>
              <a:rPr lang="de-DE" dirty="0" smtClean="0"/>
              <a:t>Over $2 billion insured</a:t>
            </a:r>
          </a:p>
          <a:p>
            <a:pPr lvl="1"/>
            <a:r>
              <a:rPr lang="de-DE" dirty="0" smtClean="0"/>
              <a:t>3 categories of bondholders:</a:t>
            </a:r>
          </a:p>
          <a:p>
            <a:pPr lvl="2"/>
            <a:r>
              <a:rPr lang="de-DE" dirty="0" smtClean="0"/>
              <a:t>Large investment firms (Oppenheimer, Franklin Templeton, JP Morgan)</a:t>
            </a:r>
          </a:p>
          <a:p>
            <a:pPr lvl="2"/>
            <a:r>
              <a:rPr lang="de-DE" dirty="0" smtClean="0"/>
              <a:t>Hedge funds</a:t>
            </a:r>
          </a:p>
          <a:p>
            <a:pPr lvl="2"/>
            <a:r>
              <a:rPr lang="de-DE" dirty="0" smtClean="0"/>
              <a:t>Small investors</a:t>
            </a:r>
          </a:p>
          <a:p>
            <a:pPr>
              <a:buFont typeface="Arial" pitchFamily="34" charset="0"/>
              <a:buChar char="•"/>
            </a:pPr>
            <a:r>
              <a:rPr lang="de-DE" dirty="0" smtClean="0"/>
              <a:t>  Total assets of bondholders &gt; $8 trillion</a:t>
            </a:r>
          </a:p>
          <a:p>
            <a:pPr>
              <a:buFont typeface="Arial" pitchFamily="34" charset="0"/>
              <a:buChar char="•"/>
            </a:pPr>
            <a:r>
              <a:rPr lang="de-DE" dirty="0" smtClean="0"/>
              <a:t>  Questions about legality of the debt</a:t>
            </a:r>
          </a:p>
          <a:p>
            <a:pPr lvl="1"/>
            <a:r>
              <a:rPr lang="de-DE" dirty="0" smtClean="0"/>
              <a:t>Underwriters, financial advisers may be liable </a:t>
            </a:r>
          </a:p>
          <a:p>
            <a:pPr lvl="1"/>
            <a:r>
              <a:rPr lang="de-DE" dirty="0" smtClean="0"/>
              <a:t>SEC investigating fraud and misrepresentation in PREPA bond issuances</a:t>
            </a:r>
          </a:p>
          <a:p>
            <a:pPr>
              <a:buFont typeface="Arial" pitchFamily="34" charset="0"/>
              <a:buChar char="•"/>
            </a:pPr>
            <a:r>
              <a:rPr lang="de-DE" dirty="0" smtClean="0"/>
              <a:t>  These questions not asked by PREPA‘s debt restructuring consultant</a:t>
            </a:r>
          </a:p>
          <a:p>
            <a:pPr lvl="1"/>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12</a:t>
            </a:r>
            <a:endParaRPr lang="en-US" dirty="0"/>
          </a:p>
        </p:txBody>
      </p:sp>
    </p:spTree>
    <p:extLst>
      <p:ext uri="{BB962C8B-B14F-4D97-AF65-F5344CB8AC3E}">
        <p14:creationId xmlns:p14="http://schemas.microsoft.com/office/powerpoint/2010/main" val="26707117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de-DE" dirty="0" smtClean="0"/>
              <a:t>Impact of debt on electricity system and ratepayers</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a:t>
            </a:r>
            <a:r>
              <a:rPr lang="de-DE" sz="2200" dirty="0" smtClean="0"/>
              <a:t>Why debt was incurred</a:t>
            </a:r>
          </a:p>
          <a:p>
            <a:pPr lvl="1"/>
            <a:r>
              <a:rPr lang="de-DE" sz="2000" dirty="0" smtClean="0"/>
              <a:t>Borrowing to pay operating expenses, esp. Oil costs</a:t>
            </a:r>
          </a:p>
          <a:p>
            <a:pPr lvl="1"/>
            <a:r>
              <a:rPr lang="de-DE" sz="2000" dirty="0" smtClean="0"/>
              <a:t>Political interference in PREPA</a:t>
            </a:r>
          </a:p>
          <a:p>
            <a:pPr lvl="1"/>
            <a:r>
              <a:rPr lang="de-DE" sz="2000" dirty="0" smtClean="0"/>
              <a:t>Make up for declining electricity sales</a:t>
            </a:r>
          </a:p>
          <a:p>
            <a:pPr lvl="1"/>
            <a:r>
              <a:rPr lang="de-DE" sz="2000" dirty="0" smtClean="0"/>
              <a:t>NOT for capital investment in generation and transmission system</a:t>
            </a:r>
          </a:p>
          <a:p>
            <a:pPr>
              <a:buFont typeface="Arial" pitchFamily="34" charset="0"/>
              <a:buChar char="•"/>
            </a:pPr>
            <a:r>
              <a:rPr lang="de-DE" dirty="0" smtClean="0"/>
              <a:t>  </a:t>
            </a:r>
            <a:r>
              <a:rPr lang="de-DE" sz="2200" dirty="0" smtClean="0"/>
              <a:t>Debt repayment is crowding out needed investment</a:t>
            </a:r>
          </a:p>
          <a:p>
            <a:pPr lvl="1"/>
            <a:r>
              <a:rPr lang="de-DE" sz="2000" smtClean="0"/>
              <a:t>Approximately 24% </a:t>
            </a:r>
            <a:r>
              <a:rPr lang="de-DE" sz="2000" dirty="0" smtClean="0"/>
              <a:t>of FY 2017 rate to pay off legacy debt</a:t>
            </a:r>
          </a:p>
          <a:p>
            <a:pPr lvl="1"/>
            <a:r>
              <a:rPr lang="de-DE" sz="2000" dirty="0" smtClean="0"/>
              <a:t>Desperate need for infrastructure investment pre-hurricane</a:t>
            </a:r>
          </a:p>
          <a:p>
            <a:endParaRPr lang="de-DE" dirty="0" smtClean="0"/>
          </a:p>
          <a:p>
            <a:pPr lvl="1"/>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12</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de-DE" dirty="0" smtClean="0"/>
              <a:t>Proposed debt restructuring</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PREPA and bondholders reached proposed debt restructuring agreement</a:t>
            </a:r>
          </a:p>
          <a:p>
            <a:pPr lvl="1"/>
            <a:r>
              <a:rPr lang="de-DE" dirty="0" smtClean="0"/>
              <a:t>Less than 15% reduction in principal</a:t>
            </a:r>
          </a:p>
          <a:p>
            <a:pPr lvl="1"/>
            <a:r>
              <a:rPr lang="de-DE" dirty="0" smtClean="0"/>
              <a:t>First lien on PREPA revenues</a:t>
            </a:r>
          </a:p>
          <a:p>
            <a:pPr>
              <a:buFont typeface="Arial" pitchFamily="34" charset="0"/>
              <a:buChar char="•"/>
            </a:pPr>
            <a:r>
              <a:rPr lang="de-DE" dirty="0" smtClean="0"/>
              <a:t>  Negotiated debt restructuring required PROMESA Board approval</a:t>
            </a:r>
          </a:p>
          <a:p>
            <a:pPr>
              <a:buFont typeface="Arial" pitchFamily="34" charset="0"/>
              <a:buChar char="•"/>
            </a:pPr>
            <a:r>
              <a:rPr lang="de-DE" dirty="0" smtClean="0"/>
              <a:t> </a:t>
            </a:r>
            <a:r>
              <a:rPr lang="en-US" dirty="0" smtClean="0"/>
              <a:t>PROMESA Board estimated in January that Puerto Rico could afford about 20% of total government debt service in FY 2019</a:t>
            </a:r>
          </a:p>
          <a:p>
            <a:pPr>
              <a:buFont typeface="Arial" pitchFamily="34" charset="0"/>
              <a:buChar char="•"/>
            </a:pPr>
            <a:r>
              <a:rPr lang="en-US" dirty="0" smtClean="0"/>
              <a:t>  PREPA debt restructuring rejected by PROMESA Board in June 2017 – not affordable</a:t>
            </a:r>
          </a:p>
          <a:p>
            <a:pPr>
              <a:buFont typeface="Arial" pitchFamily="34" charset="0"/>
              <a:buChar char="•"/>
            </a:pPr>
            <a:r>
              <a:rPr lang="en-US" dirty="0" smtClean="0"/>
              <a:t>  PREPA placed into bankruptcy court</a:t>
            </a:r>
          </a:p>
          <a:p>
            <a:endParaRPr lang="de-DE" dirty="0" smtClean="0"/>
          </a:p>
          <a:p>
            <a:pPr>
              <a:buFont typeface="Arial" pitchFamily="34" charset="0"/>
              <a:buChar char="•"/>
            </a:pPr>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13</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de-DE" dirty="0" smtClean="0"/>
              <a:t>PREPA bankruptcy</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sz="2200" dirty="0" smtClean="0"/>
              <a:t>  Bankruptcy process is key to:</a:t>
            </a:r>
          </a:p>
          <a:p>
            <a:pPr lvl="1"/>
            <a:r>
              <a:rPr lang="de-DE" sz="2000" dirty="0" smtClean="0"/>
              <a:t>Amount of PREPA legacy debt moving forward</a:t>
            </a:r>
          </a:p>
          <a:p>
            <a:pPr lvl="1"/>
            <a:r>
              <a:rPr lang="de-DE" sz="2000" dirty="0" smtClean="0"/>
              <a:t>Restoring PREPA‘s access to capital markets</a:t>
            </a:r>
          </a:p>
          <a:p>
            <a:pPr lvl="1"/>
            <a:r>
              <a:rPr lang="de-DE" sz="2000" dirty="0" smtClean="0"/>
              <a:t>Possible deals on future investments</a:t>
            </a:r>
          </a:p>
          <a:p>
            <a:pPr>
              <a:buFont typeface="Arial" pitchFamily="34" charset="0"/>
              <a:buChar char="•"/>
            </a:pPr>
            <a:r>
              <a:rPr lang="de-DE" dirty="0" smtClean="0"/>
              <a:t>  </a:t>
            </a:r>
            <a:r>
              <a:rPr lang="de-DE" sz="2200" dirty="0" smtClean="0"/>
              <a:t>Inappropriate use of bankruptcy process for attack on Energy Commission</a:t>
            </a:r>
          </a:p>
          <a:p>
            <a:pPr lvl="1"/>
            <a:r>
              <a:rPr lang="de-DE" sz="2000" dirty="0" smtClean="0"/>
              <a:t>PREPA and PROMESA Board have argued to bankruptcy court that Energy Commission has overstepped authority and usurped PROMESA Board‘s powers</a:t>
            </a:r>
          </a:p>
          <a:p>
            <a:pPr>
              <a:buFont typeface="Arial" pitchFamily="34" charset="0"/>
              <a:buChar char="•"/>
            </a:pPr>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14</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76672"/>
            <a:ext cx="8143056" cy="980728"/>
          </a:xfrm>
        </p:spPr>
        <p:txBody>
          <a:bodyPr/>
          <a:lstStyle/>
          <a:p>
            <a:pPr algn="l"/>
            <a:r>
              <a:rPr lang="en-US" dirty="0" smtClean="0"/>
              <a:t>IEEFA’s Take on PREPA’s Plans in June 2017:</a:t>
            </a:r>
            <a:endParaRPr lang="en-US" dirty="0"/>
          </a:p>
        </p:txBody>
      </p:sp>
      <p:sp>
        <p:nvSpPr>
          <p:cNvPr id="3" name="Text Placeholder 2"/>
          <p:cNvSpPr>
            <a:spLocks noGrp="1"/>
          </p:cNvSpPr>
          <p:nvPr>
            <p:ph type="body" sz="quarter" idx="11"/>
          </p:nvPr>
        </p:nvSpPr>
        <p:spPr>
          <a:xfrm>
            <a:off x="152400" y="1628800"/>
            <a:ext cx="8839200" cy="4103688"/>
          </a:xfrm>
        </p:spPr>
        <p:txBody>
          <a:bodyPr/>
          <a:lstStyle/>
          <a:p>
            <a:pPr>
              <a:buFont typeface="Arial" pitchFamily="34" charset="0"/>
              <a:buChar char="•"/>
            </a:pPr>
            <a:endParaRPr lang="en-US" dirty="0" smtClean="0"/>
          </a:p>
          <a:p>
            <a:pPr>
              <a:buFont typeface="Arial" pitchFamily="34" charset="0"/>
              <a:buChar char="•"/>
            </a:pPr>
            <a:endParaRPr lang="en-US" dirty="0"/>
          </a:p>
          <a:p>
            <a:pPr>
              <a:buFont typeface="Arial" pitchFamily="34" charset="0"/>
              <a:buChar char="•"/>
            </a:pPr>
            <a:endParaRPr lang="en-US" dirty="0" smtClean="0"/>
          </a:p>
          <a:p>
            <a:pPr>
              <a:buFont typeface="Arial" pitchFamily="34" charset="0"/>
              <a:buChar char="•"/>
            </a:pPr>
            <a:endParaRPr lang="en-US" dirty="0"/>
          </a:p>
          <a:p>
            <a:pPr>
              <a:buFont typeface="Arial" pitchFamily="34" charset="0"/>
              <a:buChar char="•"/>
            </a:pPr>
            <a:endParaRPr lang="en-US" dirty="0" smtClean="0"/>
          </a:p>
          <a:p>
            <a:pPr>
              <a:buFont typeface="Arial" pitchFamily="34" charset="0"/>
              <a:buChar char="•"/>
            </a:pPr>
            <a:endParaRPr lang="en-US" dirty="0"/>
          </a:p>
          <a:p>
            <a:pPr>
              <a:buFont typeface="Arial" pitchFamily="34" charset="0"/>
              <a:buChar char="•"/>
            </a:pPr>
            <a:endParaRPr lang="en-US" dirty="0" smtClean="0"/>
          </a:p>
          <a:p>
            <a:pPr>
              <a:buFont typeface="Arial" pitchFamily="34" charset="0"/>
              <a:buChar char="•"/>
            </a:pPr>
            <a:endParaRPr lang="en-US" dirty="0"/>
          </a:p>
          <a:p>
            <a:pPr marL="342900" indent="-342900">
              <a:buFont typeface="Arial"/>
              <a:buChar char="•"/>
            </a:pPr>
            <a:r>
              <a:rPr lang="en-US" dirty="0" smtClean="0"/>
              <a:t>Everyone agrees demand will continue to go down, but the question is by how much</a:t>
            </a:r>
          </a:p>
          <a:p>
            <a:pPr marL="342900" indent="-342900">
              <a:buFont typeface="Arial"/>
              <a:buChar char="•"/>
            </a:pPr>
            <a:r>
              <a:rPr lang="en-US" dirty="0" smtClean="0"/>
              <a:t>Virtually guarantees that rates will go up if significant capital is invested</a:t>
            </a:r>
          </a:p>
          <a:p>
            <a:pPr>
              <a:buFont typeface="Arial" pitchFamily="34" charset="0"/>
              <a:buChar char="•"/>
            </a:pPr>
            <a:endParaRPr lang="en-US" dirty="0" smtClean="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graphicFrame>
        <p:nvGraphicFramePr>
          <p:cNvPr id="9" name="Chart 8"/>
          <p:cNvGraphicFramePr>
            <a:graphicFrameLocks/>
          </p:cNvGraphicFramePr>
          <p:nvPr>
            <p:extLst>
              <p:ext uri="{D42A27DB-BD31-4B8C-83A1-F6EECF244321}">
                <p14:modId xmlns:p14="http://schemas.microsoft.com/office/powerpoint/2010/main" val="597405935"/>
              </p:ext>
            </p:extLst>
          </p:nvPr>
        </p:nvGraphicFramePr>
        <p:xfrm>
          <a:off x="2057400" y="17526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381000" y="6324600"/>
            <a:ext cx="838200" cy="369332"/>
          </a:xfrm>
          <a:prstGeom prst="rect">
            <a:avLst/>
          </a:prstGeom>
          <a:noFill/>
        </p:spPr>
        <p:txBody>
          <a:bodyPr wrap="square" rtlCol="0">
            <a:spAutoFit/>
          </a:bodyPr>
          <a:lstStyle/>
          <a:p>
            <a:r>
              <a:rPr lang="en-US" dirty="0" smtClean="0"/>
              <a:t>16</a:t>
            </a:r>
            <a:endParaRPr lang="en-US" dirty="0"/>
          </a:p>
        </p:txBody>
      </p:sp>
    </p:spTree>
    <p:extLst>
      <p:ext uri="{BB962C8B-B14F-4D97-AF65-F5344CB8AC3E}">
        <p14:creationId xmlns:p14="http://schemas.microsoft.com/office/powerpoint/2010/main" val="74947370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76672"/>
            <a:ext cx="8143056" cy="980728"/>
          </a:xfrm>
        </p:spPr>
        <p:txBody>
          <a:bodyPr/>
          <a:lstStyle/>
          <a:p>
            <a:pPr algn="l"/>
            <a:r>
              <a:rPr lang="en-US" dirty="0" smtClean="0"/>
              <a:t>IEEFA’s Take on PREPA’s Plans in June 2017:</a:t>
            </a:r>
            <a:endParaRPr lang="en-US" dirty="0"/>
          </a:p>
        </p:txBody>
      </p:sp>
      <p:sp>
        <p:nvSpPr>
          <p:cNvPr id="3" name="Text Placeholder 2"/>
          <p:cNvSpPr>
            <a:spLocks noGrp="1"/>
          </p:cNvSpPr>
          <p:nvPr>
            <p:ph type="body" sz="quarter" idx="11"/>
          </p:nvPr>
        </p:nvSpPr>
        <p:spPr>
          <a:xfrm>
            <a:off x="152400" y="1628800"/>
            <a:ext cx="8839200" cy="4103688"/>
          </a:xfrm>
        </p:spPr>
        <p:txBody>
          <a:bodyPr/>
          <a:lstStyle/>
          <a:p>
            <a:pPr marL="342900" indent="-342900">
              <a:buFont typeface="Arial"/>
              <a:buChar char="•"/>
            </a:pPr>
            <a:r>
              <a:rPr lang="en-US" dirty="0" err="1" smtClean="0"/>
              <a:t>Buildout</a:t>
            </a:r>
            <a:r>
              <a:rPr lang="en-US" dirty="0" smtClean="0"/>
              <a:t> of LNG port at Aguirre was fraught with uncertainties about when the plant would actually come online, what benefit would accrue to ratepayers, who was at risk for cost overruns, and who the contractors would be</a:t>
            </a:r>
          </a:p>
          <a:p>
            <a:pPr marL="342900" indent="-342900">
              <a:buFont typeface="Arial"/>
              <a:buChar char="•"/>
            </a:pPr>
            <a:r>
              <a:rPr lang="en-US" dirty="0" smtClean="0"/>
              <a:t>A few months later, PREPA bankruptcy filing caused the main vendor for the LNG port to pull out of the project</a:t>
            </a:r>
          </a:p>
          <a:p>
            <a:pPr marL="342900" indent="-342900">
              <a:buFont typeface="Arial"/>
              <a:buChar char="•"/>
            </a:pPr>
            <a:r>
              <a:rPr lang="en-US" dirty="0" smtClean="0"/>
              <a:t>In addition, it was going to be nearly impossible for PREPA to raise capital from the financial markets</a:t>
            </a:r>
          </a:p>
          <a:p>
            <a:pPr>
              <a:buFont typeface="Arial" pitchFamily="34" charset="0"/>
              <a:buChar char="•"/>
            </a:pPr>
            <a:endParaRPr lang="en-US" dirty="0" smtClean="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17</a:t>
            </a:r>
            <a:endParaRPr lang="en-US" dirty="0"/>
          </a:p>
        </p:txBody>
      </p:sp>
    </p:spTree>
    <p:extLst>
      <p:ext uri="{BB962C8B-B14F-4D97-AF65-F5344CB8AC3E}">
        <p14:creationId xmlns:p14="http://schemas.microsoft.com/office/powerpoint/2010/main" val="96266711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l"/>
            <a:r>
              <a:rPr lang="de-DE" dirty="0" smtClean="0"/>
              <a:t>Hurricane Maria</a:t>
            </a:r>
            <a:endParaRPr lang="de-DE" dirty="0"/>
          </a:p>
        </p:txBody>
      </p:sp>
      <p:sp>
        <p:nvSpPr>
          <p:cNvPr id="3" name="Textplatzhalter 2"/>
          <p:cNvSpPr>
            <a:spLocks noGrp="1"/>
          </p:cNvSpPr>
          <p:nvPr>
            <p:ph type="body" sz="quarter" idx="11"/>
          </p:nvPr>
        </p:nvSpPr>
        <p:spPr/>
        <p:txBody>
          <a:bodyPr/>
          <a:lstStyle/>
          <a:p>
            <a:endParaRPr lang="de-DE"/>
          </a:p>
        </p:txBody>
      </p:sp>
      <p:pic>
        <p:nvPicPr>
          <p:cNvPr id="17412" name="Picture 4" descr="http://i2.cdn.cnn.com/cnnnext/dam/assets/170921000944-14-hurricane-maria-puerto-rico-super-169.jpg"/>
          <p:cNvPicPr>
            <a:picLocks noChangeAspect="1" noChangeArrowheads="1"/>
          </p:cNvPicPr>
          <p:nvPr/>
        </p:nvPicPr>
        <p:blipFill>
          <a:blip r:embed="rId2" cstate="print"/>
          <a:srcRect/>
          <a:stretch>
            <a:fillRect/>
          </a:stretch>
        </p:blipFill>
        <p:spPr bwMode="auto">
          <a:xfrm>
            <a:off x="27702" y="1484784"/>
            <a:ext cx="9080802" cy="5110016"/>
          </a:xfrm>
          <a:prstGeom prst="rect">
            <a:avLst/>
          </a:prstGeom>
          <a:noFill/>
        </p:spPr>
      </p:pic>
      <p:sp>
        <p:nvSpPr>
          <p:cNvPr id="5" name="Footer Placeholder 4"/>
          <p:cNvSpPr>
            <a:spLocks noGrp="1"/>
          </p:cNvSpPr>
          <p:nvPr>
            <p:ph type="ftr" sz="quarter" idx="12"/>
          </p:nvPr>
        </p:nvSpPr>
        <p:spPr/>
        <p:txBody>
          <a:bodyPr/>
          <a:lstStyle/>
          <a:p>
            <a:r>
              <a:rPr lang="de-DE" smtClean="0"/>
              <a:t>Page ‹#›</a:t>
            </a:r>
            <a:endParaRPr lang="de-DE"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l"/>
            <a:r>
              <a:rPr lang="de-DE" dirty="0" smtClean="0"/>
              <a:t>Hurricane Maria</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80% of transmission and distribution system seriously damaged</a:t>
            </a:r>
          </a:p>
          <a:p>
            <a:pPr>
              <a:buFont typeface="Arial" pitchFamily="34" charset="0"/>
              <a:buChar char="•"/>
            </a:pPr>
            <a:r>
              <a:rPr lang="de-DE" dirty="0" smtClean="0"/>
              <a:t>  PREPA working with US Army Corps of Engineers to restore service</a:t>
            </a:r>
          </a:p>
          <a:p>
            <a:pPr>
              <a:buFont typeface="Arial" pitchFamily="34" charset="0"/>
              <a:buChar char="•"/>
            </a:pPr>
            <a:r>
              <a:rPr lang="de-DE" dirty="0" smtClean="0"/>
              <a:t>  PREPA projects that it will take 6 months to restore service</a:t>
            </a:r>
          </a:p>
          <a:p>
            <a:pPr>
              <a:buFont typeface="Arial" pitchFamily="34" charset="0"/>
              <a:buChar char="•"/>
            </a:pPr>
            <a:r>
              <a:rPr lang="de-DE" dirty="0" smtClean="0"/>
              <a:t>  Problems have arisen because of poor state of generation system before hurricane:</a:t>
            </a:r>
          </a:p>
          <a:p>
            <a:pPr lvl="1"/>
            <a:r>
              <a:rPr lang="de-DE" dirty="0" smtClean="0"/>
              <a:t>Palo Seco plant damaged by earthquate in August 2017</a:t>
            </a:r>
          </a:p>
          <a:p>
            <a:pPr lvl="1"/>
            <a:r>
              <a:rPr lang="de-DE" dirty="0" smtClean="0"/>
              <a:t>Problems at Palo Seco leading to difficulties in restoring power in San Juan area</a:t>
            </a:r>
          </a:p>
          <a:p>
            <a:pPr lvl="1"/>
            <a:endParaRPr lang="de-DE" dirty="0" smtClean="0"/>
          </a:p>
          <a:p>
            <a:pPr lvl="1"/>
            <a:endParaRPr lang="de-DE" dirty="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19</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pPr>
              <a:buFont typeface="Arial" pitchFamily="34" charset="0"/>
              <a:buChar char="•"/>
            </a:pPr>
            <a:r>
              <a:rPr lang="de-DE" dirty="0" smtClean="0">
                <a:solidFill>
                  <a:schemeClr val="tx1"/>
                </a:solidFill>
              </a:rPr>
              <a:t> Background on Puerto Rico‘s energy system</a:t>
            </a:r>
          </a:p>
          <a:p>
            <a:pPr>
              <a:buFont typeface="Arial" pitchFamily="34" charset="0"/>
              <a:buChar char="•"/>
            </a:pPr>
            <a:r>
              <a:rPr lang="de-DE" dirty="0" smtClean="0">
                <a:solidFill>
                  <a:schemeClr val="tx1"/>
                </a:solidFill>
              </a:rPr>
              <a:t> Financial challenges</a:t>
            </a:r>
          </a:p>
          <a:p>
            <a:pPr>
              <a:buFont typeface="Arial" pitchFamily="34" charset="0"/>
              <a:buChar char="•"/>
            </a:pPr>
            <a:r>
              <a:rPr lang="de-DE" dirty="0" smtClean="0">
                <a:solidFill>
                  <a:schemeClr val="tx1"/>
                </a:solidFill>
              </a:rPr>
              <a:t> Hurricane Maria</a:t>
            </a:r>
          </a:p>
          <a:p>
            <a:pPr>
              <a:buFont typeface="Arial" pitchFamily="34" charset="0"/>
              <a:buChar char="•"/>
            </a:pPr>
            <a:r>
              <a:rPr lang="de-DE" dirty="0">
                <a:solidFill>
                  <a:schemeClr val="tx1"/>
                </a:solidFill>
              </a:rPr>
              <a:t> </a:t>
            </a:r>
            <a:r>
              <a:rPr lang="de-DE" dirty="0" smtClean="0">
                <a:solidFill>
                  <a:schemeClr val="tx1"/>
                </a:solidFill>
              </a:rPr>
              <a:t>Recommendations</a:t>
            </a:r>
            <a:endParaRPr lang="de-DE" dirty="0">
              <a:solidFill>
                <a:schemeClr val="tx1"/>
              </a:solidFill>
            </a:endParaRPr>
          </a:p>
        </p:txBody>
      </p:sp>
      <p:sp>
        <p:nvSpPr>
          <p:cNvPr id="3" name="Titel 2"/>
          <p:cNvSpPr>
            <a:spLocks noGrp="1"/>
          </p:cNvSpPr>
          <p:nvPr>
            <p:ph type="ctrTitle"/>
          </p:nvPr>
        </p:nvSpPr>
        <p:spPr/>
        <p:txBody>
          <a:bodyPr/>
          <a:lstStyle/>
          <a:p>
            <a:r>
              <a:rPr lang="de-DE" smtClean="0"/>
              <a:t>Outline</a:t>
            </a:r>
            <a:endParaRPr lang="de-DE" dirty="0"/>
          </a:p>
        </p:txBody>
      </p:sp>
      <p:grpSp>
        <p:nvGrpSpPr>
          <p:cNvPr id="8" name="Group 8"/>
          <p:cNvGrpSpPr>
            <a:grpSpLocks/>
          </p:cNvGrpSpPr>
          <p:nvPr/>
        </p:nvGrpSpPr>
        <p:grpSpPr bwMode="auto">
          <a:xfrm>
            <a:off x="-28575" y="5791200"/>
            <a:ext cx="9172575" cy="669925"/>
            <a:chOff x="-28576" y="6075680"/>
            <a:chExt cx="9172576" cy="669577"/>
          </a:xfrm>
        </p:grpSpPr>
        <p:pic>
          <p:nvPicPr>
            <p:cNvPr id="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11" name="Rectangle 10"/>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12" name="TextBox 11"/>
          <p:cNvSpPr txBox="1"/>
          <p:nvPr/>
        </p:nvSpPr>
        <p:spPr>
          <a:xfrm>
            <a:off x="381000" y="6324600"/>
            <a:ext cx="838200" cy="369332"/>
          </a:xfrm>
          <a:prstGeom prst="rect">
            <a:avLst/>
          </a:prstGeom>
          <a:noFill/>
        </p:spPr>
        <p:txBody>
          <a:bodyPr wrap="square" rtlCol="0">
            <a:spAutoFit/>
          </a:bodyPr>
          <a:lstStyle/>
          <a:p>
            <a:r>
              <a:rPr lang="en-US" dirty="0" smtClean="0"/>
              <a:t>2</a:t>
            </a:r>
            <a:endParaRPr lang="en-US" dirty="0"/>
          </a:p>
        </p:txBody>
      </p:sp>
    </p:spTree>
    <p:extLst>
      <p:ext uri="{BB962C8B-B14F-4D97-AF65-F5344CB8AC3E}">
        <p14:creationId xmlns:p14="http://schemas.microsoft.com/office/powerpoint/2010/main" val="64592759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Rebuilding the electrical grid</a:t>
            </a:r>
            <a:endParaRPr lang="en-US" dirty="0"/>
          </a:p>
        </p:txBody>
      </p:sp>
      <p:sp>
        <p:nvSpPr>
          <p:cNvPr id="3" name="Text Placeholder 2"/>
          <p:cNvSpPr>
            <a:spLocks noGrp="1"/>
          </p:cNvSpPr>
          <p:nvPr>
            <p:ph type="body" sz="quarter" idx="11"/>
          </p:nvPr>
        </p:nvSpPr>
        <p:spPr/>
        <p:txBody>
          <a:bodyPr/>
          <a:lstStyle/>
          <a:p>
            <a:pPr marL="342900" indent="-342900">
              <a:buFont typeface="Arial"/>
              <a:buChar char="•"/>
            </a:pPr>
            <a:r>
              <a:rPr lang="en-US" dirty="0" smtClean="0"/>
              <a:t>Army Corp of Engineers is largely tasked with rebuilding.  Among their projects underway is establishing 50 MW of power generation at the Palo </a:t>
            </a:r>
            <a:r>
              <a:rPr lang="en-US" dirty="0" err="1" smtClean="0"/>
              <a:t>Seco</a:t>
            </a:r>
            <a:r>
              <a:rPr lang="en-US" dirty="0" smtClean="0"/>
              <a:t> site.  </a:t>
            </a:r>
          </a:p>
          <a:p>
            <a:pPr marL="342900" indent="-342900">
              <a:buFont typeface="Arial"/>
              <a:buChar char="•"/>
            </a:pPr>
            <a:r>
              <a:rPr lang="en-US" dirty="0" smtClean="0"/>
              <a:t>Additional contractors have been hired to rebuild transmission lines from generation in the south to population centers in the North.</a:t>
            </a:r>
          </a:p>
          <a:p>
            <a:pPr marL="342900" indent="-342900">
              <a:buFont typeface="Arial"/>
              <a:buChar char="•"/>
            </a:pPr>
            <a:r>
              <a:rPr lang="en-US" dirty="0" smtClean="0"/>
              <a:t>Generators of all kinds experienced damage - limited to material -during the storm.</a:t>
            </a:r>
            <a:endParaRPr lang="en-US" dirty="0"/>
          </a:p>
          <a:p>
            <a:pPr marL="342900" indent="-342900">
              <a:buFont typeface="Arial"/>
              <a:buChar char="•"/>
            </a:pPr>
            <a:r>
              <a:rPr lang="en-US" dirty="0" smtClean="0"/>
              <a:t>All indications are that PREPA is largely reconstructing the grid that existed before Maria.  </a:t>
            </a:r>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20</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6847656" cy="980728"/>
          </a:xfrm>
        </p:spPr>
        <p:txBody>
          <a:bodyPr/>
          <a:lstStyle/>
          <a:p>
            <a:pPr algn="l"/>
            <a:r>
              <a:rPr lang="de-DE" dirty="0" smtClean="0"/>
              <a:t>Hurricane Maria and renewable energy</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Highlights the need for microgrids and distributed generation</a:t>
            </a:r>
          </a:p>
          <a:p>
            <a:pPr>
              <a:buFont typeface="Arial" pitchFamily="34" charset="0"/>
              <a:buChar char="•"/>
            </a:pPr>
            <a:r>
              <a:rPr lang="de-DE" dirty="0" smtClean="0"/>
              <a:t>  Must overcome institutional resistance to renewable energy; currently PREPA is spending more than $1 billion/year on off-island oil and gas interests</a:t>
            </a:r>
          </a:p>
          <a:p>
            <a:pPr>
              <a:buFont typeface="Arial" pitchFamily="34" charset="0"/>
              <a:buChar char="•"/>
            </a:pPr>
            <a:r>
              <a:rPr lang="de-DE" dirty="0" smtClean="0"/>
              <a:t>  </a:t>
            </a:r>
            <a:r>
              <a:rPr lang="en-US" dirty="0" smtClean="0"/>
              <a:t>Coalition of business and environmental interests in Puerto Rico have been pushing for renewable energy and reform of PREPA for several years</a:t>
            </a:r>
          </a:p>
          <a:p>
            <a:endParaRPr lang="en-US" dirty="0" smtClean="0"/>
          </a:p>
          <a:p>
            <a:endParaRPr lang="de-DE" dirty="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21</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6542856" cy="980728"/>
          </a:xfrm>
        </p:spPr>
        <p:txBody>
          <a:bodyPr/>
          <a:lstStyle/>
          <a:p>
            <a:r>
              <a:rPr lang="de-DE" dirty="0" smtClean="0"/>
              <a:t>Hurricane Maria and renewable energy</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New interest from Puerto Rican government:</a:t>
            </a:r>
          </a:p>
          <a:p>
            <a:r>
              <a:rPr lang="de-DE" dirty="0" smtClean="0"/>
              <a:t>	</a:t>
            </a:r>
            <a:r>
              <a:rPr lang="en-US" dirty="0" smtClean="0"/>
              <a:t>"Although the short term goal is to restore energy to the 	greatest number of people, we must not sacrifice the 	opportunity we have to have a power system that is resilient, 	modern and a global leader“ – Governor </a:t>
            </a:r>
            <a:r>
              <a:rPr lang="en-US" dirty="0" err="1" smtClean="0"/>
              <a:t>Rossello</a:t>
            </a:r>
            <a:endParaRPr lang="en-US" dirty="0" smtClean="0"/>
          </a:p>
          <a:p>
            <a:pPr>
              <a:buFont typeface="Arial" pitchFamily="34" charset="0"/>
              <a:buChar char="•"/>
            </a:pPr>
            <a:r>
              <a:rPr lang="en-US" dirty="0" smtClean="0"/>
              <a:t>  Tesla is pushing Puerto Rican government to rebuild the grid with batteries and solar power</a:t>
            </a:r>
          </a:p>
          <a:p>
            <a:pPr>
              <a:buFont typeface="Arial" pitchFamily="34" charset="0"/>
              <a:buChar char="•"/>
            </a:pPr>
            <a:r>
              <a:rPr lang="en-US" dirty="0" smtClean="0"/>
              <a:t>  </a:t>
            </a:r>
            <a:r>
              <a:rPr lang="en-US" dirty="0" err="1" smtClean="0"/>
              <a:t>Sonnen</a:t>
            </a:r>
            <a:r>
              <a:rPr lang="en-US" dirty="0" smtClean="0"/>
              <a:t> plans to build subsidized </a:t>
            </a:r>
            <a:r>
              <a:rPr lang="en-US" dirty="0" err="1" smtClean="0"/>
              <a:t>microgrids</a:t>
            </a:r>
            <a:r>
              <a:rPr lang="en-US" dirty="0" smtClean="0"/>
              <a:t> for emergency centers  </a:t>
            </a:r>
          </a:p>
          <a:p>
            <a:pPr>
              <a:buFont typeface="Arial" pitchFamily="34" charset="0"/>
              <a:buChar char="•"/>
            </a:pPr>
            <a:r>
              <a:rPr lang="en-US" dirty="0" smtClean="0"/>
              <a:t>  Many unanswered questions about PREPA’s legacy debt and how rebuilding will be financed</a:t>
            </a:r>
          </a:p>
          <a:p>
            <a:endParaRPr lang="de-DE" dirty="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22</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6542856" cy="980728"/>
          </a:xfrm>
        </p:spPr>
        <p:txBody>
          <a:bodyPr/>
          <a:lstStyle/>
          <a:p>
            <a:pPr algn="l"/>
            <a:r>
              <a:rPr lang="de-DE" dirty="0" smtClean="0"/>
              <a:t>Recommendations</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Prioritize affordability – need debt structure that can be supported</a:t>
            </a:r>
          </a:p>
          <a:p>
            <a:pPr lvl="1"/>
            <a:r>
              <a:rPr lang="de-DE" dirty="0" smtClean="0"/>
              <a:t>Cancellation of legacy debt</a:t>
            </a:r>
          </a:p>
          <a:p>
            <a:pPr lvl="1"/>
            <a:r>
              <a:rPr lang="de-DE" dirty="0" smtClean="0"/>
              <a:t>Reduction and eventual elimination of fossil fuel costs </a:t>
            </a:r>
          </a:p>
          <a:p>
            <a:pPr>
              <a:buFont typeface="Arial" pitchFamily="34" charset="0"/>
              <a:buChar char="•"/>
            </a:pPr>
            <a:r>
              <a:rPr lang="de-DE" dirty="0" smtClean="0"/>
              <a:t>  Transition to greater reliance on microgrids, solar</a:t>
            </a:r>
          </a:p>
          <a:p>
            <a:pPr>
              <a:buFont typeface="Arial" pitchFamily="34" charset="0"/>
              <a:buChar char="•"/>
            </a:pPr>
            <a:r>
              <a:rPr lang="de-DE" dirty="0" smtClean="0"/>
              <a:t>  Independent administrator for PREPA</a:t>
            </a:r>
          </a:p>
          <a:p>
            <a:pPr>
              <a:buFont typeface="Arial" pitchFamily="34" charset="0"/>
              <a:buChar char="•"/>
            </a:pPr>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23</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6542856" cy="980728"/>
          </a:xfrm>
        </p:spPr>
        <p:txBody>
          <a:bodyPr/>
          <a:lstStyle/>
          <a:p>
            <a:pPr algn="l"/>
            <a:r>
              <a:rPr lang="de-DE" dirty="0" smtClean="0"/>
              <a:t>IEEFA reports on PREPA</a:t>
            </a:r>
            <a:endParaRPr lang="de-DE" dirty="0"/>
          </a:p>
        </p:txBody>
      </p:sp>
      <p:sp>
        <p:nvSpPr>
          <p:cNvPr id="3" name="Textplatzhalter 2"/>
          <p:cNvSpPr>
            <a:spLocks noGrp="1"/>
          </p:cNvSpPr>
          <p:nvPr>
            <p:ph type="body" sz="quarter" idx="11"/>
          </p:nvPr>
        </p:nvSpPr>
        <p:spPr/>
        <p:txBody>
          <a:bodyPr/>
          <a:lstStyle/>
          <a:p>
            <a:pPr lvl="1"/>
            <a:r>
              <a:rPr lang="de-DE" dirty="0" smtClean="0"/>
              <a:t>Testimony on Aguirre Offshore Gas Port, June 2017: </a:t>
            </a:r>
            <a:r>
              <a:rPr lang="de-DE" dirty="0" smtClean="0">
                <a:hlinkClick r:id="rId2"/>
              </a:rPr>
              <a:t>http://ieefa.org/wp-content/uploads/2017/06/IEEFA-Sommer-Kunkel-Testimony-PREPA-Aguirre-Site-Economic-Analysis-PREC-060217.pdf</a:t>
            </a:r>
            <a:endParaRPr lang="de-DE" dirty="0" smtClean="0"/>
          </a:p>
          <a:p>
            <a:pPr lvl="1"/>
            <a:r>
              <a:rPr lang="de-DE" dirty="0" smtClean="0"/>
              <a:t>Briefing Note, January 2017: </a:t>
            </a:r>
            <a:r>
              <a:rPr lang="de-DE" dirty="0" smtClean="0">
                <a:hlinkClick r:id="rId3"/>
              </a:rPr>
              <a:t>http://ieefa.org/wp-content/uploads/2017/01/PREPA-Update-Brief-012417.docx.pdf</a:t>
            </a:r>
            <a:endParaRPr lang="de-DE" dirty="0" smtClean="0"/>
          </a:p>
          <a:p>
            <a:pPr lvl="1"/>
            <a:r>
              <a:rPr lang="de-DE" dirty="0" smtClean="0"/>
              <a:t>Testimony in rate case, October 2016: </a:t>
            </a:r>
            <a:r>
              <a:rPr lang="de-DE" dirty="0" smtClean="0">
                <a:hlinkClick r:id="rId4"/>
              </a:rPr>
              <a:t>http://ieefa.org/wp-content/uploads/2016/11/Testimony-Kunkel-Sanzillo.pdf</a:t>
            </a:r>
            <a:endParaRPr lang="de-DE" dirty="0" smtClean="0"/>
          </a:p>
          <a:p>
            <a:pPr lvl="1"/>
            <a:r>
              <a:rPr lang="de-DE" dirty="0" smtClean="0"/>
              <a:t>Report on debt restructuring, August 2016: </a:t>
            </a:r>
            <a:r>
              <a:rPr lang="de-DE" dirty="0" smtClean="0">
                <a:hlinkClick r:id="rId5"/>
              </a:rPr>
              <a:t>http://ieefa.org/wp-content/uploads/2016/08/PREPA-Debt-Restructuring-Deal-Won%E2%80%99t-Restore-Agency-to-Financial-Health-August-2016.pdf</a:t>
            </a:r>
            <a:endParaRPr lang="de-DE" dirty="0" smtClean="0"/>
          </a:p>
          <a:p>
            <a:pPr lvl="1"/>
            <a:r>
              <a:rPr lang="de-DE" dirty="0" smtClean="0"/>
              <a:t>Report on electric system, Sept 2015: </a:t>
            </a:r>
            <a:r>
              <a:rPr lang="de-DE" dirty="0" smtClean="0">
                <a:hlinkClick r:id="rId6"/>
              </a:rPr>
              <a:t>http://ieefa.org/wp-content/uploads/2015/09/Opportunity-for-A-New-Direction-for-Puerto-Ricos-Electric-System-Sept-10-2015.pdf</a:t>
            </a:r>
            <a:r>
              <a:rPr lang="de-DE" dirty="0" smtClean="0"/>
              <a:t> </a:t>
            </a:r>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Footer Placeholder 8"/>
          <p:cNvSpPr>
            <a:spLocks noGrp="1"/>
          </p:cNvSpPr>
          <p:nvPr>
            <p:ph type="ftr" sz="quarter" idx="12"/>
          </p:nvPr>
        </p:nvSpPr>
        <p:spPr/>
        <p:txBody>
          <a:bodyPr/>
          <a:lstStyle/>
          <a:p>
            <a:r>
              <a:rPr lang="de-DE" smtClean="0"/>
              <a:t>Page ‹#›</a:t>
            </a:r>
            <a:endParaRPr lang="de-DE" dirty="0"/>
          </a:p>
        </p:txBody>
      </p:sp>
      <p:sp>
        <p:nvSpPr>
          <p:cNvPr id="10" name="TextBox 9"/>
          <p:cNvSpPr txBox="1"/>
          <p:nvPr/>
        </p:nvSpPr>
        <p:spPr>
          <a:xfrm>
            <a:off x="381000" y="6324600"/>
            <a:ext cx="838200" cy="369332"/>
          </a:xfrm>
          <a:prstGeom prst="rect">
            <a:avLst/>
          </a:prstGeom>
          <a:noFill/>
        </p:spPr>
        <p:txBody>
          <a:bodyPr wrap="square" rtlCol="0">
            <a:spAutoFit/>
          </a:bodyPr>
          <a:lstStyle/>
          <a:p>
            <a:r>
              <a:rPr lang="en-US" dirty="0" smtClean="0"/>
              <a:t>24</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371656" cy="980728"/>
          </a:xfrm>
        </p:spPr>
        <p:txBody>
          <a:bodyPr/>
          <a:lstStyle/>
          <a:p>
            <a:pPr algn="l"/>
            <a:r>
              <a:rPr lang="en-US" dirty="0" smtClean="0"/>
              <a:t>Background: Puerto Rico’s electricity system</a:t>
            </a:r>
            <a:endParaRPr lang="en-US" dirty="0"/>
          </a:p>
        </p:txBody>
      </p:sp>
      <p:sp>
        <p:nvSpPr>
          <p:cNvPr id="3" name="Textplatzhalter 2"/>
          <p:cNvSpPr>
            <a:spLocks noGrp="1"/>
          </p:cNvSpPr>
          <p:nvPr>
            <p:ph type="body" sz="quarter" idx="11"/>
          </p:nvPr>
        </p:nvSpPr>
        <p:spPr/>
        <p:txBody>
          <a:bodyPr/>
          <a:lstStyle/>
          <a:p>
            <a:r>
              <a:rPr lang="en-US" dirty="0" smtClean="0"/>
              <a:t>The Puerto Rico Electric Power Authority (PREPA) is the only utility in Puerto Rico.</a:t>
            </a:r>
          </a:p>
          <a:p>
            <a:endParaRPr lang="en-US" dirty="0" smtClean="0"/>
          </a:p>
          <a:p>
            <a:r>
              <a:rPr lang="en-US" dirty="0" smtClean="0"/>
              <a:t>Puerto Rico’s electricity mix (</a:t>
            </a:r>
            <a:r>
              <a:rPr lang="en-US" dirty="0" err="1" smtClean="0"/>
              <a:t>MWh</a:t>
            </a:r>
            <a:r>
              <a:rPr lang="en-US" dirty="0" smtClean="0"/>
              <a:t>):</a:t>
            </a:r>
            <a:endParaRPr lang="en-US" dirty="0"/>
          </a:p>
        </p:txBody>
      </p:sp>
      <p:grpSp>
        <p:nvGrpSpPr>
          <p:cNvPr id="6" name="Group 8"/>
          <p:cNvGrpSpPr>
            <a:grpSpLocks/>
          </p:cNvGrpSpPr>
          <p:nvPr/>
        </p:nvGrpSpPr>
        <p:grpSpPr bwMode="auto">
          <a:xfrm>
            <a:off x="-28575" y="5791200"/>
            <a:ext cx="9172575" cy="669925"/>
            <a:chOff x="-28576" y="6075680"/>
            <a:chExt cx="9172576" cy="669577"/>
          </a:xfrm>
        </p:grpSpPr>
        <p:pic>
          <p:nvPicPr>
            <p:cNvPr id="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9" name="Rectangle 8"/>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10" name="TextBox 9"/>
          <p:cNvSpPr txBox="1"/>
          <p:nvPr/>
        </p:nvSpPr>
        <p:spPr>
          <a:xfrm>
            <a:off x="381000" y="6324600"/>
            <a:ext cx="838200" cy="369332"/>
          </a:xfrm>
          <a:prstGeom prst="rect">
            <a:avLst/>
          </a:prstGeom>
          <a:noFill/>
        </p:spPr>
        <p:txBody>
          <a:bodyPr wrap="square" rtlCol="0">
            <a:spAutoFit/>
          </a:bodyPr>
          <a:lstStyle/>
          <a:p>
            <a:r>
              <a:rPr lang="en-US" dirty="0" smtClean="0"/>
              <a:t>3</a:t>
            </a:r>
            <a:endParaRPr lang="en-US" dirty="0"/>
          </a:p>
        </p:txBody>
      </p:sp>
      <p:graphicFrame>
        <p:nvGraphicFramePr>
          <p:cNvPr id="11" name="Chart 10"/>
          <p:cNvGraphicFramePr/>
          <p:nvPr/>
        </p:nvGraphicFramePr>
        <p:xfrm>
          <a:off x="2514600" y="3048000"/>
          <a:ext cx="3886200" cy="3352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Puerto Rico’s electrical system</a:t>
            </a:r>
            <a:endParaRPr lang="en-US" dirty="0"/>
          </a:p>
        </p:txBody>
      </p:sp>
      <p:sp>
        <p:nvSpPr>
          <p:cNvPr id="3" name="Text Placeholder 2"/>
          <p:cNvSpPr>
            <a:spLocks noGrp="1"/>
          </p:cNvSpPr>
          <p:nvPr>
            <p:ph type="body" sz="quarter" idx="11"/>
          </p:nvPr>
        </p:nvSpPr>
        <p:spPr/>
        <p:txBody>
          <a:bodyPr/>
          <a:lstStyle/>
          <a:p>
            <a:endParaRPr lang="en-US" dirty="0"/>
          </a:p>
        </p:txBody>
      </p:sp>
      <p:pic>
        <p:nvPicPr>
          <p:cNvPr id="19458" name="Picture 2" descr="https://image.slidesharecdn.com/matrizdegeneracionycostosdeproduccion-adie-2013-140223145826-phpapp02/95/matriz-de-generacion-y-costos-de-produccion-adie2013-4-638.jpg?cb=1393168746"/>
          <p:cNvPicPr>
            <a:picLocks noChangeAspect="1" noChangeArrowheads="1"/>
          </p:cNvPicPr>
          <p:nvPr/>
        </p:nvPicPr>
        <p:blipFill>
          <a:blip r:embed="rId3" cstate="print"/>
          <a:srcRect t="17361"/>
          <a:stretch>
            <a:fillRect/>
          </a:stretch>
        </p:blipFill>
        <p:spPr bwMode="auto">
          <a:xfrm>
            <a:off x="-1" y="1196752"/>
            <a:ext cx="9124557" cy="566124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7914456" cy="980728"/>
          </a:xfrm>
        </p:spPr>
        <p:txBody>
          <a:bodyPr/>
          <a:lstStyle/>
          <a:p>
            <a:pPr algn="l"/>
            <a:r>
              <a:rPr lang="de-DE" dirty="0" smtClean="0"/>
              <a:t>Renewable energy </a:t>
            </a:r>
            <a:r>
              <a:rPr lang="de-DE" dirty="0" err="1" smtClean="0"/>
              <a:t>and</a:t>
            </a:r>
            <a:r>
              <a:rPr lang="de-DE" dirty="0" smtClean="0"/>
              <a:t> </a:t>
            </a:r>
            <a:r>
              <a:rPr lang="de-DE" dirty="0" err="1" smtClean="0"/>
              <a:t>distributed</a:t>
            </a:r>
            <a:r>
              <a:rPr lang="de-DE" dirty="0" smtClean="0"/>
              <a:t> generation:</a:t>
            </a:r>
            <a:endParaRPr lang="de-DE" dirty="0"/>
          </a:p>
        </p:txBody>
      </p:sp>
      <p:sp>
        <p:nvSpPr>
          <p:cNvPr id="3" name="Textplatzhalter 2"/>
          <p:cNvSpPr>
            <a:spLocks noGrp="1"/>
          </p:cNvSpPr>
          <p:nvPr>
            <p:ph type="body" sz="quarter" idx="11"/>
          </p:nvPr>
        </p:nvSpPr>
        <p:spPr>
          <a:xfrm>
            <a:off x="457200" y="1447800"/>
            <a:ext cx="8172000" cy="4103688"/>
          </a:xfrm>
        </p:spPr>
        <p:txBody>
          <a:bodyPr/>
          <a:lstStyle/>
          <a:p>
            <a:pPr>
              <a:buFont typeface="Arial" pitchFamily="34" charset="0"/>
              <a:buChar char="•"/>
            </a:pPr>
            <a:r>
              <a:rPr lang="de-DE" dirty="0" smtClean="0"/>
              <a:t>  In 2010, legislature established renewable energy targets (Law 82-2010):</a:t>
            </a:r>
            <a:endParaRPr lang="de-DE" dirty="0"/>
          </a:p>
          <a:p>
            <a:r>
              <a:rPr lang="de-DE" dirty="0" smtClean="0"/>
              <a:t>		12% by 2015</a:t>
            </a:r>
          </a:p>
          <a:p>
            <a:r>
              <a:rPr lang="de-DE" dirty="0" smtClean="0"/>
              <a:t>		15% by 2020</a:t>
            </a:r>
          </a:p>
          <a:p>
            <a:r>
              <a:rPr lang="de-DE" dirty="0" smtClean="0"/>
              <a:t>		20% by 2035</a:t>
            </a:r>
          </a:p>
          <a:p>
            <a:r>
              <a:rPr lang="de-DE" dirty="0" smtClean="0"/>
              <a:t>		No specific targets for distributed generation</a:t>
            </a:r>
          </a:p>
          <a:p>
            <a:pPr>
              <a:buFont typeface="Arial" pitchFamily="34" charset="0"/>
              <a:buChar char="•"/>
            </a:pPr>
            <a:r>
              <a:rPr lang="de-DE" dirty="0" smtClean="0"/>
              <a:t>  In 2015, PREPA had 181 MW of utility-scale renewable energy – 3.3% of generation</a:t>
            </a:r>
          </a:p>
          <a:p>
            <a:pPr>
              <a:buFont typeface="Arial" pitchFamily="34" charset="0"/>
              <a:buChar char="•"/>
            </a:pPr>
            <a:r>
              <a:rPr lang="de-DE" dirty="0" smtClean="0"/>
              <a:t>  PREPA has 136 MW of </a:t>
            </a:r>
            <a:r>
              <a:rPr lang="de-DE" dirty="0" err="1" smtClean="0"/>
              <a:t>distributed</a:t>
            </a:r>
            <a:r>
              <a:rPr lang="de-DE" dirty="0" smtClean="0"/>
              <a:t> </a:t>
            </a:r>
            <a:r>
              <a:rPr lang="de-DE" dirty="0" err="1" smtClean="0"/>
              <a:t>generation</a:t>
            </a:r>
            <a:endParaRPr lang="de-DE" dirty="0" smtClean="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5</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de-DE" dirty="0" err="1" smtClean="0"/>
              <a:t>Renewable</a:t>
            </a:r>
            <a:r>
              <a:rPr lang="de-DE" dirty="0" smtClean="0"/>
              <a:t> </a:t>
            </a:r>
            <a:r>
              <a:rPr lang="de-DE" dirty="0" err="1" smtClean="0"/>
              <a:t>Energy</a:t>
            </a:r>
            <a:r>
              <a:rPr lang="de-DE" dirty="0" smtClean="0"/>
              <a:t> </a:t>
            </a:r>
            <a:r>
              <a:rPr lang="de-DE" dirty="0" err="1" smtClean="0"/>
              <a:t>and</a:t>
            </a:r>
            <a:r>
              <a:rPr lang="de-DE" dirty="0" smtClean="0"/>
              <a:t> </a:t>
            </a:r>
            <a:r>
              <a:rPr lang="de-DE" dirty="0" err="1" smtClean="0"/>
              <a:t>Energy</a:t>
            </a:r>
            <a:r>
              <a:rPr lang="de-DE" dirty="0" smtClean="0"/>
              <a:t> Efficiency:</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New </a:t>
            </a:r>
            <a:r>
              <a:rPr lang="de-DE" dirty="0" err="1" smtClean="0"/>
              <a:t>and</a:t>
            </a:r>
            <a:r>
              <a:rPr lang="de-DE" dirty="0" smtClean="0"/>
              <a:t> </a:t>
            </a:r>
            <a:r>
              <a:rPr lang="de-DE" dirty="0" err="1" smtClean="0"/>
              <a:t>existing</a:t>
            </a:r>
            <a:r>
              <a:rPr lang="de-DE" dirty="0" smtClean="0"/>
              <a:t> </a:t>
            </a:r>
            <a:r>
              <a:rPr lang="de-DE" dirty="0" err="1" smtClean="0"/>
              <a:t>renewables</a:t>
            </a:r>
            <a:r>
              <a:rPr lang="de-DE" dirty="0" smtClean="0"/>
              <a:t> </a:t>
            </a:r>
            <a:r>
              <a:rPr lang="de-DE" dirty="0" err="1" smtClean="0"/>
              <a:t>would</a:t>
            </a:r>
            <a:r>
              <a:rPr lang="de-DE" dirty="0" smtClean="0"/>
              <a:t> </a:t>
            </a:r>
            <a:r>
              <a:rPr lang="de-DE" dirty="0" err="1" smtClean="0"/>
              <a:t>have</a:t>
            </a:r>
            <a:r>
              <a:rPr lang="de-DE" dirty="0" smtClean="0"/>
              <a:t> </a:t>
            </a:r>
            <a:r>
              <a:rPr lang="de-DE" dirty="0" err="1" smtClean="0"/>
              <a:t>equaled</a:t>
            </a:r>
            <a:r>
              <a:rPr lang="de-DE" dirty="0" smtClean="0"/>
              <a:t> </a:t>
            </a:r>
            <a:r>
              <a:rPr lang="de-DE" dirty="0" err="1" smtClean="0"/>
              <a:t>about</a:t>
            </a:r>
            <a:r>
              <a:rPr lang="de-DE" dirty="0" smtClean="0"/>
              <a:t> </a:t>
            </a:r>
            <a:r>
              <a:rPr lang="de-DE" dirty="0" smtClean="0"/>
              <a:t>4% </a:t>
            </a:r>
            <a:r>
              <a:rPr lang="de-DE" dirty="0" err="1" smtClean="0"/>
              <a:t>pf</a:t>
            </a:r>
            <a:r>
              <a:rPr lang="de-DE" dirty="0" smtClean="0"/>
              <a:t> </a:t>
            </a:r>
            <a:r>
              <a:rPr lang="de-DE" dirty="0" err="1" smtClean="0"/>
              <a:t>generation</a:t>
            </a:r>
            <a:r>
              <a:rPr lang="de-DE" dirty="0" smtClean="0"/>
              <a:t> in </a:t>
            </a:r>
            <a:r>
              <a:rPr lang="de-DE" dirty="0" smtClean="0"/>
              <a:t>2020 </a:t>
            </a:r>
            <a:r>
              <a:rPr lang="de-DE" dirty="0" err="1" smtClean="0"/>
              <a:t>under</a:t>
            </a:r>
            <a:r>
              <a:rPr lang="de-DE" dirty="0" smtClean="0"/>
              <a:t> </a:t>
            </a:r>
            <a:r>
              <a:rPr lang="de-DE" dirty="0" err="1" smtClean="0"/>
              <a:t>PREPA‘s</a:t>
            </a:r>
            <a:r>
              <a:rPr lang="de-DE" dirty="0" smtClean="0"/>
              <a:t> </a:t>
            </a:r>
            <a:r>
              <a:rPr lang="de-DE" dirty="0" err="1" smtClean="0"/>
              <a:t>most</a:t>
            </a:r>
            <a:r>
              <a:rPr lang="de-DE" dirty="0" smtClean="0"/>
              <a:t> </a:t>
            </a:r>
            <a:r>
              <a:rPr lang="de-DE" dirty="0" err="1" smtClean="0"/>
              <a:t>recent</a:t>
            </a:r>
            <a:r>
              <a:rPr lang="de-DE" dirty="0" smtClean="0"/>
              <a:t> IRP-</a:t>
            </a:r>
            <a:r>
              <a:rPr lang="de-DE" dirty="0" err="1" smtClean="0"/>
              <a:t>related</a:t>
            </a:r>
            <a:r>
              <a:rPr lang="de-DE" dirty="0" smtClean="0"/>
              <a:t> </a:t>
            </a:r>
            <a:r>
              <a:rPr lang="de-DE" dirty="0" err="1" smtClean="0"/>
              <a:t>filing</a:t>
            </a:r>
            <a:endParaRPr lang="de-DE" dirty="0" smtClean="0"/>
          </a:p>
          <a:p>
            <a:pPr>
              <a:buFont typeface="Arial" pitchFamily="34" charset="0"/>
              <a:buChar char="•"/>
            </a:pPr>
            <a:r>
              <a:rPr lang="de-DE" dirty="0" smtClean="0"/>
              <a:t> PREPA </a:t>
            </a:r>
            <a:r>
              <a:rPr lang="de-DE" dirty="0" err="1" smtClean="0"/>
              <a:t>had</a:t>
            </a:r>
            <a:r>
              <a:rPr lang="de-DE" dirty="0" smtClean="0"/>
              <a:t> </a:t>
            </a:r>
            <a:r>
              <a:rPr lang="de-DE" dirty="0" err="1" smtClean="0"/>
              <a:t>committed</a:t>
            </a:r>
            <a:r>
              <a:rPr lang="de-DE" dirty="0" smtClean="0"/>
              <a:t> </a:t>
            </a:r>
            <a:r>
              <a:rPr lang="de-DE" dirty="0" err="1" smtClean="0"/>
              <a:t>to</a:t>
            </a:r>
            <a:r>
              <a:rPr lang="de-DE" dirty="0" smtClean="0"/>
              <a:t> </a:t>
            </a:r>
            <a:r>
              <a:rPr lang="de-DE" dirty="0" err="1" smtClean="0"/>
              <a:t>increasing</a:t>
            </a:r>
            <a:r>
              <a:rPr lang="de-DE" dirty="0" smtClean="0"/>
              <a:t> </a:t>
            </a:r>
            <a:r>
              <a:rPr lang="de-DE" dirty="0" err="1" smtClean="0"/>
              <a:t>incremental</a:t>
            </a:r>
            <a:r>
              <a:rPr lang="de-DE" dirty="0" smtClean="0"/>
              <a:t> </a:t>
            </a:r>
            <a:r>
              <a:rPr lang="de-DE" dirty="0" err="1" smtClean="0"/>
              <a:t>savings</a:t>
            </a:r>
            <a:r>
              <a:rPr lang="de-DE" dirty="0" smtClean="0"/>
              <a:t> </a:t>
            </a:r>
            <a:r>
              <a:rPr lang="de-DE" dirty="0" err="1" smtClean="0"/>
              <a:t>by</a:t>
            </a:r>
            <a:r>
              <a:rPr lang="de-DE" dirty="0" smtClean="0"/>
              <a:t> 0.2 </a:t>
            </a:r>
            <a:r>
              <a:rPr lang="de-DE" dirty="0" err="1" smtClean="0"/>
              <a:t>percent</a:t>
            </a:r>
            <a:r>
              <a:rPr lang="de-DE" dirty="0" smtClean="0"/>
              <a:t> per </a:t>
            </a:r>
            <a:r>
              <a:rPr lang="de-DE" dirty="0" err="1" smtClean="0"/>
              <a:t>year</a:t>
            </a:r>
            <a:r>
              <a:rPr lang="de-DE" dirty="0" smtClean="0"/>
              <a:t> </a:t>
            </a:r>
            <a:r>
              <a:rPr lang="de-DE" dirty="0" err="1" smtClean="0"/>
              <a:t>until</a:t>
            </a:r>
            <a:r>
              <a:rPr lang="de-DE" dirty="0" smtClean="0"/>
              <a:t> 2025 </a:t>
            </a:r>
            <a:r>
              <a:rPr lang="de-DE" dirty="0" err="1" smtClean="0"/>
              <a:t>when</a:t>
            </a:r>
            <a:r>
              <a:rPr lang="de-DE" dirty="0" smtClean="0"/>
              <a:t> </a:t>
            </a:r>
            <a:r>
              <a:rPr lang="de-DE" dirty="0" err="1" smtClean="0"/>
              <a:t>the</a:t>
            </a:r>
            <a:r>
              <a:rPr lang="de-DE" dirty="0" smtClean="0"/>
              <a:t> </a:t>
            </a:r>
            <a:r>
              <a:rPr lang="de-DE" dirty="0" err="1" smtClean="0"/>
              <a:t>incremental</a:t>
            </a:r>
            <a:r>
              <a:rPr lang="de-DE" dirty="0" smtClean="0"/>
              <a:t> </a:t>
            </a:r>
            <a:r>
              <a:rPr lang="de-DE" dirty="0" err="1" smtClean="0"/>
              <a:t>reduction</a:t>
            </a:r>
            <a:r>
              <a:rPr lang="de-DE" dirty="0" smtClean="0"/>
              <a:t> </a:t>
            </a:r>
            <a:r>
              <a:rPr lang="de-DE" dirty="0" err="1" smtClean="0"/>
              <a:t>would</a:t>
            </a:r>
            <a:r>
              <a:rPr lang="de-DE" dirty="0" smtClean="0"/>
              <a:t> </a:t>
            </a:r>
            <a:r>
              <a:rPr lang="de-DE" dirty="0" err="1" smtClean="0"/>
              <a:t>stabilize</a:t>
            </a:r>
            <a:r>
              <a:rPr lang="de-DE" dirty="0" smtClean="0"/>
              <a:t> </a:t>
            </a:r>
            <a:r>
              <a:rPr lang="de-DE" dirty="0" err="1" smtClean="0"/>
              <a:t>at</a:t>
            </a:r>
            <a:r>
              <a:rPr lang="de-DE" dirty="0" smtClean="0"/>
              <a:t> 1.5 </a:t>
            </a:r>
            <a:r>
              <a:rPr lang="de-DE" dirty="0" err="1" smtClean="0"/>
              <a:t>percent</a:t>
            </a:r>
            <a:r>
              <a:rPr lang="de-DE" dirty="0" smtClean="0"/>
              <a:t> per </a:t>
            </a:r>
            <a:r>
              <a:rPr lang="de-DE" dirty="0" err="1" smtClean="0"/>
              <a:t>year</a:t>
            </a:r>
            <a:endParaRPr lang="de-DE" dirty="0" smtClean="0"/>
          </a:p>
          <a:p>
            <a:pPr>
              <a:buFont typeface="Arial" pitchFamily="34" charset="0"/>
              <a:buChar char="•"/>
            </a:pPr>
            <a:r>
              <a:rPr lang="de-DE" dirty="0" smtClean="0"/>
              <a:t>EE </a:t>
            </a:r>
            <a:r>
              <a:rPr lang="de-DE" dirty="0" err="1" smtClean="0"/>
              <a:t>goal</a:t>
            </a:r>
            <a:r>
              <a:rPr lang="de-DE" dirty="0" smtClean="0"/>
              <a:t> </a:t>
            </a:r>
            <a:r>
              <a:rPr lang="de-DE" dirty="0" err="1" smtClean="0"/>
              <a:t>arose</a:t>
            </a:r>
            <a:r>
              <a:rPr lang="de-DE" dirty="0" smtClean="0"/>
              <a:t> </a:t>
            </a:r>
            <a:r>
              <a:rPr lang="de-DE" dirty="0" err="1" smtClean="0"/>
              <a:t>from</a:t>
            </a:r>
            <a:r>
              <a:rPr lang="de-DE" dirty="0" smtClean="0"/>
              <a:t> </a:t>
            </a:r>
            <a:r>
              <a:rPr lang="de-DE" dirty="0" err="1" smtClean="0"/>
              <a:t>prior</a:t>
            </a:r>
            <a:r>
              <a:rPr lang="de-DE" dirty="0" smtClean="0"/>
              <a:t> </a:t>
            </a:r>
            <a:r>
              <a:rPr lang="de-DE" dirty="0" err="1" smtClean="0"/>
              <a:t>Commission</a:t>
            </a:r>
            <a:r>
              <a:rPr lang="de-DE" dirty="0" smtClean="0"/>
              <a:t> </a:t>
            </a:r>
            <a:r>
              <a:rPr lang="de-DE" dirty="0" err="1" smtClean="0"/>
              <a:t>order</a:t>
            </a:r>
            <a:r>
              <a:rPr lang="de-DE" dirty="0" smtClean="0"/>
              <a:t>, but </a:t>
            </a:r>
            <a:r>
              <a:rPr lang="de-DE" dirty="0" err="1" smtClean="0"/>
              <a:t>it‘s</a:t>
            </a:r>
            <a:r>
              <a:rPr lang="de-DE" dirty="0" smtClean="0"/>
              <a:t> not </a:t>
            </a:r>
            <a:r>
              <a:rPr lang="de-DE" dirty="0" err="1" smtClean="0"/>
              <a:t>clear</a:t>
            </a:r>
            <a:r>
              <a:rPr lang="de-DE" dirty="0" smtClean="0"/>
              <a:t> </a:t>
            </a:r>
            <a:r>
              <a:rPr lang="de-DE" dirty="0" err="1" smtClean="0"/>
              <a:t>how</a:t>
            </a:r>
            <a:r>
              <a:rPr lang="de-DE" dirty="0" smtClean="0"/>
              <a:t> </a:t>
            </a:r>
            <a:r>
              <a:rPr lang="de-DE" dirty="0" err="1" smtClean="0"/>
              <a:t>seriously</a:t>
            </a:r>
            <a:r>
              <a:rPr lang="de-DE" dirty="0" smtClean="0"/>
              <a:t> PREPA </a:t>
            </a:r>
            <a:r>
              <a:rPr lang="de-DE" dirty="0" err="1" smtClean="0"/>
              <a:t>took</a:t>
            </a:r>
            <a:r>
              <a:rPr lang="de-DE" dirty="0" smtClean="0"/>
              <a:t> </a:t>
            </a:r>
            <a:r>
              <a:rPr lang="de-DE" dirty="0" err="1" smtClean="0"/>
              <a:t>this</a:t>
            </a:r>
            <a:r>
              <a:rPr lang="de-DE" dirty="0" smtClean="0"/>
              <a:t> </a:t>
            </a:r>
            <a:r>
              <a:rPr lang="de-DE" dirty="0" err="1" smtClean="0"/>
              <a:t>goal</a:t>
            </a:r>
            <a:r>
              <a:rPr lang="de-DE" dirty="0" smtClean="0"/>
              <a:t> </a:t>
            </a:r>
            <a:r>
              <a:rPr lang="de-DE" dirty="0" err="1" smtClean="0"/>
              <a:t>since</a:t>
            </a:r>
            <a:r>
              <a:rPr lang="de-DE" dirty="0" smtClean="0"/>
              <a:t> </a:t>
            </a:r>
            <a:r>
              <a:rPr lang="de-DE" dirty="0" err="1" smtClean="0"/>
              <a:t>it</a:t>
            </a:r>
            <a:r>
              <a:rPr lang="de-DE" dirty="0" smtClean="0"/>
              <a:t> </a:t>
            </a:r>
            <a:r>
              <a:rPr lang="de-DE" dirty="0" err="1" smtClean="0"/>
              <a:t>never</a:t>
            </a:r>
            <a:r>
              <a:rPr lang="de-DE" dirty="0" smtClean="0"/>
              <a:t> </a:t>
            </a:r>
            <a:r>
              <a:rPr lang="de-DE" dirty="0" err="1" smtClean="0"/>
              <a:t>filed</a:t>
            </a:r>
            <a:r>
              <a:rPr lang="de-DE" dirty="0" smtClean="0"/>
              <a:t> an </a:t>
            </a:r>
            <a:r>
              <a:rPr lang="de-DE" dirty="0" err="1" smtClean="0"/>
              <a:t>implementation</a:t>
            </a:r>
            <a:r>
              <a:rPr lang="de-DE" dirty="0" smtClean="0"/>
              <a:t> plan</a:t>
            </a:r>
          </a:p>
          <a:p>
            <a:pPr>
              <a:buFont typeface="Arial" pitchFamily="34" charset="0"/>
              <a:buChar char="•"/>
            </a:pPr>
            <a:endParaRPr lang="de-DE" dirty="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6</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de-DE" dirty="0" smtClean="0"/>
              <a:t>Challenges facing PREPA (before Hurricane Maria):</a:t>
            </a:r>
            <a:endParaRPr lang="de-DE"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Old oil-fired power plants are not in compliance with U.S. air quality regulations</a:t>
            </a:r>
          </a:p>
          <a:p>
            <a:pPr>
              <a:buFont typeface="Arial" pitchFamily="34" charset="0"/>
              <a:buChar char="•"/>
            </a:pPr>
            <a:r>
              <a:rPr lang="de-DE" dirty="0" smtClean="0"/>
              <a:t>  Significant deferred maintance on transmission and distribution system.</a:t>
            </a:r>
          </a:p>
          <a:p>
            <a:pPr>
              <a:buFont typeface="Arial" pitchFamily="34" charset="0"/>
              <a:buChar char="•"/>
            </a:pPr>
            <a:r>
              <a:rPr lang="de-DE" dirty="0" smtClean="0"/>
              <a:t>  High retail electric rates -- approximately double average electric rate on U.S. mainland</a:t>
            </a:r>
          </a:p>
          <a:p>
            <a:pPr>
              <a:buFont typeface="Arial" pitchFamily="34" charset="0"/>
              <a:buChar char="•"/>
            </a:pPr>
            <a:r>
              <a:rPr lang="de-DE" dirty="0"/>
              <a:t> </a:t>
            </a:r>
            <a:r>
              <a:rPr lang="de-DE" dirty="0" smtClean="0"/>
              <a:t> </a:t>
            </a:r>
            <a:r>
              <a:rPr lang="de-DE" dirty="0" err="1" smtClean="0"/>
              <a:t>Nearly</a:t>
            </a:r>
            <a:r>
              <a:rPr lang="de-DE" dirty="0" smtClean="0"/>
              <a:t> $9 billion in debt, insolvent, unable to access capital markets</a:t>
            </a:r>
          </a:p>
          <a:p>
            <a:pPr>
              <a:buFont typeface="Arial" pitchFamily="34" charset="0"/>
              <a:buChar char="•"/>
            </a:pPr>
            <a:r>
              <a:rPr lang="de-DE" dirty="0" smtClean="0"/>
              <a:t>  Lack of transparency and public accountability</a:t>
            </a:r>
          </a:p>
          <a:p>
            <a:pPr>
              <a:buFont typeface="Arial" pitchFamily="34" charset="0"/>
              <a:buChar char="•"/>
            </a:pPr>
            <a:r>
              <a:rPr lang="de-DE" dirty="0" smtClean="0"/>
              <a:t>  </a:t>
            </a:r>
            <a:r>
              <a:rPr lang="de-DE" dirty="0" err="1" smtClean="0"/>
              <a:t>Declining</a:t>
            </a:r>
            <a:r>
              <a:rPr lang="de-DE" dirty="0" smtClean="0"/>
              <a:t> </a:t>
            </a:r>
            <a:r>
              <a:rPr lang="de-DE" dirty="0" err="1"/>
              <a:t>demand</a:t>
            </a:r>
            <a:r>
              <a:rPr lang="de-DE" dirty="0"/>
              <a:t>. Sales fell 5% from </a:t>
            </a:r>
            <a:r>
              <a:rPr lang="de-DE" dirty="0" smtClean="0"/>
              <a:t>2012-2016</a:t>
            </a:r>
          </a:p>
          <a:p>
            <a:pPr>
              <a:buFont typeface="Arial" pitchFamily="34" charset="0"/>
              <a:buChar char="•"/>
            </a:pPr>
            <a:r>
              <a:rPr lang="de-DE" dirty="0" smtClean="0"/>
              <a:t>  Management problems: upper management turnover, loss of competent staff, lack of appropriate oversight over contracts and fees</a:t>
            </a:r>
            <a:endParaRPr lang="de-DE" dirty="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7</a:t>
            </a:r>
            <a:endParaRPr lang="en-US" dirty="0"/>
          </a:p>
        </p:txBody>
      </p:sp>
    </p:spTree>
    <p:extLst>
      <p:ext uri="{BB962C8B-B14F-4D97-AF65-F5344CB8AC3E}">
        <p14:creationId xmlns:p14="http://schemas.microsoft.com/office/powerpoint/2010/main" val="19991546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676456" cy="980728"/>
          </a:xfrm>
        </p:spPr>
        <p:txBody>
          <a:bodyPr/>
          <a:lstStyle/>
          <a:p>
            <a:pPr algn="l"/>
            <a:r>
              <a:rPr lang="de-DE" dirty="0" smtClean="0"/>
              <a:t>Challenges facing PREPA (before Hurricane Maria):</a:t>
            </a:r>
            <a:endParaRPr lang="de-DE" dirty="0"/>
          </a:p>
        </p:txBody>
      </p:sp>
      <p:sp>
        <p:nvSpPr>
          <p:cNvPr id="3" name="Textplatzhalter 2"/>
          <p:cNvSpPr>
            <a:spLocks noGrp="1"/>
          </p:cNvSpPr>
          <p:nvPr>
            <p:ph type="body" sz="quarter" idx="11"/>
          </p:nvPr>
        </p:nvSpPr>
        <p:spPr/>
        <p:txBody>
          <a:bodyPr/>
          <a:lstStyle/>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pPr marL="342900" indent="-342900">
              <a:buFont typeface="Arial"/>
              <a:buChar char="•"/>
            </a:pPr>
            <a:r>
              <a:rPr lang="en-US" dirty="0" smtClean="0"/>
              <a:t>Part of PREPA’s financial difficulties stem from higher than normal losses.  Technical losses are due to T&amp;D system, while non-technical losses arise from customers that do not pay for their power.</a:t>
            </a:r>
            <a:endParaRPr lang="en-US" dirty="0"/>
          </a:p>
        </p:txBody>
      </p:sp>
      <p:grpSp>
        <p:nvGrpSpPr>
          <p:cNvPr id="5"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graphicFrame>
        <p:nvGraphicFramePr>
          <p:cNvPr id="9" name="Chart 8"/>
          <p:cNvGraphicFramePr>
            <a:graphicFrameLocks/>
          </p:cNvGraphicFramePr>
          <p:nvPr>
            <p:extLst>
              <p:ext uri="{D42A27DB-BD31-4B8C-83A1-F6EECF244321}">
                <p14:modId xmlns:p14="http://schemas.microsoft.com/office/powerpoint/2010/main" val="3506012738"/>
              </p:ext>
            </p:extLst>
          </p:nvPr>
        </p:nvGraphicFramePr>
        <p:xfrm>
          <a:off x="2286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381000" y="6324600"/>
            <a:ext cx="838200" cy="369332"/>
          </a:xfrm>
          <a:prstGeom prst="rect">
            <a:avLst/>
          </a:prstGeom>
          <a:noFill/>
        </p:spPr>
        <p:txBody>
          <a:bodyPr wrap="square" rtlCol="0">
            <a:spAutoFit/>
          </a:bodyPr>
          <a:lstStyle/>
          <a:p>
            <a:r>
              <a:rPr lang="en-US" dirty="0" smtClean="0"/>
              <a:t>8</a:t>
            </a:r>
            <a:endParaRPr lang="en-US" dirty="0"/>
          </a:p>
        </p:txBody>
      </p:sp>
    </p:spTree>
    <p:extLst>
      <p:ext uri="{BB962C8B-B14F-4D97-AF65-F5344CB8AC3E}">
        <p14:creationId xmlns:p14="http://schemas.microsoft.com/office/powerpoint/2010/main" val="31216753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8447856" cy="980728"/>
          </a:xfrm>
        </p:spPr>
        <p:txBody>
          <a:bodyPr/>
          <a:lstStyle/>
          <a:p>
            <a:pPr algn="l"/>
            <a:r>
              <a:rPr lang="en-US" dirty="0" smtClean="0"/>
              <a:t>Future of Puerto Rico’s electricity system:</a:t>
            </a:r>
            <a:endParaRPr lang="en-US" dirty="0"/>
          </a:p>
        </p:txBody>
      </p:sp>
      <p:sp>
        <p:nvSpPr>
          <p:cNvPr id="3" name="Textplatzhalter 2"/>
          <p:cNvSpPr>
            <a:spLocks noGrp="1"/>
          </p:cNvSpPr>
          <p:nvPr>
            <p:ph type="body" sz="quarter" idx="11"/>
          </p:nvPr>
        </p:nvSpPr>
        <p:spPr/>
        <p:txBody>
          <a:bodyPr/>
          <a:lstStyle/>
          <a:p>
            <a:pPr>
              <a:buFont typeface="Arial" pitchFamily="34" charset="0"/>
              <a:buChar char="•"/>
            </a:pPr>
            <a:r>
              <a:rPr lang="de-DE" dirty="0" smtClean="0"/>
              <a:t>  </a:t>
            </a:r>
            <a:r>
              <a:rPr lang="de-DE" dirty="0" err="1" smtClean="0"/>
              <a:t>PREPA‘s</a:t>
            </a:r>
            <a:r>
              <a:rPr lang="de-DE" dirty="0" smtClean="0"/>
              <a:t> plan for 2035, presented to Energy Commission in 2015 is focused on centralized natural gas generation, including construction of a $400 million LNG import terminal</a:t>
            </a:r>
          </a:p>
          <a:p>
            <a:pPr>
              <a:buFont typeface="Arial" pitchFamily="34" charset="0"/>
              <a:buChar char="•"/>
            </a:pPr>
            <a:r>
              <a:rPr lang="de-DE" dirty="0" smtClean="0"/>
              <a:t>  PREPA aiming to achieve only 15% utility-scale renewable energy by 2035</a:t>
            </a:r>
          </a:p>
          <a:p>
            <a:endParaRPr lang="de-DE" dirty="0"/>
          </a:p>
        </p:txBody>
      </p:sp>
      <p:grpSp>
        <p:nvGrpSpPr>
          <p:cNvPr id="4" name="Group 8"/>
          <p:cNvGrpSpPr>
            <a:grpSpLocks/>
          </p:cNvGrpSpPr>
          <p:nvPr/>
        </p:nvGrpSpPr>
        <p:grpSpPr bwMode="auto">
          <a:xfrm>
            <a:off x="-28575" y="5791200"/>
            <a:ext cx="9172575" cy="669925"/>
            <a:chOff x="-28576" y="6075680"/>
            <a:chExt cx="9172576" cy="669577"/>
          </a:xfrm>
        </p:grpSpPr>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6400800"/>
              <a:ext cx="1807210" cy="34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576" y="6075680"/>
              <a:ext cx="9172576" cy="71401"/>
            </a:xfrm>
            <a:prstGeom prst="rect">
              <a:avLst/>
            </a:prstGeom>
            <a:solidFill>
              <a:srgbClr val="055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sp>
          <p:nvSpPr>
            <p:cNvPr id="8" name="Rectangle 7"/>
            <p:cNvSpPr/>
            <p:nvPr/>
          </p:nvSpPr>
          <p:spPr>
            <a:xfrm>
              <a:off x="-28576" y="6197855"/>
              <a:ext cx="9172576" cy="71400"/>
            </a:xfrm>
            <a:prstGeom prst="rect">
              <a:avLst/>
            </a:prstGeom>
            <a:solidFill>
              <a:srgbClr val="E393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dirty="0"/>
            </a:p>
          </p:txBody>
        </p:sp>
      </p:grpSp>
      <p:sp>
        <p:nvSpPr>
          <p:cNvPr id="9" name="TextBox 8"/>
          <p:cNvSpPr txBox="1"/>
          <p:nvPr/>
        </p:nvSpPr>
        <p:spPr>
          <a:xfrm>
            <a:off x="381000" y="6324600"/>
            <a:ext cx="838200" cy="369332"/>
          </a:xfrm>
          <a:prstGeom prst="rect">
            <a:avLst/>
          </a:prstGeom>
          <a:noFill/>
        </p:spPr>
        <p:txBody>
          <a:bodyPr wrap="square" rtlCol="0">
            <a:spAutoFit/>
          </a:bodyPr>
          <a:lstStyle/>
          <a:p>
            <a:r>
              <a:rPr lang="en-US" dirty="0" smtClean="0"/>
              <a:t>9</a:t>
            </a:r>
            <a:endParaRPr lang="en-US" dirty="0"/>
          </a:p>
        </p:txBody>
      </p:sp>
    </p:spTree>
    <p:extLst>
      <p:ext uri="{BB962C8B-B14F-4D97-AF65-F5344CB8AC3E}">
        <p14:creationId xmlns:p14="http://schemas.microsoft.com/office/powerpoint/2010/main" val="40085622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4638</TotalTime>
  <Words>1494</Words>
  <Application>Microsoft Macintosh PowerPoint</Application>
  <PresentationFormat>On-screen Show (4:3)</PresentationFormat>
  <Paragraphs>188</Paragraphs>
  <Slides>24</Slides>
  <Notes>13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Puerto Rico’s Electricity System,  Before and After Hurricane Maria</vt:lpstr>
      <vt:lpstr>Outline</vt:lpstr>
      <vt:lpstr>Background: Puerto Rico’s electricity system</vt:lpstr>
      <vt:lpstr>Puerto Rico’s electrical system</vt:lpstr>
      <vt:lpstr>Renewable energy and distributed generation:</vt:lpstr>
      <vt:lpstr>Renewable Energy and Energy Efficiency:</vt:lpstr>
      <vt:lpstr>Challenges facing PREPA (before Hurricane Maria):</vt:lpstr>
      <vt:lpstr>Challenges facing PREPA (before Hurricane Maria):</vt:lpstr>
      <vt:lpstr>Future of Puerto Rico’s electricity system:</vt:lpstr>
      <vt:lpstr>PREPA’s renewable energy plans:</vt:lpstr>
      <vt:lpstr>Utility Regulatory History of PREPA</vt:lpstr>
      <vt:lpstr>PREPA’s debt</vt:lpstr>
      <vt:lpstr>Impact of debt on electricity system and ratepayers</vt:lpstr>
      <vt:lpstr>Proposed debt restructuring</vt:lpstr>
      <vt:lpstr>PREPA bankruptcy</vt:lpstr>
      <vt:lpstr>IEEFA’s Take on PREPA’s Plans in June 2017:</vt:lpstr>
      <vt:lpstr>IEEFA’s Take on PREPA’s Plans in June 2017:</vt:lpstr>
      <vt:lpstr>Hurricane Maria</vt:lpstr>
      <vt:lpstr>Hurricane Maria</vt:lpstr>
      <vt:lpstr>Rebuilding the electrical grid</vt:lpstr>
      <vt:lpstr>Hurricane Maria and renewable energy</vt:lpstr>
      <vt:lpstr>Hurricane Maria and renewable energy</vt:lpstr>
      <vt:lpstr>Recommendations</vt:lpstr>
      <vt:lpstr>IEEFA reports on PREPA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creator>Dzadza</dc:creator>
  <cp:lastModifiedBy>Anna Sommer</cp:lastModifiedBy>
  <cp:revision>510</cp:revision>
  <cp:lastPrinted>2016-02-28T22:47:33Z</cp:lastPrinted>
  <dcterms:created xsi:type="dcterms:W3CDTF">2016-03-12T20:03:57Z</dcterms:created>
  <dcterms:modified xsi:type="dcterms:W3CDTF">2017-10-24T14:23:40Z</dcterms:modified>
</cp:coreProperties>
</file>