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gif" ContentType="image/gif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9" r:id="rId1"/>
  </p:sldMasterIdLst>
  <p:notesMasterIdLst>
    <p:notesMasterId r:id="rId34"/>
  </p:notesMasterIdLst>
  <p:sldIdLst>
    <p:sldId id="256" r:id="rId2"/>
    <p:sldId id="371" r:id="rId3"/>
    <p:sldId id="372" r:id="rId4"/>
    <p:sldId id="373" r:id="rId5"/>
    <p:sldId id="374" r:id="rId6"/>
    <p:sldId id="375" r:id="rId7"/>
    <p:sldId id="376" r:id="rId8"/>
    <p:sldId id="377" r:id="rId9"/>
    <p:sldId id="378" r:id="rId10"/>
    <p:sldId id="379" r:id="rId11"/>
    <p:sldId id="380" r:id="rId12"/>
    <p:sldId id="384" r:id="rId13"/>
    <p:sldId id="381" r:id="rId14"/>
    <p:sldId id="385" r:id="rId15"/>
    <p:sldId id="386" r:id="rId16"/>
    <p:sldId id="383" r:id="rId17"/>
    <p:sldId id="382" r:id="rId18"/>
    <p:sldId id="387" r:id="rId19"/>
    <p:sldId id="363" r:id="rId20"/>
    <p:sldId id="369" r:id="rId21"/>
    <p:sldId id="364" r:id="rId22"/>
    <p:sldId id="368" r:id="rId23"/>
    <p:sldId id="367" r:id="rId24"/>
    <p:sldId id="365" r:id="rId25"/>
    <p:sldId id="359" r:id="rId26"/>
    <p:sldId id="361" r:id="rId27"/>
    <p:sldId id="366" r:id="rId28"/>
    <p:sldId id="362" r:id="rId29"/>
    <p:sldId id="370" r:id="rId30"/>
    <p:sldId id="349" r:id="rId31"/>
    <p:sldId id="358" r:id="rId32"/>
    <p:sldId id="389" r:id="rId33"/>
  </p:sldIdLst>
  <p:sldSz cx="9144000" cy="6858000" type="screen4x3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ヒラギノ角ゴ Pro W3" charset="0"/>
        <a:cs typeface="ヒラギノ角ゴ Pro W3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ヒラギノ角ゴ Pro W3" charset="0"/>
        <a:cs typeface="ヒラギノ角ゴ Pro W3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ヒラギノ角ゴ Pro W3" charset="0"/>
        <a:cs typeface="ヒラギノ角ゴ Pro W3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ヒラギノ角ゴ Pro W3" charset="0"/>
        <a:cs typeface="ヒラギノ角ゴ Pro W3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ヒラギノ角ゴ Pro W3" charset="0"/>
        <a:cs typeface="ヒラギノ角ゴ Pro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941" autoAdjust="0"/>
    <p:restoredTop sz="94660"/>
  </p:normalViewPr>
  <p:slideViewPr>
    <p:cSldViewPr snapToGrid="0" snapToObjects="1" showGuides="1">
      <p:cViewPr>
        <p:scale>
          <a:sx n="80" d="100"/>
          <a:sy n="80" d="100"/>
        </p:scale>
        <p:origin x="-1544" y="4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athy\IEEFA\FirstEnergy\PJM%20price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Historic power prices (PJM Western Hub)</a:t>
            </a:r>
          </a:p>
        </c:rich>
      </c:tx>
      <c:layout>
        <c:manualLayout>
          <c:xMode val="edge"/>
          <c:yMode val="edge"/>
          <c:x val="0.22159703198134"/>
          <c:y val="0.0145719489981785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On-peak</c:v>
          </c:tx>
          <c:marker>
            <c:symbol val="none"/>
          </c:marker>
          <c:cat>
            <c:numRef>
              <c:f>Page_2!$A$6:$A$112</c:f>
              <c:numCache>
                <c:formatCode>mmm\-yy</c:formatCode>
                <c:ptCount val="107"/>
                <c:pt idx="0">
                  <c:v>38565.0</c:v>
                </c:pt>
                <c:pt idx="1">
                  <c:v>38596.0</c:v>
                </c:pt>
                <c:pt idx="2">
                  <c:v>38626.0</c:v>
                </c:pt>
                <c:pt idx="3">
                  <c:v>38657.0</c:v>
                </c:pt>
                <c:pt idx="4">
                  <c:v>38687.0</c:v>
                </c:pt>
                <c:pt idx="5">
                  <c:v>38718.0</c:v>
                </c:pt>
                <c:pt idx="6">
                  <c:v>38749.0</c:v>
                </c:pt>
                <c:pt idx="7">
                  <c:v>38777.0</c:v>
                </c:pt>
                <c:pt idx="8">
                  <c:v>38808.0</c:v>
                </c:pt>
                <c:pt idx="9">
                  <c:v>38838.0</c:v>
                </c:pt>
                <c:pt idx="10">
                  <c:v>38869.0</c:v>
                </c:pt>
                <c:pt idx="11">
                  <c:v>38899.0</c:v>
                </c:pt>
                <c:pt idx="12">
                  <c:v>38930.0</c:v>
                </c:pt>
                <c:pt idx="13">
                  <c:v>38961.0</c:v>
                </c:pt>
                <c:pt idx="14">
                  <c:v>38991.0</c:v>
                </c:pt>
                <c:pt idx="15">
                  <c:v>39022.0</c:v>
                </c:pt>
                <c:pt idx="16">
                  <c:v>39052.0</c:v>
                </c:pt>
                <c:pt idx="17">
                  <c:v>39083.0</c:v>
                </c:pt>
                <c:pt idx="18">
                  <c:v>39114.0</c:v>
                </c:pt>
                <c:pt idx="19">
                  <c:v>39142.0</c:v>
                </c:pt>
                <c:pt idx="20">
                  <c:v>39173.0</c:v>
                </c:pt>
                <c:pt idx="21">
                  <c:v>39203.0</c:v>
                </c:pt>
                <c:pt idx="22">
                  <c:v>39234.0</c:v>
                </c:pt>
                <c:pt idx="23">
                  <c:v>39264.0</c:v>
                </c:pt>
                <c:pt idx="24">
                  <c:v>39295.0</c:v>
                </c:pt>
                <c:pt idx="25">
                  <c:v>39326.0</c:v>
                </c:pt>
                <c:pt idx="26">
                  <c:v>39356.0</c:v>
                </c:pt>
                <c:pt idx="27">
                  <c:v>39387.0</c:v>
                </c:pt>
                <c:pt idx="28">
                  <c:v>39417.0</c:v>
                </c:pt>
                <c:pt idx="29">
                  <c:v>39448.0</c:v>
                </c:pt>
                <c:pt idx="30">
                  <c:v>39479.0</c:v>
                </c:pt>
                <c:pt idx="31">
                  <c:v>39508.0</c:v>
                </c:pt>
                <c:pt idx="32">
                  <c:v>39539.0</c:v>
                </c:pt>
                <c:pt idx="33">
                  <c:v>39569.0</c:v>
                </c:pt>
                <c:pt idx="34">
                  <c:v>39600.0</c:v>
                </c:pt>
                <c:pt idx="35">
                  <c:v>39630.0</c:v>
                </c:pt>
                <c:pt idx="36">
                  <c:v>39661.0</c:v>
                </c:pt>
                <c:pt idx="37">
                  <c:v>39692.0</c:v>
                </c:pt>
                <c:pt idx="38">
                  <c:v>39722.0</c:v>
                </c:pt>
                <c:pt idx="39">
                  <c:v>39753.0</c:v>
                </c:pt>
                <c:pt idx="40">
                  <c:v>39783.0</c:v>
                </c:pt>
                <c:pt idx="41">
                  <c:v>39814.0</c:v>
                </c:pt>
                <c:pt idx="42">
                  <c:v>39845.0</c:v>
                </c:pt>
                <c:pt idx="43">
                  <c:v>39873.0</c:v>
                </c:pt>
                <c:pt idx="44">
                  <c:v>39904.0</c:v>
                </c:pt>
                <c:pt idx="45">
                  <c:v>39934.0</c:v>
                </c:pt>
                <c:pt idx="46">
                  <c:v>39965.0</c:v>
                </c:pt>
                <c:pt idx="47">
                  <c:v>39995.0</c:v>
                </c:pt>
                <c:pt idx="48">
                  <c:v>40026.0</c:v>
                </c:pt>
                <c:pt idx="49">
                  <c:v>40057.0</c:v>
                </c:pt>
                <c:pt idx="50">
                  <c:v>40087.0</c:v>
                </c:pt>
                <c:pt idx="51">
                  <c:v>40118.0</c:v>
                </c:pt>
                <c:pt idx="52">
                  <c:v>40148.0</c:v>
                </c:pt>
                <c:pt idx="53">
                  <c:v>40179.0</c:v>
                </c:pt>
                <c:pt idx="54">
                  <c:v>40210.0</c:v>
                </c:pt>
                <c:pt idx="55">
                  <c:v>40238.0</c:v>
                </c:pt>
                <c:pt idx="56">
                  <c:v>40269.0</c:v>
                </c:pt>
                <c:pt idx="57">
                  <c:v>40299.0</c:v>
                </c:pt>
                <c:pt idx="58">
                  <c:v>40330.0</c:v>
                </c:pt>
                <c:pt idx="59">
                  <c:v>40360.0</c:v>
                </c:pt>
                <c:pt idx="60">
                  <c:v>40391.0</c:v>
                </c:pt>
                <c:pt idx="61">
                  <c:v>40422.0</c:v>
                </c:pt>
                <c:pt idx="62">
                  <c:v>40452.0</c:v>
                </c:pt>
                <c:pt idx="63">
                  <c:v>40483.0</c:v>
                </c:pt>
                <c:pt idx="64">
                  <c:v>40513.0</c:v>
                </c:pt>
                <c:pt idx="65">
                  <c:v>40544.0</c:v>
                </c:pt>
                <c:pt idx="66">
                  <c:v>40575.0</c:v>
                </c:pt>
                <c:pt idx="67">
                  <c:v>40603.0</c:v>
                </c:pt>
                <c:pt idx="68">
                  <c:v>40634.0</c:v>
                </c:pt>
                <c:pt idx="69">
                  <c:v>40664.0</c:v>
                </c:pt>
                <c:pt idx="70">
                  <c:v>40695.0</c:v>
                </c:pt>
                <c:pt idx="71">
                  <c:v>40725.0</c:v>
                </c:pt>
                <c:pt idx="72">
                  <c:v>40756.0</c:v>
                </c:pt>
                <c:pt idx="73">
                  <c:v>40787.0</c:v>
                </c:pt>
                <c:pt idx="74">
                  <c:v>40817.0</c:v>
                </c:pt>
                <c:pt idx="75">
                  <c:v>40848.0</c:v>
                </c:pt>
                <c:pt idx="76">
                  <c:v>40878.0</c:v>
                </c:pt>
                <c:pt idx="77">
                  <c:v>40909.0</c:v>
                </c:pt>
                <c:pt idx="78">
                  <c:v>40940.0</c:v>
                </c:pt>
                <c:pt idx="79">
                  <c:v>40969.0</c:v>
                </c:pt>
                <c:pt idx="80">
                  <c:v>41000.0</c:v>
                </c:pt>
                <c:pt idx="81">
                  <c:v>41030.0</c:v>
                </c:pt>
                <c:pt idx="82">
                  <c:v>41061.0</c:v>
                </c:pt>
                <c:pt idx="83">
                  <c:v>41091.0</c:v>
                </c:pt>
                <c:pt idx="84">
                  <c:v>41122.0</c:v>
                </c:pt>
                <c:pt idx="85">
                  <c:v>41153.0</c:v>
                </c:pt>
                <c:pt idx="86">
                  <c:v>41183.0</c:v>
                </c:pt>
                <c:pt idx="87">
                  <c:v>41214.0</c:v>
                </c:pt>
                <c:pt idx="88">
                  <c:v>41244.0</c:v>
                </c:pt>
                <c:pt idx="89">
                  <c:v>41275.0</c:v>
                </c:pt>
                <c:pt idx="90">
                  <c:v>41306.0</c:v>
                </c:pt>
                <c:pt idx="91">
                  <c:v>41334.0</c:v>
                </c:pt>
                <c:pt idx="92">
                  <c:v>41365.0</c:v>
                </c:pt>
                <c:pt idx="93">
                  <c:v>41395.0</c:v>
                </c:pt>
                <c:pt idx="94">
                  <c:v>41426.0</c:v>
                </c:pt>
                <c:pt idx="95">
                  <c:v>41456.0</c:v>
                </c:pt>
                <c:pt idx="96">
                  <c:v>41487.0</c:v>
                </c:pt>
                <c:pt idx="97">
                  <c:v>41518.0</c:v>
                </c:pt>
                <c:pt idx="98">
                  <c:v>41548.0</c:v>
                </c:pt>
                <c:pt idx="99">
                  <c:v>41579.0</c:v>
                </c:pt>
                <c:pt idx="100">
                  <c:v>41609.0</c:v>
                </c:pt>
                <c:pt idx="101">
                  <c:v>41640.0</c:v>
                </c:pt>
                <c:pt idx="102">
                  <c:v>41671.0</c:v>
                </c:pt>
                <c:pt idx="103">
                  <c:v>41699.0</c:v>
                </c:pt>
                <c:pt idx="104">
                  <c:v>41730.0</c:v>
                </c:pt>
                <c:pt idx="105">
                  <c:v>41760.0</c:v>
                </c:pt>
                <c:pt idx="106">
                  <c:v>41791.0</c:v>
                </c:pt>
              </c:numCache>
            </c:numRef>
          </c:cat>
          <c:val>
            <c:numRef>
              <c:f>Page_2!$C$6:$C$112</c:f>
              <c:numCache>
                <c:formatCode>#,###.00;\(#,###.00\)</c:formatCode>
                <c:ptCount val="107"/>
                <c:pt idx="0">
                  <c:v>99.8851358695652</c:v>
                </c:pt>
                <c:pt idx="1">
                  <c:v>104.8561904761899</c:v>
                </c:pt>
                <c:pt idx="2">
                  <c:v>97.1495535714286</c:v>
                </c:pt>
                <c:pt idx="3">
                  <c:v>74.06625000000002</c:v>
                </c:pt>
                <c:pt idx="4">
                  <c:v>98.4794047619047</c:v>
                </c:pt>
                <c:pt idx="5">
                  <c:v>61.7315178571429</c:v>
                </c:pt>
                <c:pt idx="6">
                  <c:v>59.61625</c:v>
                </c:pt>
                <c:pt idx="7">
                  <c:v>59.19809782608692</c:v>
                </c:pt>
                <c:pt idx="8">
                  <c:v>59.4690625</c:v>
                </c:pt>
                <c:pt idx="9">
                  <c:v>54.0151420454545</c:v>
                </c:pt>
                <c:pt idx="10">
                  <c:v>64.33630681818167</c:v>
                </c:pt>
                <c:pt idx="11">
                  <c:v>79.78256249999998</c:v>
                </c:pt>
                <c:pt idx="12">
                  <c:v>94.42703804347815</c:v>
                </c:pt>
                <c:pt idx="13">
                  <c:v>41.99971875000002</c:v>
                </c:pt>
                <c:pt idx="14">
                  <c:v>47.30079545454547</c:v>
                </c:pt>
                <c:pt idx="15">
                  <c:v>54.98907738095237</c:v>
                </c:pt>
                <c:pt idx="16">
                  <c:v>48.84875</c:v>
                </c:pt>
                <c:pt idx="17">
                  <c:v>52.57536931818187</c:v>
                </c:pt>
                <c:pt idx="18">
                  <c:v>75.68159375</c:v>
                </c:pt>
                <c:pt idx="19">
                  <c:v>64.40630681818163</c:v>
                </c:pt>
                <c:pt idx="20">
                  <c:v>70.5009523809524</c:v>
                </c:pt>
                <c:pt idx="21">
                  <c:v>69.52772727272715</c:v>
                </c:pt>
                <c:pt idx="22">
                  <c:v>75.83154761904762</c:v>
                </c:pt>
                <c:pt idx="23">
                  <c:v>74.0851190476191</c:v>
                </c:pt>
                <c:pt idx="24">
                  <c:v>84.7383695652175</c:v>
                </c:pt>
                <c:pt idx="25">
                  <c:v>65.6996710526314</c:v>
                </c:pt>
                <c:pt idx="26">
                  <c:v>72.85597826086943</c:v>
                </c:pt>
                <c:pt idx="27">
                  <c:v>64.71442510714288</c:v>
                </c:pt>
                <c:pt idx="28">
                  <c:v>70.44411019687508</c:v>
                </c:pt>
                <c:pt idx="29">
                  <c:v>79.08396450568175</c:v>
                </c:pt>
                <c:pt idx="30">
                  <c:v>79.48164088095242</c:v>
                </c:pt>
                <c:pt idx="31">
                  <c:v>82.882304985119</c:v>
                </c:pt>
                <c:pt idx="32">
                  <c:v>87.01312465340902</c:v>
                </c:pt>
                <c:pt idx="33">
                  <c:v>79.4435571607143</c:v>
                </c:pt>
                <c:pt idx="34">
                  <c:v>130.287733827381</c:v>
                </c:pt>
                <c:pt idx="35">
                  <c:v>124.173515048295</c:v>
                </c:pt>
                <c:pt idx="36">
                  <c:v>84.3001985416665</c:v>
                </c:pt>
                <c:pt idx="37">
                  <c:v>71.5128795386904</c:v>
                </c:pt>
                <c:pt idx="38">
                  <c:v>60.72944243750001</c:v>
                </c:pt>
                <c:pt idx="39">
                  <c:v>64.66219401973683</c:v>
                </c:pt>
                <c:pt idx="40">
                  <c:v>55.96682610511353</c:v>
                </c:pt>
                <c:pt idx="41">
                  <c:v>65.75975902678563</c:v>
                </c:pt>
                <c:pt idx="42">
                  <c:v>51.486164278125</c:v>
                </c:pt>
                <c:pt idx="43">
                  <c:v>48.2757888693182</c:v>
                </c:pt>
                <c:pt idx="44">
                  <c:v>39.67913083522731</c:v>
                </c:pt>
                <c:pt idx="45">
                  <c:v>38.715644853125</c:v>
                </c:pt>
                <c:pt idx="46">
                  <c:v>40.66984216193181</c:v>
                </c:pt>
                <c:pt idx="47">
                  <c:v>39.6059749891305</c:v>
                </c:pt>
                <c:pt idx="48">
                  <c:v>45.63453612500001</c:v>
                </c:pt>
                <c:pt idx="49">
                  <c:v>36.2395110714286</c:v>
                </c:pt>
                <c:pt idx="50">
                  <c:v>41.11314246022727</c:v>
                </c:pt>
                <c:pt idx="51">
                  <c:v>39.66327879687506</c:v>
                </c:pt>
                <c:pt idx="52">
                  <c:v>48.5057840255681</c:v>
                </c:pt>
                <c:pt idx="53">
                  <c:v>62.43215028125</c:v>
                </c:pt>
                <c:pt idx="54">
                  <c:v>52.22040887500001</c:v>
                </c:pt>
                <c:pt idx="55">
                  <c:v>42.11706345108688</c:v>
                </c:pt>
                <c:pt idx="56">
                  <c:v>44.51568997159087</c:v>
                </c:pt>
                <c:pt idx="57">
                  <c:v>49.85192787499997</c:v>
                </c:pt>
                <c:pt idx="58">
                  <c:v>60.2809240056818</c:v>
                </c:pt>
                <c:pt idx="59">
                  <c:v>79.27900157738077</c:v>
                </c:pt>
                <c:pt idx="60">
                  <c:v>64.0966646306818</c:v>
                </c:pt>
                <c:pt idx="61">
                  <c:v>51.29506202380952</c:v>
                </c:pt>
                <c:pt idx="62">
                  <c:v>41.137504047619</c:v>
                </c:pt>
                <c:pt idx="63">
                  <c:v>42.01043410714284</c:v>
                </c:pt>
                <c:pt idx="64">
                  <c:v>64.17641252717377</c:v>
                </c:pt>
                <c:pt idx="65">
                  <c:v>61.1110167261905</c:v>
                </c:pt>
                <c:pt idx="66">
                  <c:v>47.53619293750006</c:v>
                </c:pt>
                <c:pt idx="67">
                  <c:v>45.16534861413042</c:v>
                </c:pt>
                <c:pt idx="68">
                  <c:v>49.34480032738097</c:v>
                </c:pt>
                <c:pt idx="69">
                  <c:v>54.6630745238095</c:v>
                </c:pt>
                <c:pt idx="70">
                  <c:v>65.3105149715909</c:v>
                </c:pt>
                <c:pt idx="71">
                  <c:v>75.950651875</c:v>
                </c:pt>
                <c:pt idx="72">
                  <c:v>52.1044025</c:v>
                </c:pt>
                <c:pt idx="73">
                  <c:v>46.26062661011901</c:v>
                </c:pt>
                <c:pt idx="74">
                  <c:v>42.675928077381</c:v>
                </c:pt>
                <c:pt idx="75">
                  <c:v>39.5071771875</c:v>
                </c:pt>
                <c:pt idx="76">
                  <c:v>37.72681284821432</c:v>
                </c:pt>
                <c:pt idx="77">
                  <c:v>37.0971493452381</c:v>
                </c:pt>
                <c:pt idx="78">
                  <c:v>33.4874863095238</c:v>
                </c:pt>
                <c:pt idx="79">
                  <c:v>33.76558051136357</c:v>
                </c:pt>
                <c:pt idx="80">
                  <c:v>35.54960610119044</c:v>
                </c:pt>
                <c:pt idx="81">
                  <c:v>36.78466269886354</c:v>
                </c:pt>
                <c:pt idx="82">
                  <c:v>44.34414026785704</c:v>
                </c:pt>
                <c:pt idx="83">
                  <c:v>53.9922635119047</c:v>
                </c:pt>
                <c:pt idx="84">
                  <c:v>41.97547241847831</c:v>
                </c:pt>
                <c:pt idx="85">
                  <c:v>40.15571894736841</c:v>
                </c:pt>
                <c:pt idx="86">
                  <c:v>40.23173625000001</c:v>
                </c:pt>
                <c:pt idx="87">
                  <c:v>44.8050103571429</c:v>
                </c:pt>
                <c:pt idx="88">
                  <c:v>36.00752471875</c:v>
                </c:pt>
                <c:pt idx="89">
                  <c:v>40.37577411931817</c:v>
                </c:pt>
                <c:pt idx="90">
                  <c:v>39.00796555937497</c:v>
                </c:pt>
                <c:pt idx="91">
                  <c:v>45.6279862797619</c:v>
                </c:pt>
                <c:pt idx="92">
                  <c:v>45.45344977272713</c:v>
                </c:pt>
                <c:pt idx="93">
                  <c:v>48.88219443181814</c:v>
                </c:pt>
                <c:pt idx="94">
                  <c:v>44.27524271875002</c:v>
                </c:pt>
                <c:pt idx="95">
                  <c:v>62.93532801136357</c:v>
                </c:pt>
                <c:pt idx="96">
                  <c:v>41.57766400568173</c:v>
                </c:pt>
                <c:pt idx="97">
                  <c:v>44.90817890625002</c:v>
                </c:pt>
                <c:pt idx="98">
                  <c:v>40.61655448369552</c:v>
                </c:pt>
                <c:pt idx="99">
                  <c:v>40.6171391875</c:v>
                </c:pt>
                <c:pt idx="100">
                  <c:v>47.52442910714284</c:v>
                </c:pt>
                <c:pt idx="101">
                  <c:v>168.8896048295459</c:v>
                </c:pt>
                <c:pt idx="102">
                  <c:v>86.82628709374987</c:v>
                </c:pt>
                <c:pt idx="103">
                  <c:v>88.66507413690455</c:v>
                </c:pt>
                <c:pt idx="104">
                  <c:v>48.2015411079545</c:v>
                </c:pt>
                <c:pt idx="105">
                  <c:v>51.6558167261905</c:v>
                </c:pt>
                <c:pt idx="106">
                  <c:v>52.27294458333334</c:v>
                </c:pt>
              </c:numCache>
            </c:numRef>
          </c:val>
          <c:smooth val="0"/>
        </c:ser>
        <c:ser>
          <c:idx val="1"/>
          <c:order val="1"/>
          <c:tx>
            <c:v>Off-peak</c:v>
          </c:tx>
          <c:marker>
            <c:symbol val="none"/>
          </c:marker>
          <c:cat>
            <c:numRef>
              <c:f>Page_2!$A$6:$A$112</c:f>
              <c:numCache>
                <c:formatCode>mmm\-yy</c:formatCode>
                <c:ptCount val="107"/>
                <c:pt idx="0">
                  <c:v>38565.0</c:v>
                </c:pt>
                <c:pt idx="1">
                  <c:v>38596.0</c:v>
                </c:pt>
                <c:pt idx="2">
                  <c:v>38626.0</c:v>
                </c:pt>
                <c:pt idx="3">
                  <c:v>38657.0</c:v>
                </c:pt>
                <c:pt idx="4">
                  <c:v>38687.0</c:v>
                </c:pt>
                <c:pt idx="5">
                  <c:v>38718.0</c:v>
                </c:pt>
                <c:pt idx="6">
                  <c:v>38749.0</c:v>
                </c:pt>
                <c:pt idx="7">
                  <c:v>38777.0</c:v>
                </c:pt>
                <c:pt idx="8">
                  <c:v>38808.0</c:v>
                </c:pt>
                <c:pt idx="9">
                  <c:v>38838.0</c:v>
                </c:pt>
                <c:pt idx="10">
                  <c:v>38869.0</c:v>
                </c:pt>
                <c:pt idx="11">
                  <c:v>38899.0</c:v>
                </c:pt>
                <c:pt idx="12">
                  <c:v>38930.0</c:v>
                </c:pt>
                <c:pt idx="13">
                  <c:v>38961.0</c:v>
                </c:pt>
                <c:pt idx="14">
                  <c:v>38991.0</c:v>
                </c:pt>
                <c:pt idx="15">
                  <c:v>39022.0</c:v>
                </c:pt>
                <c:pt idx="16">
                  <c:v>39052.0</c:v>
                </c:pt>
                <c:pt idx="17">
                  <c:v>39083.0</c:v>
                </c:pt>
                <c:pt idx="18">
                  <c:v>39114.0</c:v>
                </c:pt>
                <c:pt idx="19">
                  <c:v>39142.0</c:v>
                </c:pt>
                <c:pt idx="20">
                  <c:v>39173.0</c:v>
                </c:pt>
                <c:pt idx="21">
                  <c:v>39203.0</c:v>
                </c:pt>
                <c:pt idx="22">
                  <c:v>39234.0</c:v>
                </c:pt>
                <c:pt idx="23">
                  <c:v>39264.0</c:v>
                </c:pt>
                <c:pt idx="24">
                  <c:v>39295.0</c:v>
                </c:pt>
                <c:pt idx="25">
                  <c:v>39326.0</c:v>
                </c:pt>
                <c:pt idx="26">
                  <c:v>39356.0</c:v>
                </c:pt>
                <c:pt idx="27">
                  <c:v>39387.0</c:v>
                </c:pt>
                <c:pt idx="28">
                  <c:v>39417.0</c:v>
                </c:pt>
                <c:pt idx="29">
                  <c:v>39448.0</c:v>
                </c:pt>
                <c:pt idx="30">
                  <c:v>39479.0</c:v>
                </c:pt>
                <c:pt idx="31">
                  <c:v>39508.0</c:v>
                </c:pt>
                <c:pt idx="32">
                  <c:v>39539.0</c:v>
                </c:pt>
                <c:pt idx="33">
                  <c:v>39569.0</c:v>
                </c:pt>
                <c:pt idx="34">
                  <c:v>39600.0</c:v>
                </c:pt>
                <c:pt idx="35">
                  <c:v>39630.0</c:v>
                </c:pt>
                <c:pt idx="36">
                  <c:v>39661.0</c:v>
                </c:pt>
                <c:pt idx="37">
                  <c:v>39692.0</c:v>
                </c:pt>
                <c:pt idx="38">
                  <c:v>39722.0</c:v>
                </c:pt>
                <c:pt idx="39">
                  <c:v>39753.0</c:v>
                </c:pt>
                <c:pt idx="40">
                  <c:v>39783.0</c:v>
                </c:pt>
                <c:pt idx="41">
                  <c:v>39814.0</c:v>
                </c:pt>
                <c:pt idx="42">
                  <c:v>39845.0</c:v>
                </c:pt>
                <c:pt idx="43">
                  <c:v>39873.0</c:v>
                </c:pt>
                <c:pt idx="44">
                  <c:v>39904.0</c:v>
                </c:pt>
                <c:pt idx="45">
                  <c:v>39934.0</c:v>
                </c:pt>
                <c:pt idx="46">
                  <c:v>39965.0</c:v>
                </c:pt>
                <c:pt idx="47">
                  <c:v>39995.0</c:v>
                </c:pt>
                <c:pt idx="48">
                  <c:v>40026.0</c:v>
                </c:pt>
                <c:pt idx="49">
                  <c:v>40057.0</c:v>
                </c:pt>
                <c:pt idx="50">
                  <c:v>40087.0</c:v>
                </c:pt>
                <c:pt idx="51">
                  <c:v>40118.0</c:v>
                </c:pt>
                <c:pt idx="52">
                  <c:v>40148.0</c:v>
                </c:pt>
                <c:pt idx="53">
                  <c:v>40179.0</c:v>
                </c:pt>
                <c:pt idx="54">
                  <c:v>40210.0</c:v>
                </c:pt>
                <c:pt idx="55">
                  <c:v>40238.0</c:v>
                </c:pt>
                <c:pt idx="56">
                  <c:v>40269.0</c:v>
                </c:pt>
                <c:pt idx="57">
                  <c:v>40299.0</c:v>
                </c:pt>
                <c:pt idx="58">
                  <c:v>40330.0</c:v>
                </c:pt>
                <c:pt idx="59">
                  <c:v>40360.0</c:v>
                </c:pt>
                <c:pt idx="60">
                  <c:v>40391.0</c:v>
                </c:pt>
                <c:pt idx="61">
                  <c:v>40422.0</c:v>
                </c:pt>
                <c:pt idx="62">
                  <c:v>40452.0</c:v>
                </c:pt>
                <c:pt idx="63">
                  <c:v>40483.0</c:v>
                </c:pt>
                <c:pt idx="64">
                  <c:v>40513.0</c:v>
                </c:pt>
                <c:pt idx="65">
                  <c:v>40544.0</c:v>
                </c:pt>
                <c:pt idx="66">
                  <c:v>40575.0</c:v>
                </c:pt>
                <c:pt idx="67">
                  <c:v>40603.0</c:v>
                </c:pt>
                <c:pt idx="68">
                  <c:v>40634.0</c:v>
                </c:pt>
                <c:pt idx="69">
                  <c:v>40664.0</c:v>
                </c:pt>
                <c:pt idx="70">
                  <c:v>40695.0</c:v>
                </c:pt>
                <c:pt idx="71">
                  <c:v>40725.0</c:v>
                </c:pt>
                <c:pt idx="72">
                  <c:v>40756.0</c:v>
                </c:pt>
                <c:pt idx="73">
                  <c:v>40787.0</c:v>
                </c:pt>
                <c:pt idx="74">
                  <c:v>40817.0</c:v>
                </c:pt>
                <c:pt idx="75">
                  <c:v>40848.0</c:v>
                </c:pt>
                <c:pt idx="76">
                  <c:v>40878.0</c:v>
                </c:pt>
                <c:pt idx="77">
                  <c:v>40909.0</c:v>
                </c:pt>
                <c:pt idx="78">
                  <c:v>40940.0</c:v>
                </c:pt>
                <c:pt idx="79">
                  <c:v>40969.0</c:v>
                </c:pt>
                <c:pt idx="80">
                  <c:v>41000.0</c:v>
                </c:pt>
                <c:pt idx="81">
                  <c:v>41030.0</c:v>
                </c:pt>
                <c:pt idx="82">
                  <c:v>41061.0</c:v>
                </c:pt>
                <c:pt idx="83">
                  <c:v>41091.0</c:v>
                </c:pt>
                <c:pt idx="84">
                  <c:v>41122.0</c:v>
                </c:pt>
                <c:pt idx="85">
                  <c:v>41153.0</c:v>
                </c:pt>
                <c:pt idx="86">
                  <c:v>41183.0</c:v>
                </c:pt>
                <c:pt idx="87">
                  <c:v>41214.0</c:v>
                </c:pt>
                <c:pt idx="88">
                  <c:v>41244.0</c:v>
                </c:pt>
                <c:pt idx="89">
                  <c:v>41275.0</c:v>
                </c:pt>
                <c:pt idx="90">
                  <c:v>41306.0</c:v>
                </c:pt>
                <c:pt idx="91">
                  <c:v>41334.0</c:v>
                </c:pt>
                <c:pt idx="92">
                  <c:v>41365.0</c:v>
                </c:pt>
                <c:pt idx="93">
                  <c:v>41395.0</c:v>
                </c:pt>
                <c:pt idx="94">
                  <c:v>41426.0</c:v>
                </c:pt>
                <c:pt idx="95">
                  <c:v>41456.0</c:v>
                </c:pt>
                <c:pt idx="96">
                  <c:v>41487.0</c:v>
                </c:pt>
                <c:pt idx="97">
                  <c:v>41518.0</c:v>
                </c:pt>
                <c:pt idx="98">
                  <c:v>41548.0</c:v>
                </c:pt>
                <c:pt idx="99">
                  <c:v>41579.0</c:v>
                </c:pt>
                <c:pt idx="100">
                  <c:v>41609.0</c:v>
                </c:pt>
                <c:pt idx="101">
                  <c:v>41640.0</c:v>
                </c:pt>
                <c:pt idx="102">
                  <c:v>41671.0</c:v>
                </c:pt>
                <c:pt idx="103">
                  <c:v>41699.0</c:v>
                </c:pt>
                <c:pt idx="104">
                  <c:v>41730.0</c:v>
                </c:pt>
                <c:pt idx="105">
                  <c:v>41760.0</c:v>
                </c:pt>
                <c:pt idx="106">
                  <c:v>41791.0</c:v>
                </c:pt>
              </c:numCache>
            </c:numRef>
          </c:cat>
          <c:val>
            <c:numRef>
              <c:f>Page_2!$E$6:$E$112</c:f>
              <c:numCache>
                <c:formatCode>#,###.00;\(#,###.00\)</c:formatCode>
                <c:ptCount val="107"/>
                <c:pt idx="0">
                  <c:v>58.9407180851064</c:v>
                </c:pt>
                <c:pt idx="1">
                  <c:v>55.74757812499993</c:v>
                </c:pt>
                <c:pt idx="2">
                  <c:v>53.6457701711491</c:v>
                </c:pt>
                <c:pt idx="3">
                  <c:v>48.07010416666665</c:v>
                </c:pt>
                <c:pt idx="4">
                  <c:v>71.26107843137262</c:v>
                </c:pt>
                <c:pt idx="5">
                  <c:v>47.0883823529411</c:v>
                </c:pt>
                <c:pt idx="6">
                  <c:v>54.39127840909087</c:v>
                </c:pt>
                <c:pt idx="7">
                  <c:v>48.3607446808511</c:v>
                </c:pt>
                <c:pt idx="8">
                  <c:v>40.4642105263158</c:v>
                </c:pt>
                <c:pt idx="9">
                  <c:v>34.88765306122438</c:v>
                </c:pt>
                <c:pt idx="10">
                  <c:v>36.69448369565212</c:v>
                </c:pt>
                <c:pt idx="11">
                  <c:v>48.75780660377352</c:v>
                </c:pt>
                <c:pt idx="12">
                  <c:v>49.9661170212766</c:v>
                </c:pt>
                <c:pt idx="13">
                  <c:v>31.3401</c:v>
                </c:pt>
                <c:pt idx="14">
                  <c:v>30.32610687022897</c:v>
                </c:pt>
                <c:pt idx="15">
                  <c:v>34.84598958333321</c:v>
                </c:pt>
                <c:pt idx="16">
                  <c:v>34.1751886792453</c:v>
                </c:pt>
                <c:pt idx="17">
                  <c:v>35.70625000000001</c:v>
                </c:pt>
                <c:pt idx="18">
                  <c:v>63.02278409090911</c:v>
                </c:pt>
                <c:pt idx="19">
                  <c:v>48.3551406649616</c:v>
                </c:pt>
                <c:pt idx="20">
                  <c:v>44.54609375</c:v>
                </c:pt>
                <c:pt idx="21">
                  <c:v>36.31283163265297</c:v>
                </c:pt>
                <c:pt idx="22">
                  <c:v>42.060859375</c:v>
                </c:pt>
                <c:pt idx="23">
                  <c:v>43.81188725490193</c:v>
                </c:pt>
                <c:pt idx="24">
                  <c:v>49.2717021276596</c:v>
                </c:pt>
                <c:pt idx="25">
                  <c:v>40.51367788461533</c:v>
                </c:pt>
                <c:pt idx="26">
                  <c:v>45.50361702127653</c:v>
                </c:pt>
                <c:pt idx="27">
                  <c:v>46.6958852675324</c:v>
                </c:pt>
                <c:pt idx="28">
                  <c:v>50.70375260141511</c:v>
                </c:pt>
                <c:pt idx="29">
                  <c:v>62.8126374387755</c:v>
                </c:pt>
                <c:pt idx="30">
                  <c:v>57.7349190944444</c:v>
                </c:pt>
                <c:pt idx="31">
                  <c:v>63.0535512702703</c:v>
                </c:pt>
                <c:pt idx="32">
                  <c:v>58.63200904347831</c:v>
                </c:pt>
                <c:pt idx="33">
                  <c:v>49.19817223039223</c:v>
                </c:pt>
                <c:pt idx="34">
                  <c:v>77.59421832812488</c:v>
                </c:pt>
                <c:pt idx="35">
                  <c:v>72.21013461989808</c:v>
                </c:pt>
                <c:pt idx="36">
                  <c:v>57.03278332352942</c:v>
                </c:pt>
                <c:pt idx="37">
                  <c:v>57.63743180729154</c:v>
                </c:pt>
                <c:pt idx="38">
                  <c:v>46.48456490957447</c:v>
                </c:pt>
                <c:pt idx="39">
                  <c:v>49.49096002398081</c:v>
                </c:pt>
                <c:pt idx="40">
                  <c:v>44.9084150102041</c:v>
                </c:pt>
                <c:pt idx="41">
                  <c:v>58.44156421568609</c:v>
                </c:pt>
                <c:pt idx="42">
                  <c:v>41.1502307556818</c:v>
                </c:pt>
                <c:pt idx="43">
                  <c:v>36.5064758465473</c:v>
                </c:pt>
                <c:pt idx="44">
                  <c:v>29.571121798913</c:v>
                </c:pt>
                <c:pt idx="45">
                  <c:v>28.25503487028297</c:v>
                </c:pt>
                <c:pt idx="46">
                  <c:v>27.23102208423909</c:v>
                </c:pt>
                <c:pt idx="47">
                  <c:v>27.5732433218085</c:v>
                </c:pt>
                <c:pt idx="48">
                  <c:v>29.6794686985294</c:v>
                </c:pt>
                <c:pt idx="49">
                  <c:v>26.10463160677079</c:v>
                </c:pt>
                <c:pt idx="50">
                  <c:v>30.17777904336738</c:v>
                </c:pt>
                <c:pt idx="51">
                  <c:v>29.65497435411472</c:v>
                </c:pt>
                <c:pt idx="52">
                  <c:v>38.77054221938782</c:v>
                </c:pt>
                <c:pt idx="53">
                  <c:v>53.53237945754717</c:v>
                </c:pt>
                <c:pt idx="54">
                  <c:v>44.34682071022724</c:v>
                </c:pt>
                <c:pt idx="55">
                  <c:v>34.26753992000003</c:v>
                </c:pt>
                <c:pt idx="56">
                  <c:v>32.10048478260865</c:v>
                </c:pt>
                <c:pt idx="57">
                  <c:v>36.16855323113212</c:v>
                </c:pt>
                <c:pt idx="58">
                  <c:v>41.34022432065213</c:v>
                </c:pt>
                <c:pt idx="59">
                  <c:v>47.4924059558824</c:v>
                </c:pt>
                <c:pt idx="60">
                  <c:v>38.30851209183671</c:v>
                </c:pt>
                <c:pt idx="61">
                  <c:v>32.60489652604154</c:v>
                </c:pt>
                <c:pt idx="62">
                  <c:v>31.95215183823528</c:v>
                </c:pt>
                <c:pt idx="63">
                  <c:v>35.0935895844156</c:v>
                </c:pt>
                <c:pt idx="64">
                  <c:v>48.16936359042561</c:v>
                </c:pt>
                <c:pt idx="65">
                  <c:v>51.05329691176463</c:v>
                </c:pt>
                <c:pt idx="66">
                  <c:v>39.42982031250001</c:v>
                </c:pt>
                <c:pt idx="67">
                  <c:v>36.02076592000003</c:v>
                </c:pt>
                <c:pt idx="68">
                  <c:v>35.85440656249992</c:v>
                </c:pt>
                <c:pt idx="69">
                  <c:v>36.31788186274498</c:v>
                </c:pt>
                <c:pt idx="70">
                  <c:v>35.38931875</c:v>
                </c:pt>
                <c:pt idx="71">
                  <c:v>41.43557240566037</c:v>
                </c:pt>
                <c:pt idx="72">
                  <c:v>34.36099018617021</c:v>
                </c:pt>
                <c:pt idx="73">
                  <c:v>33.59686842708334</c:v>
                </c:pt>
                <c:pt idx="74">
                  <c:v>34.63859946323527</c:v>
                </c:pt>
                <c:pt idx="75">
                  <c:v>31.48779393246745</c:v>
                </c:pt>
                <c:pt idx="76">
                  <c:v>31.36255909558819</c:v>
                </c:pt>
                <c:pt idx="77">
                  <c:v>31.4399353921569</c:v>
                </c:pt>
                <c:pt idx="78">
                  <c:v>29.8546760555556</c:v>
                </c:pt>
                <c:pt idx="79">
                  <c:v>26.33806092071611</c:v>
                </c:pt>
                <c:pt idx="80">
                  <c:v>25.77222906249998</c:v>
                </c:pt>
                <c:pt idx="81">
                  <c:v>26.83904862244901</c:v>
                </c:pt>
                <c:pt idx="82">
                  <c:v>23.7241114973958</c:v>
                </c:pt>
                <c:pt idx="83">
                  <c:v>30.4732643872549</c:v>
                </c:pt>
                <c:pt idx="84">
                  <c:v>26.36061377659578</c:v>
                </c:pt>
                <c:pt idx="85">
                  <c:v>28.0597272596154</c:v>
                </c:pt>
                <c:pt idx="86">
                  <c:v>30.3816766223405</c:v>
                </c:pt>
                <c:pt idx="87">
                  <c:v>34.82243187012993</c:v>
                </c:pt>
                <c:pt idx="88">
                  <c:v>30.39327464622641</c:v>
                </c:pt>
                <c:pt idx="89">
                  <c:v>32.08858436224487</c:v>
                </c:pt>
                <c:pt idx="90">
                  <c:v>33.69626131250001</c:v>
                </c:pt>
                <c:pt idx="91">
                  <c:v>35.70226896805903</c:v>
                </c:pt>
                <c:pt idx="92">
                  <c:v>34.31274570652183</c:v>
                </c:pt>
                <c:pt idx="93">
                  <c:v>30.81925206632651</c:v>
                </c:pt>
                <c:pt idx="94">
                  <c:v>31.65753727499998</c:v>
                </c:pt>
                <c:pt idx="95">
                  <c:v>33.3932910969388</c:v>
                </c:pt>
                <c:pt idx="96">
                  <c:v>28.45753359693877</c:v>
                </c:pt>
                <c:pt idx="97">
                  <c:v>29.42550979999995</c:v>
                </c:pt>
                <c:pt idx="98">
                  <c:v>31.1549021010639</c:v>
                </c:pt>
                <c:pt idx="99">
                  <c:v>33.17213660847888</c:v>
                </c:pt>
                <c:pt idx="100">
                  <c:v>35.99360022058821</c:v>
                </c:pt>
                <c:pt idx="101">
                  <c:v>98.96177140306118</c:v>
                </c:pt>
                <c:pt idx="102">
                  <c:v>57.44800494318182</c:v>
                </c:pt>
                <c:pt idx="103">
                  <c:v>53.78184385749383</c:v>
                </c:pt>
                <c:pt idx="104">
                  <c:v>34.99753804347832</c:v>
                </c:pt>
                <c:pt idx="105">
                  <c:v>34.1238190441176</c:v>
                </c:pt>
                <c:pt idx="106">
                  <c:v>30.73717562500002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7548424"/>
        <c:axId val="2117546024"/>
      </c:lineChart>
      <c:dateAx>
        <c:axId val="2117548424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crossAx val="2117546024"/>
        <c:crosses val="autoZero"/>
        <c:auto val="1"/>
        <c:lblOffset val="100"/>
        <c:baseTimeUnit val="months"/>
      </c:dateAx>
      <c:valAx>
        <c:axId val="211754602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$/MWh</a:t>
                </a:r>
              </a:p>
            </c:rich>
          </c:tx>
          <c:layout/>
          <c:overlay val="0"/>
        </c:title>
        <c:numFmt formatCode="#,###.00;\(#,###.00\)" sourceLinked="1"/>
        <c:majorTickMark val="out"/>
        <c:minorTickMark val="none"/>
        <c:tickLblPos val="nextTo"/>
        <c:crossAx val="211754842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49808-BCF5-4066-A03D-091F37CB41B4}" type="datetimeFigureOut">
              <a:rPr lang="en-US" smtClean="0"/>
              <a:pPr/>
              <a:t>3/5/15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35DC0-5D36-4EBC-B694-F93C953AC27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79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 bwMode="auto">
          <a:xfrm>
            <a:off x="152400" y="5791200"/>
            <a:ext cx="8915400" cy="990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3200400"/>
            <a:ext cx="8229600" cy="457200"/>
          </a:xfrm>
          <a:prstGeom prst="rect">
            <a:avLst/>
          </a:prstGeom>
        </p:spPr>
        <p:txBody>
          <a:bodyPr vert="horz" anchor="ctr"/>
          <a:lstStyle>
            <a:lvl1pPr algn="ctr">
              <a:defRPr sz="1800" b="1">
                <a:solidFill>
                  <a:schemeClr val="accent4">
                    <a:lumMod val="65000"/>
                    <a:lumOff val="35000"/>
                  </a:schemeClr>
                </a:solidFill>
              </a:defRPr>
            </a:lvl1pPr>
            <a:lvl2pPr algn="ctr">
              <a:defRPr sz="1800" b="1">
                <a:solidFill>
                  <a:schemeClr val="accent4">
                    <a:lumMod val="50000"/>
                    <a:lumOff val="50000"/>
                  </a:schemeClr>
                </a:solidFill>
              </a:defRPr>
            </a:lvl2pPr>
            <a:lvl3pPr algn="ctr">
              <a:defRPr sz="1800" b="1">
                <a:solidFill>
                  <a:schemeClr val="accent4">
                    <a:lumMod val="50000"/>
                    <a:lumOff val="50000"/>
                  </a:schemeClr>
                </a:solidFill>
              </a:defRPr>
            </a:lvl3pPr>
            <a:lvl4pPr algn="ctr">
              <a:defRPr sz="1800" b="1">
                <a:solidFill>
                  <a:schemeClr val="accent4">
                    <a:lumMod val="50000"/>
                    <a:lumOff val="50000"/>
                  </a:schemeClr>
                </a:solidFill>
              </a:defRPr>
            </a:lvl4pPr>
            <a:lvl5pPr algn="ctr">
              <a:defRPr sz="1800" b="1">
                <a:solidFill>
                  <a:schemeClr val="accent4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Subtitle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066800"/>
          </a:xfrm>
          <a:prstGeom prst="rect">
            <a:avLst/>
          </a:prstGeom>
        </p:spPr>
        <p:txBody>
          <a:bodyPr vert="horz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Line 4"/>
          <p:cNvSpPr>
            <a:spLocks noChangeShapeType="1"/>
          </p:cNvSpPr>
          <p:nvPr userDrawn="1"/>
        </p:nvSpPr>
        <p:spPr bwMode="auto">
          <a:xfrm>
            <a:off x="3276600" y="3168650"/>
            <a:ext cx="2514600" cy="1588"/>
          </a:xfrm>
          <a:prstGeom prst="line">
            <a:avLst/>
          </a:prstGeom>
          <a:noFill/>
          <a:ln w="9360">
            <a:solidFill>
              <a:srgbClr val="26649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3276600" y="3702050"/>
            <a:ext cx="2514600" cy="1588"/>
          </a:xfrm>
          <a:prstGeom prst="line">
            <a:avLst/>
          </a:prstGeom>
          <a:noFill/>
          <a:ln w="9360">
            <a:solidFill>
              <a:srgbClr val="26649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4" name="Picture 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27432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28600" y="5762625"/>
            <a:ext cx="8686800" cy="1588"/>
          </a:xfrm>
          <a:prstGeom prst="line">
            <a:avLst/>
          </a:prstGeom>
          <a:noFill/>
          <a:ln w="31680">
            <a:solidFill>
              <a:srgbClr val="26649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3771299"/>
            <a:ext cx="8229600" cy="343501"/>
          </a:xfrm>
          <a:prstGeom prst="rect">
            <a:avLst/>
          </a:prstGeom>
        </p:spPr>
        <p:txBody>
          <a:bodyPr vert="horz" anchor="ctr"/>
          <a:lstStyle>
            <a:lvl1pPr algn="ctr">
              <a:defRPr sz="1400" b="1" baseline="0">
                <a:solidFill>
                  <a:srgbClr val="000000"/>
                </a:solidFill>
              </a:defRPr>
            </a:lvl1pPr>
            <a:lvl2pPr algn="ctr">
              <a:defRPr sz="1800" b="1">
                <a:solidFill>
                  <a:schemeClr val="accent4">
                    <a:lumMod val="50000"/>
                    <a:lumOff val="50000"/>
                  </a:schemeClr>
                </a:solidFill>
              </a:defRPr>
            </a:lvl2pPr>
            <a:lvl3pPr algn="ctr">
              <a:defRPr sz="1800" b="1">
                <a:solidFill>
                  <a:schemeClr val="accent4">
                    <a:lumMod val="50000"/>
                    <a:lumOff val="50000"/>
                  </a:schemeClr>
                </a:solidFill>
              </a:defRPr>
            </a:lvl3pPr>
            <a:lvl4pPr algn="ctr">
              <a:defRPr sz="1800" b="1">
                <a:solidFill>
                  <a:schemeClr val="accent4">
                    <a:lumMod val="50000"/>
                    <a:lumOff val="50000"/>
                  </a:schemeClr>
                </a:solidFill>
              </a:defRPr>
            </a:lvl4pPr>
            <a:lvl5pPr algn="ctr">
              <a:defRPr sz="1800" b="1">
                <a:solidFill>
                  <a:schemeClr val="accent4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Author Name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3276600" y="6096000"/>
            <a:ext cx="5638800" cy="457200"/>
          </a:xfrm>
          <a:prstGeom prst="rect">
            <a:avLst/>
          </a:prstGeom>
        </p:spPr>
        <p:txBody>
          <a:bodyPr vert="horz" lIns="0" tIns="0" rIns="0" bIns="0" anchor="ctr"/>
          <a:lstStyle>
            <a:lvl1pPr algn="r">
              <a:defRPr sz="12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algn="ctr">
              <a:defRPr sz="1800" b="1">
                <a:solidFill>
                  <a:schemeClr val="accent4">
                    <a:lumMod val="50000"/>
                    <a:lumOff val="50000"/>
                  </a:schemeClr>
                </a:solidFill>
              </a:defRPr>
            </a:lvl2pPr>
            <a:lvl3pPr algn="ctr">
              <a:defRPr sz="1800" b="1">
                <a:solidFill>
                  <a:schemeClr val="accent4">
                    <a:lumMod val="50000"/>
                    <a:lumOff val="50000"/>
                  </a:schemeClr>
                </a:solidFill>
              </a:defRPr>
            </a:lvl3pPr>
            <a:lvl4pPr algn="ctr">
              <a:defRPr sz="1800" b="1">
                <a:solidFill>
                  <a:schemeClr val="accent4">
                    <a:lumMod val="50000"/>
                    <a:lumOff val="50000"/>
                  </a:schemeClr>
                </a:solidFill>
              </a:defRPr>
            </a:lvl4pPr>
            <a:lvl5pPr algn="ctr">
              <a:defRPr sz="1800" b="1">
                <a:solidFill>
                  <a:schemeClr val="accent4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David </a:t>
            </a:r>
            <a:r>
              <a:rPr lang="en-US" dirty="0" err="1" smtClean="0"/>
              <a:t>Schlissel</a:t>
            </a:r>
            <a:r>
              <a:rPr lang="en-US" dirty="0" smtClean="0"/>
              <a:t> | 45 Horace Road | Belmont, MA 02478</a:t>
            </a:r>
          </a:p>
        </p:txBody>
      </p:sp>
    </p:spTree>
    <p:extLst>
      <p:ext uri="{BB962C8B-B14F-4D97-AF65-F5344CB8AC3E}">
        <p14:creationId xmlns:p14="http://schemas.microsoft.com/office/powerpoint/2010/main" val="1566557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75F93FC-6F2B-EB4B-AA6E-A465DBA8837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143000" y="1371600"/>
            <a:ext cx="6858000" cy="42672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©2012 The Institute for Energy Economics &amp; Financial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468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1143000" y="1371600"/>
            <a:ext cx="6858000" cy="42672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75F93FC-6F2B-EB4B-AA6E-A465DBA8837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©2012 The Institute for Energy Economics &amp; Financial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023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762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©2010 Schlissel Technical Consulting | schlissel-technical.com | (617) 489-4840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E9E9D41-BA3A-41DD-8DAC-3BF65E67837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881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762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219200"/>
            <a:ext cx="3810000" cy="4876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19200"/>
            <a:ext cx="3810000" cy="2362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33800"/>
            <a:ext cx="3810000" cy="2362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419600" y="6400800"/>
            <a:ext cx="31242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©2010 Schlissel Technical Consulting | schlissel-technical.com | (617) 489-4840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229600" y="6400800"/>
            <a:ext cx="685800" cy="381000"/>
          </a:xfrm>
        </p:spPr>
        <p:txBody>
          <a:bodyPr/>
          <a:lstStyle>
            <a:lvl1pPr>
              <a:defRPr/>
            </a:lvl1pPr>
          </a:lstStyle>
          <a:p>
            <a:fld id="{6BD96D96-29CE-4C52-B9C7-EDD7D72BFA8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267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81000"/>
            <a:ext cx="6781800" cy="685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953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www.synapse-energy.com  |  </a:t>
            </a:r>
            <a:r>
              <a:rPr lang="en-US" b="0" dirty="0" smtClean="0">
                <a:solidFill>
                  <a:srgbClr val="5F5F5F"/>
                </a:solidFill>
              </a:rPr>
              <a:t>©2012 Synapse </a:t>
            </a:r>
            <a:r>
              <a:rPr lang="en-US" b="0" dirty="0">
                <a:solidFill>
                  <a:srgbClr val="5F5F5F"/>
                </a:solidFill>
              </a:rPr>
              <a:t>Energy Economics Inc.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3B88F-3D35-46EA-B7DA-7A1422277C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157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Line 1"/>
          <p:cNvSpPr>
            <a:spLocks noChangeShapeType="1"/>
          </p:cNvSpPr>
          <p:nvPr/>
        </p:nvSpPr>
        <p:spPr bwMode="auto">
          <a:xfrm>
            <a:off x="228600" y="990600"/>
            <a:ext cx="8686800" cy="1588"/>
          </a:xfrm>
          <a:prstGeom prst="line">
            <a:avLst/>
          </a:prstGeom>
          <a:noFill/>
          <a:ln w="31680">
            <a:solidFill>
              <a:srgbClr val="26649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172200"/>
            <a:ext cx="1981200" cy="54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152400" y="5715000"/>
            <a:ext cx="2895600" cy="10668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/>
          </p:nvPr>
        </p:nvSpPr>
        <p:spPr bwMode="auto">
          <a:xfrm>
            <a:off x="8229600" y="6400800"/>
            <a:ext cx="684213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>
              <a:buClrTx/>
              <a:buFontTx/>
              <a:buNone/>
              <a:defRPr sz="1400" b="1" smtClean="0">
                <a:solidFill>
                  <a:srgbClr val="808080"/>
                </a:solidFill>
                <a:latin typeface="+mn-lt"/>
                <a:cs typeface="Arial Unicode MS" charset="0"/>
              </a:defRPr>
            </a:lvl1pPr>
          </a:lstStyle>
          <a:p>
            <a:pPr>
              <a:defRPr/>
            </a:pPr>
            <a:fld id="{C75F93FC-6F2B-EB4B-AA6E-A465DBA8837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172200"/>
            <a:ext cx="1981200" cy="54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6" name="Line 7"/>
          <p:cNvSpPr>
            <a:spLocks noChangeShapeType="1"/>
          </p:cNvSpPr>
          <p:nvPr/>
        </p:nvSpPr>
        <p:spPr bwMode="auto">
          <a:xfrm>
            <a:off x="228600" y="6015038"/>
            <a:ext cx="8686800" cy="1587"/>
          </a:xfrm>
          <a:prstGeom prst="line">
            <a:avLst/>
          </a:prstGeom>
          <a:noFill/>
          <a:ln w="31680">
            <a:solidFill>
              <a:srgbClr val="26649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8" name="Footer Placeholder 2"/>
          <p:cNvSpPr>
            <a:spLocks noGrp="1"/>
          </p:cNvSpPr>
          <p:nvPr>
            <p:ph type="ftr" idx="3"/>
          </p:nvPr>
        </p:nvSpPr>
        <p:spPr>
          <a:xfrm>
            <a:off x="2590800" y="6400800"/>
            <a:ext cx="5410200" cy="304800"/>
          </a:xfrm>
          <a:prstGeom prst="rect">
            <a:avLst/>
          </a:prstGeom>
        </p:spPr>
        <p:txBody>
          <a:bodyPr anchor="ctr"/>
          <a:lstStyle>
            <a:lvl1pPr algn="ctr">
              <a:defRPr sz="1000" smtClean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 smtClean="0"/>
              <a:t>©2012 The Institute for Energy Economics &amp; Financial Analysis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6" r:id="rId4"/>
    <p:sldLayoutId id="2147483678" r:id="rId5"/>
    <p:sldLayoutId id="2147483679" r:id="rId6"/>
  </p:sldLayoutIdLst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000000"/>
          </a:solidFill>
          <a:latin typeface="Arial" charset="0"/>
          <a:ea typeface="ヒラギノ角ゴ Pro W3" charset="0"/>
          <a:cs typeface="ヒラギノ角ゴ Pro W3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000000"/>
          </a:solidFill>
          <a:latin typeface="Arial" charset="0"/>
          <a:ea typeface="ヒラギノ角ゴ Pro W3" charset="0"/>
          <a:cs typeface="ヒラギノ角ゴ Pro W3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000000"/>
          </a:solidFill>
          <a:latin typeface="Arial" charset="0"/>
          <a:ea typeface="ヒラギノ角ゴ Pro W3" charset="0"/>
          <a:cs typeface="ヒラギノ角ゴ Pro W3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000000"/>
          </a:solidFill>
          <a:latin typeface="Arial" charset="0"/>
          <a:ea typeface="ヒラギノ角ゴ Pro W3" charset="0"/>
          <a:cs typeface="ヒラギノ角ゴ Pro W3" charset="0"/>
        </a:defRPr>
      </a:lvl5pPr>
      <a:lvl6pPr marL="25146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000000"/>
          </a:solidFill>
          <a:latin typeface="Arial" charset="0"/>
          <a:ea typeface="ヒラギノ角ゴ Pro W3" charset="0"/>
          <a:cs typeface="ヒラギノ角ゴ Pro W3" charset="0"/>
        </a:defRPr>
      </a:lvl6pPr>
      <a:lvl7pPr marL="29718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000000"/>
          </a:solidFill>
          <a:latin typeface="Arial" charset="0"/>
          <a:ea typeface="ヒラギノ角ゴ Pro W3" charset="0"/>
          <a:cs typeface="ヒラギノ角ゴ Pro W3" charset="0"/>
        </a:defRPr>
      </a:lvl7pPr>
      <a:lvl8pPr marL="34290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000000"/>
          </a:solidFill>
          <a:latin typeface="Arial" charset="0"/>
          <a:ea typeface="ヒラギノ角ゴ Pro W3" charset="0"/>
          <a:cs typeface="ヒラギノ角ゴ Pro W3" charset="0"/>
        </a:defRPr>
      </a:lvl8pPr>
      <a:lvl9pPr marL="38862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 b="1">
          <a:solidFill>
            <a:srgbClr val="000000"/>
          </a:solidFill>
          <a:latin typeface="Arial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defTabSz="45720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 b="1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2.e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457200" y="3200399"/>
            <a:ext cx="8229600" cy="445169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0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Webinar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576137"/>
            <a:ext cx="8229600" cy="1471863"/>
          </a:xfrm>
        </p:spPr>
        <p:txBody>
          <a:bodyPr/>
          <a:lstStyle/>
          <a:p>
            <a:r>
              <a:rPr lang="en-US" sz="3600" dirty="0" smtClean="0"/>
              <a:t>Electric Utility Industry 101</a:t>
            </a:r>
            <a:endParaRPr lang="en-US" sz="36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7200" y="3771299"/>
            <a:ext cx="8229600" cy="1017269"/>
          </a:xfrm>
        </p:spPr>
        <p:txBody>
          <a:bodyPr/>
          <a:lstStyle/>
          <a:p>
            <a:r>
              <a:rPr lang="en-US" sz="1600" dirty="0" smtClean="0"/>
              <a:t>David Schlissel</a:t>
            </a:r>
          </a:p>
          <a:p>
            <a:r>
              <a:rPr lang="en-US" sz="1600" dirty="0" smtClean="0"/>
              <a:t>Cathy Kunkel </a:t>
            </a:r>
          </a:p>
          <a:p>
            <a:r>
              <a:rPr lang="en-US" sz="1600" dirty="0" smtClean="0"/>
              <a:t>March 4, 2015</a:t>
            </a:r>
          </a:p>
        </p:txBody>
      </p:sp>
    </p:spTree>
    <p:extLst>
      <p:ext uri="{BB962C8B-B14F-4D97-AF65-F5344CB8AC3E}">
        <p14:creationId xmlns:p14="http://schemas.microsoft.com/office/powerpoint/2010/main" val="124849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400" dirty="0" smtClean="0"/>
              <a:t>Types of Investor-Owned Companies in the Electricity Industry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75F93FC-6F2B-EB4B-AA6E-A465DBA8837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©2015 The Institute for Energy Economics &amp; Financial Analysis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18135"/>
              </p:ext>
            </p:extLst>
          </p:nvPr>
        </p:nvGraphicFramePr>
        <p:xfrm>
          <a:off x="176980" y="1110343"/>
          <a:ext cx="8736832" cy="40284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84208"/>
                <a:gridCol w="2446786"/>
                <a:gridCol w="1921630"/>
                <a:gridCol w="218420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Type of Company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Regulator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Merchant Generator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Owns power plants in deregulated markets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NRG, Dynegy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Transmission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Owns transmission lines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Federal Energy Regulatory Commission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PATH (Potomac Allegheny Transmission Highline)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Distribution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Owns distribution system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State Public Service Commission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Pepco,</a:t>
                      </a:r>
                      <a:r>
                        <a:rPr lang="en-US" baseline="0" dirty="0" smtClean="0"/>
                        <a:t> National Grid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Vertically Integrated Utility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Owns power plants, transmission</a:t>
                      </a:r>
                      <a:r>
                        <a:rPr lang="en-US" baseline="0" dirty="0" smtClean="0"/>
                        <a:t> and distribution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State Public Service Commission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Alabama</a:t>
                      </a:r>
                      <a:r>
                        <a:rPr lang="en-US" baseline="0" dirty="0" smtClean="0"/>
                        <a:t> Power, Northwestern Energy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363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400" dirty="0" smtClean="0"/>
              <a:t>Utility Holding Companies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75F93FC-6F2B-EB4B-AA6E-A465DBA8837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142999" y="930589"/>
            <a:ext cx="7770813" cy="502473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One investor-owned holding company can own a number of different subsidiaries and affiliates: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Southern Company owns: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Regulated vertically integrated utilities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Merchant generation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Exelon Corporation owns: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Merchant generation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Transmission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Distribution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AEP and FirstEnergy each own: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Merchant generation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Distribution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Regulated vertically integrated utilities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©2015 The Institute for Energy Economics &amp; Financial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63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400" dirty="0" smtClean="0"/>
              <a:t>Types of Power Plant Owners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75F93FC-6F2B-EB4B-AA6E-A465DBA8837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143000" y="1110343"/>
            <a:ext cx="6858000" cy="48866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Merchant Generation Companies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Vertically Integrated Investor Owned Utilities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Public Power utilities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Electric Membership Co-operatives (EMC)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Power agencies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©2015 The Institute for Energy Economics &amp; Financial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63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400" dirty="0" smtClean="0"/>
              <a:t>Investment decisions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75F93FC-6F2B-EB4B-AA6E-A465DBA8837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©2015 The Institute for Energy Economics &amp; Financial Analysis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1397000"/>
          <a:ext cx="8229600" cy="39420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98955"/>
                <a:gridCol w="553064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Company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Factors</a:t>
                      </a:r>
                      <a:r>
                        <a:rPr lang="en-US" baseline="0" dirty="0" smtClean="0"/>
                        <a:t> driving investment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Merchant generators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 Wholesale electricity price outlook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 Not interested in investing in capital- intensive generation (e.g. nuclear, coal) if prices are expected to remain 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Vertically integrated utilities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 Regulatory environment and expected rate of return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 Want to make capital-intensive investments (new generation, pollution control equipment) to earn a rate of return through electric rates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Publicly</a:t>
                      </a:r>
                      <a:r>
                        <a:rPr lang="en-US" baseline="0" dirty="0" smtClean="0"/>
                        <a:t> owned utilities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  Cost of debt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363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©2013 The Institute for Energy Economics &amp; Financial Analysis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DA225-521E-4731-A4F0-984D87CB5718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4258"/>
            <a:ext cx="7772400" cy="762000"/>
          </a:xfrm>
        </p:spPr>
        <p:txBody>
          <a:bodyPr/>
          <a:lstStyle/>
          <a:p>
            <a:pPr algn="r"/>
            <a:r>
              <a:rPr lang="en-US" sz="2600" dirty="0"/>
              <a:t> </a:t>
            </a:r>
            <a:r>
              <a:rPr lang="en-US" sz="2400" dirty="0"/>
              <a:t>Merrimack – Example of Benefits to IOU </a:t>
            </a:r>
            <a:br>
              <a:rPr lang="en-US" sz="2400" dirty="0"/>
            </a:br>
            <a:r>
              <a:rPr lang="en-US" sz="2400" dirty="0"/>
              <a:t>of Making Expensive Investments (1)</a:t>
            </a:r>
          </a:p>
        </p:txBody>
      </p:sp>
      <p:pic>
        <p:nvPicPr>
          <p:cNvPr id="839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87559" y="1066800"/>
            <a:ext cx="7242041" cy="495134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322409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©2013 The Institute for Energy Economics &amp; Financial Analysis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B0F174-20B2-45D8-8477-17FFDB837ED4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pPr algn="r"/>
            <a:r>
              <a:rPr lang="en-US" sz="2600" dirty="0"/>
              <a:t> </a:t>
            </a:r>
            <a:r>
              <a:rPr lang="en-US" sz="2400" dirty="0"/>
              <a:t>Merrimack – Example of Benefits to IOU </a:t>
            </a:r>
            <a:br>
              <a:rPr lang="en-US" sz="2400" dirty="0"/>
            </a:br>
            <a:r>
              <a:rPr lang="en-US" sz="2400" dirty="0"/>
              <a:t>of Making Expensive Investments (2)</a:t>
            </a:r>
          </a:p>
        </p:txBody>
      </p:sp>
      <p:pic>
        <p:nvPicPr>
          <p:cNvPr id="849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12877" y="1219200"/>
            <a:ext cx="7188123" cy="4650969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718839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400" dirty="0" smtClean="0"/>
              <a:t>Financial incentives driving corporate policy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75F93FC-6F2B-EB4B-AA6E-A465DBA8837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143000" y="1110343"/>
            <a:ext cx="6858000" cy="48866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Merchant generation companies: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Interested in driving up wholesale electricity market prices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Advocate for rule changes at ISOs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Want to block competition from other sources, e.g. from energy efficiency and </a:t>
            </a:r>
            <a:r>
              <a:rPr lang="en-US" sz="1800" dirty="0" err="1" smtClean="0"/>
              <a:t>renewables</a:t>
            </a: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Vertically integrated companies: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Interested in increasing sales to earn more money (rates set on a per kWh basis)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Incentive to oppose energy efficiency and customer-owned power generation (e.g. rooftop solar)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©2015 The Institute for Energy Economics &amp; Financial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63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400" dirty="0" smtClean="0"/>
              <a:t>Recent Industry Trends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75F93FC-6F2B-EB4B-AA6E-A465DBA8837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143000" y="1110343"/>
            <a:ext cx="6858000" cy="48866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Opposition to energy efficiency and rooftop solar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Move back towards regulation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Acquire regulated utilities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Sell merchant generation business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Transfer assets from merchant generation to regulated subsidiaries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©2015 The Institute for Energy Economics &amp; Financial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63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400" dirty="0" smtClean="0"/>
              <a:t>Webinar Outline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75F93FC-6F2B-EB4B-AA6E-A465DBA8837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143000" y="1110343"/>
            <a:ext cx="6858000" cy="48866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History: regulation and deregulation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Regional electricity markets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Types of companies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How investment decisions are made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Industry trends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1"/>
                </a:solidFill>
              </a:rPr>
              <a:t>Components of power plant costs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1"/>
                </a:solidFill>
              </a:rPr>
              <a:t>Metrics for evaluating power plant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1"/>
                </a:solidFill>
              </a:rPr>
              <a:t>Where to find data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©2015 The Institute for Energy Economics &amp; Financial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63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400" dirty="0" smtClean="0"/>
              <a:t>Components of Power Plant Costs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75F93FC-6F2B-EB4B-AA6E-A465DBA8837E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143000" y="1110343"/>
            <a:ext cx="7543800" cy="48866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Capital cost is the cost of building the power plant and making periodic equipment replacements, major repairs and/or plant upgrades.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Cost of financing these capital expenditures are included in ongoing cost of generating power: </a:t>
            </a:r>
          </a:p>
          <a:p>
            <a:pPr marL="733425">
              <a:buFont typeface="Arial" panose="020B0604020202020204" pitchFamily="34" charset="0"/>
              <a:buChar char="•"/>
            </a:pPr>
            <a:r>
              <a:rPr lang="en-US" sz="1800" dirty="0" smtClean="0"/>
              <a:t>For investor-owned companies these financing costs are a blend of shareholder provided funds (equity) and borrowed money (debt).</a:t>
            </a:r>
          </a:p>
          <a:p>
            <a:pPr marL="733425">
              <a:buFont typeface="Arial" panose="020B0604020202020204" pitchFamily="34" charset="0"/>
              <a:buChar char="•"/>
            </a:pPr>
            <a:r>
              <a:rPr lang="en-US" sz="1800" dirty="0" smtClean="0"/>
              <a:t>For publicly-owned utilities and electric membership co-ops, financing costs are debt.</a:t>
            </a:r>
          </a:p>
          <a:p>
            <a:pPr marL="293688" lvl="1">
              <a:buFont typeface="Arial" panose="020B0604020202020204" pitchFamily="34" charset="0"/>
              <a:buChar char="•"/>
            </a:pPr>
            <a:r>
              <a:rPr lang="en-US" sz="2200" dirty="0" smtClean="0"/>
              <a:t>General Rule -- The more it costs to build the plant, the higher the annual financing costs will be – depending on the equity and debt borrowing rates.</a:t>
            </a:r>
          </a:p>
          <a:p>
            <a:pPr marL="0" indent="0"/>
            <a:endParaRPr lang="en-US" baseline="-25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©2015 The Institute for Energy Economics &amp; Financial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145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400" dirty="0" smtClean="0"/>
              <a:t>Webinar Outline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75F93FC-6F2B-EB4B-AA6E-A465DBA8837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143000" y="1110343"/>
            <a:ext cx="6858000" cy="48866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1"/>
                </a:solidFill>
              </a:rPr>
              <a:t>History: regulation and deregulation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1"/>
                </a:solidFill>
              </a:rPr>
              <a:t>Regional electricity markets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1"/>
                </a:solidFill>
              </a:rPr>
              <a:t>Types of companies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1"/>
                </a:solidFill>
              </a:rPr>
              <a:t>How investment decisions are made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1"/>
                </a:solidFill>
              </a:rPr>
              <a:t>Industry trends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Components of power plant costs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Metrics for evaluating power plant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Where to find data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©2015 The Institute for Energy Economics &amp; Financial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63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400" dirty="0" smtClean="0"/>
              <a:t>Components of Power Plant Costs (Cont’d)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75F93FC-6F2B-EB4B-AA6E-A465DBA8837E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143000" y="1110343"/>
            <a:ext cx="7543800" cy="48866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Annual depreciation expenses.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the cost of building a power plant </a:t>
            </a:r>
            <a:r>
              <a:rPr lang="en-US" sz="1800" dirty="0" smtClean="0"/>
              <a:t>is amortized (spread) over the expected life of the plant. The plant owner collects this amount each year as a depreciation expense.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For example, if it costs $1 billion to </a:t>
            </a:r>
            <a:r>
              <a:rPr lang="en-US" sz="1800" dirty="0" smtClean="0"/>
              <a:t>build a new fossil-fired plant with an expected depreciation life of 25 years, </a:t>
            </a:r>
            <a:r>
              <a:rPr lang="en-US" sz="1800" dirty="0" smtClean="0"/>
              <a:t>each year the plant owner will recover $40 million (that is, $1 billion divided by 25) through the cost of the power generated by the plant. </a:t>
            </a:r>
            <a:r>
              <a:rPr lang="en-US" sz="1800" dirty="0"/>
              <a:t>.</a:t>
            </a: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Plant </a:t>
            </a:r>
            <a:r>
              <a:rPr lang="en-US" sz="2200" dirty="0" smtClean="0"/>
              <a:t>operating &amp; maintenance (O&amp;M) costs.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Labor, materials,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Fuel costs.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Cost of transmitting power from plant where it is generated to places where it is used.</a:t>
            </a:r>
          </a:p>
          <a:p>
            <a:pPr marL="0" indent="0"/>
            <a:endParaRPr lang="en-US" baseline="-25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©2015 The Institute for Energy Economics &amp; Financial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332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400" dirty="0" smtClean="0"/>
              <a:t>Fixed vs. Variable Power Plant Operating Costs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75F93FC-6F2B-EB4B-AA6E-A465DBA8837E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143000" y="1110343"/>
            <a:ext cx="7543800" cy="48866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Fixed vs. variable costs.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Financing &amp; almost all O&amp;M costs are ‘fixed” – have to be paid whether or not plant generates any power or how much it generates.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Other costs, like fuel and some O&amp;M, are ‘variable.’ These fluctuate depending on how many MWh are generated.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Examples of variable O&amp;M costs include costs of operating plant environmental control equipment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baseline="-25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©2015 The Institute for Energy Economics &amp; Financial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511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9089"/>
            <a:ext cx="7772400" cy="888757"/>
          </a:xfrm>
        </p:spPr>
        <p:txBody>
          <a:bodyPr/>
          <a:lstStyle/>
          <a:p>
            <a:pPr algn="r"/>
            <a:r>
              <a:rPr lang="en-US" sz="2400" dirty="0" smtClean="0"/>
              <a:t>Example of Rising Plant Construction Costs – Kemper IGCC Coal Plant - Mississippi</a:t>
            </a: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 </a:t>
            </a:r>
            <a:r>
              <a:rPr lang="en-US" dirty="0"/>
              <a:t>The Institute for Energy Economics &amp; Financial Analysis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9E9D41-BA3A-41DD-8DAC-3BF65E67837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-4064000" y="1074615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1615" y="1074615"/>
            <a:ext cx="7027985" cy="4785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377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0997"/>
            <a:ext cx="7772400" cy="789156"/>
          </a:xfrm>
        </p:spPr>
        <p:txBody>
          <a:bodyPr/>
          <a:lstStyle/>
          <a:p>
            <a:pPr algn="r"/>
            <a:r>
              <a:rPr lang="en-US" sz="2400" dirty="0" smtClean="0"/>
              <a:t>Relative Costs Among </a:t>
            </a:r>
            <a:br>
              <a:rPr lang="en-US" sz="2400" dirty="0" smtClean="0"/>
            </a:br>
            <a:r>
              <a:rPr lang="en-US" sz="2400" dirty="0" smtClean="0"/>
              <a:t>Supply-Side and Demand-Side Resources</a:t>
            </a: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 </a:t>
            </a:r>
            <a:r>
              <a:rPr lang="en-US" dirty="0"/>
              <a:t>The Institute for Energy Economics &amp; Financial Analysis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9E9D41-BA3A-41DD-8DAC-3BF65E67837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-4064000" y="1074615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6614" y="1074615"/>
            <a:ext cx="5599601" cy="482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15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9332"/>
            <a:ext cx="7772400" cy="762000"/>
          </a:xfrm>
        </p:spPr>
        <p:txBody>
          <a:bodyPr/>
          <a:lstStyle/>
          <a:p>
            <a:pPr algn="r"/>
            <a:r>
              <a:rPr lang="en-US" sz="2400" dirty="0" smtClean="0"/>
              <a:t>Power Plant Cost Components – </a:t>
            </a:r>
            <a:br>
              <a:rPr lang="en-US" sz="2400" dirty="0" smtClean="0"/>
            </a:br>
            <a:r>
              <a:rPr lang="en-US" sz="2400" dirty="0" smtClean="0"/>
              <a:t>Example Prairie State Energy Campus</a:t>
            </a: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 </a:t>
            </a:r>
            <a:r>
              <a:rPr lang="en-US" dirty="0"/>
              <a:t>The Institute for Energy Economics &amp; Financial Analysis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9E9D41-BA3A-41DD-8DAC-3BF65E67837E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386" y="1067400"/>
            <a:ext cx="7145214" cy="486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972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0519"/>
            <a:ext cx="8229600" cy="639762"/>
          </a:xfrm>
        </p:spPr>
        <p:txBody>
          <a:bodyPr/>
          <a:lstStyle/>
          <a:p>
            <a:pPr algn="r"/>
            <a:r>
              <a:rPr lang="en-US" sz="2400" dirty="0" smtClean="0"/>
              <a:t>Power Plant Metrics - Capacity &amp; Energy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75F93FC-6F2B-EB4B-AA6E-A465DBA8837E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143000" y="1110343"/>
            <a:ext cx="6858000" cy="48866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Capacity is a measure of the power that a plant can produce at any one moment or instance – measured in megawatts (MW) which are </a:t>
            </a:r>
            <a:r>
              <a:rPr lang="en-US" sz="2200" dirty="0" smtClean="0"/>
              <a:t>millions </a:t>
            </a:r>
            <a:r>
              <a:rPr lang="en-US" sz="2200" dirty="0" smtClean="0"/>
              <a:t>of watts.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Large fossil and nuclear power plants have full power ratings in the range of 250 MW to 1500 MW.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 large power plant will generally have several units at the same site.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Energy is a measure of how much power the plant generates over time, whether hours, days, months or years – measured in Megawatt-Hours (MWh)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Example – a 100 MW power plant that generates at full power for 10 hours will produce 1,000 MWh</a:t>
            </a:r>
          </a:p>
          <a:p>
            <a:pPr marL="457200" lvl="1" indent="0"/>
            <a:endParaRPr lang="en-US" sz="18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©2015 The Institute for Energy Economics &amp; Financial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428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0581"/>
            <a:ext cx="8229600" cy="639762"/>
          </a:xfrm>
        </p:spPr>
        <p:txBody>
          <a:bodyPr/>
          <a:lstStyle/>
          <a:p>
            <a:pPr algn="r"/>
            <a:r>
              <a:rPr lang="en-US" sz="2400" dirty="0" smtClean="0"/>
              <a:t>Power Plant Metric - Capacity Factor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75F93FC-6F2B-EB4B-AA6E-A465DBA8837E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143000" y="1110343"/>
            <a:ext cx="6858000" cy="48866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A power plant’s ‘capacity factor’ is a measure of how much energy (in MWh) it generates during the period of time being examined.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Capacity factor is given as a % - the plant’s actual generation (in MWh) in the period divided by the power it would have generated if it had operated at full power for all hours.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Example – a power plant with a full power rating of 100 MW operates at only 50 MW for all of the hours of the period – its capacity factor is 50%.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</a:t>
            </a:r>
            <a:r>
              <a:rPr lang="en-US" sz="1800" dirty="0" smtClean="0"/>
              <a:t>he amount of power generated by a plant will change (perhaps frequently) in response to plant outages, equipment problems or economic factors.</a:t>
            </a:r>
          </a:p>
          <a:p>
            <a:pPr marL="285750" lvl="1">
              <a:buFont typeface="Arial"/>
              <a:buChar char="•"/>
            </a:pPr>
            <a:r>
              <a:rPr lang="en-US" sz="2200" dirty="0" smtClean="0"/>
              <a:t>The higher the capacity factor, the better.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©2015 The Institute for Energy Economics &amp; Financial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666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9332"/>
            <a:ext cx="7772400" cy="762000"/>
          </a:xfrm>
        </p:spPr>
        <p:txBody>
          <a:bodyPr/>
          <a:lstStyle/>
          <a:p>
            <a:pPr algn="r"/>
            <a:r>
              <a:rPr lang="en-US" sz="2400" dirty="0" smtClean="0"/>
              <a:t>Capacity Factors - </a:t>
            </a:r>
            <a:r>
              <a:rPr lang="en-US" sz="2400" dirty="0"/>
              <a:t>a</a:t>
            </a:r>
            <a:r>
              <a:rPr lang="en-US" sz="2400" dirty="0" smtClean="0"/>
              <a:t> Tale of </a:t>
            </a:r>
            <a:br>
              <a:rPr lang="en-US" sz="2400" dirty="0" smtClean="0"/>
            </a:br>
            <a:r>
              <a:rPr lang="en-US" sz="2400" dirty="0" smtClean="0"/>
              <a:t>Two Power Plants at the Same Sit</a:t>
            </a:r>
            <a:r>
              <a:rPr lang="en-US" sz="2400" dirty="0"/>
              <a:t>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 </a:t>
            </a:r>
            <a:r>
              <a:rPr lang="en-US" dirty="0"/>
              <a:t>The Institute for Energy Economics &amp; Financial Analysis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9E9D41-BA3A-41DD-8DAC-3BF65E67837E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615" y="1032066"/>
            <a:ext cx="7281985" cy="4955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021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0581"/>
            <a:ext cx="8229600" cy="639762"/>
          </a:xfrm>
        </p:spPr>
        <p:txBody>
          <a:bodyPr/>
          <a:lstStyle/>
          <a:p>
            <a:pPr algn="r"/>
            <a:r>
              <a:rPr lang="en-US" sz="2400" dirty="0" smtClean="0"/>
              <a:t>Power Plant Metric - Heat Rate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75F93FC-6F2B-EB4B-AA6E-A465DBA8837E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85799" y="1110343"/>
            <a:ext cx="7543801" cy="48866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A power plant’s ‘heat rate’ measures how efficiently the plant burns fuel – the more efficiently the plant burns fuel, the less fuel it needs, and, consequently, the lower its fuel costs.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Heat rate is measured in British Thermal Units (</a:t>
            </a:r>
            <a:r>
              <a:rPr lang="en-US" sz="2200" dirty="0" err="1" smtClean="0"/>
              <a:t>btu</a:t>
            </a:r>
            <a:r>
              <a:rPr lang="en-US" sz="2200" dirty="0" smtClean="0"/>
              <a:t>) – energy input from fuel - per kilowatt-hour of electricity generated – </a:t>
            </a:r>
            <a:r>
              <a:rPr lang="en-US" sz="2200" dirty="0" err="1" smtClean="0"/>
              <a:t>btu</a:t>
            </a:r>
            <a:r>
              <a:rPr lang="en-US" sz="2200" dirty="0" smtClean="0"/>
              <a:t>/kwh</a:t>
            </a:r>
            <a:endParaRPr lang="en-US" sz="1800" dirty="0" smtClean="0"/>
          </a:p>
          <a:p>
            <a:pPr marL="350838" lvl="1" indent="-342900">
              <a:buFont typeface="Arial"/>
              <a:buChar char="•"/>
            </a:pPr>
            <a:r>
              <a:rPr lang="en-US" sz="2200" dirty="0" smtClean="0"/>
              <a:t>The lower the heat rate, the better – this means it requires less energy input from the fuel to produce an average kwh of electricity.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©2015 The Institute for Energy Economics &amp; Financial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799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9398"/>
            <a:ext cx="7772400" cy="572668"/>
          </a:xfrm>
        </p:spPr>
        <p:txBody>
          <a:bodyPr/>
          <a:lstStyle/>
          <a:p>
            <a:pPr algn="r"/>
            <a:r>
              <a:rPr lang="en-US" sz="2400" dirty="0" smtClean="0"/>
              <a:t>Illustrative Power Plant Heat Rates</a:t>
            </a: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 </a:t>
            </a:r>
            <a:r>
              <a:rPr lang="en-US" dirty="0"/>
              <a:t>The Institute for Energy Economics &amp; Financial Analysis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9E9D41-BA3A-41DD-8DAC-3BF65E67837E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708" y="1248554"/>
            <a:ext cx="6930292" cy="471587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-4064000" y="1074615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069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400" dirty="0" smtClean="0"/>
              <a:t>History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75F93FC-6F2B-EB4B-AA6E-A465DBA8837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143000" y="1110343"/>
            <a:ext cx="6858000" cy="48866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1935: Public Utility Holding Company Act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Restricted utility corporate structures and mergers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1990s: Restructuring of electric utility industry in some states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Break-up of vertically integrated utilities into power generation companies, transmission companies, and distribution companies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Only distribution companies remain under state public service commission regulation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Not all states deregulated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©2015 The Institute for Energy Economics &amp; Financial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63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9332"/>
            <a:ext cx="7772400" cy="762000"/>
          </a:xfrm>
        </p:spPr>
        <p:txBody>
          <a:bodyPr/>
          <a:lstStyle/>
          <a:p>
            <a:pPr algn="r"/>
            <a:r>
              <a:rPr lang="en-US" sz="2400" dirty="0" smtClean="0"/>
              <a:t>Fuel or Generation Mix – New England in 2013</a:t>
            </a: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 </a:t>
            </a:r>
            <a:r>
              <a:rPr lang="en-US" dirty="0"/>
              <a:t>The Institute for Energy Economics &amp; Financial Analysis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9E9D41-BA3A-41DD-8DAC-3BF65E67837E}" type="slidenum">
              <a:rPr lang="en-US" smtClean="0"/>
              <a:pPr/>
              <a:t>30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462" y="1108246"/>
            <a:ext cx="7106138" cy="483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590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308"/>
            <a:ext cx="8229600" cy="934497"/>
          </a:xfrm>
        </p:spPr>
        <p:txBody>
          <a:bodyPr/>
          <a:lstStyle/>
          <a:p>
            <a:pPr algn="r"/>
            <a:r>
              <a:rPr lang="en-US" sz="2400" dirty="0" smtClean="0"/>
              <a:t>Where Can You Find Information about </a:t>
            </a:r>
            <a:br>
              <a:rPr lang="en-US" sz="2400" dirty="0" smtClean="0"/>
            </a:br>
            <a:r>
              <a:rPr lang="en-US" sz="2400" dirty="0" smtClean="0"/>
              <a:t>Power Plant Operations and Costs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75F93FC-6F2B-EB4B-AA6E-A465DBA8837E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143000" y="1110343"/>
            <a:ext cx="6858000" cy="48866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100" dirty="0" smtClean="0"/>
              <a:t>Investor-owned companies (both regulated utilities and merchant) - Form 10-K annual filings to U.S. Securities and Exchange Commission.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 smtClean="0"/>
              <a:t>Regulated investor-owned utilities – Form 1 annual filings to state utility commission and/or Federal Energy Regulatory Commission.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 smtClean="0"/>
              <a:t>Data filed by plant owners with the U.S. Energy Information Administration of the Department of Energy – especially Forms 860, 861, 923.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 smtClean="0"/>
              <a:t>Public power utilities and electric membership cooperatives – Ask nicely, find a friendly board member to ask for info, file Freedom of Information Act requests (FOIA) requests.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 smtClean="0"/>
              <a:t>Ask IEEFA or Synapse Energy Economics.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©2015 The Institute for Energy Economics &amp; Financial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827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75F93FC-6F2B-EB4B-AA6E-A465DBA8837E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143000" y="1110343"/>
            <a:ext cx="6858000" cy="4886696"/>
          </a:xfrm>
        </p:spPr>
        <p:txBody>
          <a:bodyPr/>
          <a:lstStyle/>
          <a:p>
            <a:pPr algn="ctr"/>
            <a:endParaRPr lang="en-US" sz="3600" dirty="0" smtClean="0"/>
          </a:p>
          <a:p>
            <a:pPr algn="ctr"/>
            <a:r>
              <a:rPr lang="en-US" sz="4000" dirty="0" smtClean="0"/>
              <a:t>Thank you!!</a:t>
            </a:r>
          </a:p>
          <a:p>
            <a:pPr algn="ctr"/>
            <a:endParaRPr lang="en-US" sz="3600" dirty="0" smtClean="0"/>
          </a:p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Contact:</a:t>
            </a:r>
          </a:p>
          <a:p>
            <a:pPr algn="ctr"/>
            <a:r>
              <a:rPr lang="en-US" sz="2100" dirty="0" smtClean="0"/>
              <a:t>David Schlissel: david@schlissel-technical.com</a:t>
            </a:r>
          </a:p>
          <a:p>
            <a:pPr algn="ctr"/>
            <a:r>
              <a:rPr lang="en-US" sz="2100" dirty="0" smtClean="0"/>
              <a:t>Cathy Kunkel: ckunkel@ieefa.org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©2015 The Institute for Energy Economics &amp; Financial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827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400" dirty="0" smtClean="0"/>
              <a:t>Independent System Operators (ISOs)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75F93FC-6F2B-EB4B-AA6E-A465DBA8837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143000" y="1110343"/>
            <a:ext cx="6858000" cy="48866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Federal Energy Regulatory Commission encouraged formation of Independent System Operators and Regional Transmission Organizations (RTOs)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Ensure open access to the transmission grid, to facilitate competition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Created and manage wholesale markets for electricity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©2015 The Institute for Energy Economics &amp; Financial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63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400" dirty="0" smtClean="0"/>
              <a:t>Map of ISOs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75F93FC-6F2B-EB4B-AA6E-A465DBA8837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©2015 The Institute for Energy Economics &amp; Financial Analysis</a:t>
            </a:r>
            <a:endParaRPr lang="en-US" dirty="0"/>
          </a:p>
        </p:txBody>
      </p:sp>
      <p:pic>
        <p:nvPicPr>
          <p:cNvPr id="1026" name="Picture 2" descr="http://www.ferc.gov/images/maps/rto_map.gif"/>
          <p:cNvPicPr>
            <a:picLocks noChangeAspect="1" noChangeArrowheads="1"/>
          </p:cNvPicPr>
          <p:nvPr/>
        </p:nvPicPr>
        <p:blipFill>
          <a:blip r:embed="rId2"/>
          <a:srcRect b="9353"/>
          <a:stretch>
            <a:fillRect/>
          </a:stretch>
        </p:blipFill>
        <p:spPr bwMode="auto">
          <a:xfrm>
            <a:off x="457200" y="1039519"/>
            <a:ext cx="8074025" cy="48598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43363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400" dirty="0" smtClean="0"/>
              <a:t>Electricity Markets - Energy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75F93FC-6F2B-EB4B-AA6E-A465DBA8837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©2015 The Institute for Energy Economics &amp; Financial Analysis</a:t>
            </a:r>
            <a:endParaRPr lang="en-US" dirty="0"/>
          </a:p>
        </p:txBody>
      </p:sp>
      <p:pic>
        <p:nvPicPr>
          <p:cNvPr id="28674" name="Picture 2" descr="http://www.eia.gov/todayinenergy/images/2012.08.17/DispatchCurv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4797" y="1135625"/>
            <a:ext cx="8934529" cy="44835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43363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400" dirty="0" smtClean="0"/>
              <a:t>Historical PJM Energy Market Prices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75F93FC-6F2B-EB4B-AA6E-A465DBA8837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©2015 The Institute for Energy Economics &amp; Financial Analysis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457200" y="1110342"/>
          <a:ext cx="8229600" cy="4759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3363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400" dirty="0" smtClean="0"/>
              <a:t>Electricity Markets - Capacity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75F93FC-6F2B-EB4B-AA6E-A465DBA8837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143000" y="1110343"/>
            <a:ext cx="6858000" cy="48866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Supposed to ensure that there are enough power plants to meet reliability goals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Forward auction to purchase capacity several years in advance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Have not provided stable price signal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Only in PJM, NYISO, ISO-NE and MISO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©2015 The Institute for Energy Economics &amp; Financial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63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400" dirty="0" smtClean="0"/>
              <a:t>PJM Capacity Market Prices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75F93FC-6F2B-EB4B-AA6E-A465DBA8837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©2015 The Institute for Energy Economics &amp; Financial Analysis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135626"/>
            <a:ext cx="8382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43363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SC06_PowerpointTheme_Final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ヒラギノ角ゴ Pro W3" charset="0"/>
            <a:cs typeface="ヒラギノ角ゴ Pro W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ヒラギノ角ゴ Pro W3" charset="0"/>
            <a:cs typeface="ヒラギノ角ゴ Pro W3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DSC06_PowerpointTheme_Final.thmx</Template>
  <TotalTime>5286</TotalTime>
  <Words>1830</Words>
  <Application>Microsoft Macintosh PowerPoint</Application>
  <PresentationFormat>On-screen Show (4:3)</PresentationFormat>
  <Paragraphs>233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DSC06_PowerpointTheme_Final</vt:lpstr>
      <vt:lpstr>Electric Utility Industry 101</vt:lpstr>
      <vt:lpstr>Webinar Outline</vt:lpstr>
      <vt:lpstr>History</vt:lpstr>
      <vt:lpstr>Independent System Operators (ISOs)</vt:lpstr>
      <vt:lpstr>Map of ISOs</vt:lpstr>
      <vt:lpstr>Electricity Markets - Energy</vt:lpstr>
      <vt:lpstr>Historical PJM Energy Market Prices</vt:lpstr>
      <vt:lpstr>Electricity Markets - Capacity</vt:lpstr>
      <vt:lpstr>PJM Capacity Market Prices</vt:lpstr>
      <vt:lpstr>Types of Investor-Owned Companies in the Electricity Industry</vt:lpstr>
      <vt:lpstr>Utility Holding Companies</vt:lpstr>
      <vt:lpstr>Types of Power Plant Owners</vt:lpstr>
      <vt:lpstr>Investment decisions</vt:lpstr>
      <vt:lpstr> Merrimack – Example of Benefits to IOU  of Making Expensive Investments (1)</vt:lpstr>
      <vt:lpstr> Merrimack – Example of Benefits to IOU  of Making Expensive Investments (2)</vt:lpstr>
      <vt:lpstr>Financial incentives driving corporate policy</vt:lpstr>
      <vt:lpstr>Recent Industry Trends</vt:lpstr>
      <vt:lpstr>Webinar Outline</vt:lpstr>
      <vt:lpstr>Components of Power Plant Costs</vt:lpstr>
      <vt:lpstr>Components of Power Plant Costs (Cont’d)</vt:lpstr>
      <vt:lpstr>Fixed vs. Variable Power Plant Operating Costs</vt:lpstr>
      <vt:lpstr>Example of Rising Plant Construction Costs – Kemper IGCC Coal Plant - Mississippi</vt:lpstr>
      <vt:lpstr>Relative Costs Among  Supply-Side and Demand-Side Resources</vt:lpstr>
      <vt:lpstr>Power Plant Cost Components –  Example Prairie State Energy Campus</vt:lpstr>
      <vt:lpstr>Power Plant Metrics - Capacity &amp; Energy</vt:lpstr>
      <vt:lpstr>Power Plant Metric - Capacity Factor</vt:lpstr>
      <vt:lpstr>Capacity Factors - a Tale of  Two Power Plants at the Same Site</vt:lpstr>
      <vt:lpstr>Power Plant Metric - Heat Rate</vt:lpstr>
      <vt:lpstr>Illustrative Power Plant Heat Rates</vt:lpstr>
      <vt:lpstr>Fuel or Generation Mix – New England in 2013</vt:lpstr>
      <vt:lpstr>Where Can You Find Information about  Power Plant Operations and Costs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Computer User</dc:creator>
  <cp:lastModifiedBy>David Schlissel</cp:lastModifiedBy>
  <cp:revision>441</cp:revision>
  <dcterms:created xsi:type="dcterms:W3CDTF">2012-07-25T14:49:12Z</dcterms:created>
  <dcterms:modified xsi:type="dcterms:W3CDTF">2015-03-05T17:26:52Z</dcterms:modified>
</cp:coreProperties>
</file>