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9" r:id="rId1"/>
  </p:sldMasterIdLst>
  <p:notesMasterIdLst>
    <p:notesMasterId r:id="rId35"/>
  </p:notesMasterIdLst>
  <p:handoutMasterIdLst>
    <p:handoutMasterId r:id="rId36"/>
  </p:handoutMasterIdLst>
  <p:sldIdLst>
    <p:sldId id="256" r:id="rId2"/>
    <p:sldId id="400" r:id="rId3"/>
    <p:sldId id="388" r:id="rId4"/>
    <p:sldId id="370" r:id="rId5"/>
    <p:sldId id="371" r:id="rId6"/>
    <p:sldId id="402" r:id="rId7"/>
    <p:sldId id="374" r:id="rId8"/>
    <p:sldId id="401" r:id="rId9"/>
    <p:sldId id="372" r:id="rId10"/>
    <p:sldId id="376" r:id="rId11"/>
    <p:sldId id="378" r:id="rId12"/>
    <p:sldId id="379" r:id="rId13"/>
    <p:sldId id="380" r:id="rId14"/>
    <p:sldId id="381" r:id="rId15"/>
    <p:sldId id="382" r:id="rId16"/>
    <p:sldId id="383" r:id="rId17"/>
    <p:sldId id="404" r:id="rId18"/>
    <p:sldId id="387" r:id="rId19"/>
    <p:sldId id="406" r:id="rId20"/>
    <p:sldId id="407" r:id="rId21"/>
    <p:sldId id="391" r:id="rId22"/>
    <p:sldId id="392" r:id="rId23"/>
    <p:sldId id="393" r:id="rId24"/>
    <p:sldId id="394" r:id="rId25"/>
    <p:sldId id="395" r:id="rId26"/>
    <p:sldId id="403" r:id="rId27"/>
    <p:sldId id="369" r:id="rId28"/>
    <p:sldId id="385" r:id="rId29"/>
    <p:sldId id="386" r:id="rId30"/>
    <p:sldId id="397" r:id="rId31"/>
    <p:sldId id="398" r:id="rId32"/>
    <p:sldId id="399" r:id="rId33"/>
    <p:sldId id="405" r:id="rId34"/>
  </p:sldIdLst>
  <p:sldSz cx="9144000" cy="6858000" type="screen4x3"/>
  <p:notesSz cx="6858000" cy="9144000"/>
  <p:defaultTextStyle>
    <a:defPPr>
      <a:defRPr lang="en-GB"/>
    </a:defPPr>
    <a:lvl1pPr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Times New Roman" charset="0"/>
        <a:ea typeface="ヒラギノ角ゴ Pro W3" charset="0"/>
        <a:cs typeface="ヒラギノ角ゴ Pro W3" charset="0"/>
      </a:defRPr>
    </a:lvl1pPr>
    <a:lvl2pPr marL="742950" indent="-28575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Times New Roman" charset="0"/>
        <a:ea typeface="ヒラギノ角ゴ Pro W3" charset="0"/>
        <a:cs typeface="ヒラギノ角ゴ Pro W3" charset="0"/>
      </a:defRPr>
    </a:lvl2pPr>
    <a:lvl3pPr marL="1143000" indent="-22860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Times New Roman" charset="0"/>
        <a:ea typeface="ヒラギノ角ゴ Pro W3" charset="0"/>
        <a:cs typeface="ヒラギノ角ゴ Pro W3" charset="0"/>
      </a:defRPr>
    </a:lvl3pPr>
    <a:lvl4pPr marL="1600200" indent="-22860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Times New Roman" charset="0"/>
        <a:ea typeface="ヒラギノ角ゴ Pro W3" charset="0"/>
        <a:cs typeface="ヒラギノ角ゴ Pro W3" charset="0"/>
      </a:defRPr>
    </a:lvl4pPr>
    <a:lvl5pPr marL="2057400" indent="-22860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Times New Roman" charset="0"/>
        <a:ea typeface="ヒラギノ角ゴ Pro W3" charset="0"/>
        <a:cs typeface="ヒラギノ角ゴ Pro W3" charset="0"/>
      </a:defRPr>
    </a:lvl5pPr>
    <a:lvl6pPr marL="2286000" algn="l" defTabSz="457200" rtl="0" eaLnBrk="1" latinLnBrk="0" hangingPunct="1">
      <a:defRPr sz="2400" kern="1200">
        <a:solidFill>
          <a:schemeClr val="bg1"/>
        </a:solidFill>
        <a:latin typeface="Times New Roman" charset="0"/>
        <a:ea typeface="ヒラギノ角ゴ Pro W3" charset="0"/>
        <a:cs typeface="ヒラギノ角ゴ Pro W3" charset="0"/>
      </a:defRPr>
    </a:lvl6pPr>
    <a:lvl7pPr marL="2743200" algn="l" defTabSz="457200" rtl="0" eaLnBrk="1" latinLnBrk="0" hangingPunct="1">
      <a:defRPr sz="2400" kern="1200">
        <a:solidFill>
          <a:schemeClr val="bg1"/>
        </a:solidFill>
        <a:latin typeface="Times New Roman" charset="0"/>
        <a:ea typeface="ヒラギノ角ゴ Pro W3" charset="0"/>
        <a:cs typeface="ヒラギノ角ゴ Pro W3" charset="0"/>
      </a:defRPr>
    </a:lvl7pPr>
    <a:lvl8pPr marL="3200400" algn="l" defTabSz="457200" rtl="0" eaLnBrk="1" latinLnBrk="0" hangingPunct="1">
      <a:defRPr sz="2400" kern="1200">
        <a:solidFill>
          <a:schemeClr val="bg1"/>
        </a:solidFill>
        <a:latin typeface="Times New Roman" charset="0"/>
        <a:ea typeface="ヒラギノ角ゴ Pro W3" charset="0"/>
        <a:cs typeface="ヒラギノ角ゴ Pro W3" charset="0"/>
      </a:defRPr>
    </a:lvl8pPr>
    <a:lvl9pPr marL="3657600" algn="l" defTabSz="457200" rtl="0" eaLnBrk="1" latinLnBrk="0" hangingPunct="1">
      <a:defRPr sz="2400" kern="1200">
        <a:solidFill>
          <a:schemeClr val="bg1"/>
        </a:solidFill>
        <a:latin typeface="Times New Roman"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snapToGrid="0" snapToObjects="1" showGuides="1">
      <p:cViewPr varScale="1">
        <p:scale>
          <a:sx n="92" d="100"/>
          <a:sy n="92" d="100"/>
        </p:scale>
        <p:origin x="186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FD7701-2C4B-1A40-AF34-CCE1C7B540B5}" type="datetimeFigureOut">
              <a:rPr lang="en-US" smtClean="0"/>
              <a:t>4/28/2014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DB0700-B736-2348-8C24-37DECC6F0753}" type="slidenum">
              <a:rPr lang="en-US" smtClean="0"/>
              <a:t>‹#›</a:t>
            </a:fld>
            <a:endParaRPr lang="en-US" dirty="0"/>
          </a:p>
        </p:txBody>
      </p:sp>
    </p:spTree>
    <p:extLst>
      <p:ext uri="{BB962C8B-B14F-4D97-AF65-F5344CB8AC3E}">
        <p14:creationId xmlns:p14="http://schemas.microsoft.com/office/powerpoint/2010/main" val="1463569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149808-BCF5-4066-A03D-091F37CB41B4}" type="datetimeFigureOut">
              <a:rPr lang="en-US" smtClean="0"/>
              <a:t>4/28/2014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035DC0-5D36-4EBC-B694-F93C953AC27B}" type="slidenum">
              <a:rPr lang="en-US" smtClean="0"/>
              <a:t>‹#›</a:t>
            </a:fld>
            <a:endParaRPr lang="en-US" dirty="0"/>
          </a:p>
        </p:txBody>
      </p:sp>
    </p:spTree>
    <p:extLst>
      <p:ext uri="{BB962C8B-B14F-4D97-AF65-F5344CB8AC3E}">
        <p14:creationId xmlns:p14="http://schemas.microsoft.com/office/powerpoint/2010/main" val="3418679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a:buFont typeface="Arial" pitchFamily="34" charset="0"/>
              <a:buChar char="•"/>
            </a:pPr>
            <a:r>
              <a:rPr lang="en-US" dirty="0" smtClean="0"/>
              <a:t>Difference in percentages between # of units, capacity, and generation</a:t>
            </a:r>
            <a:r>
              <a:rPr lang="en-US" baseline="0" dirty="0" smtClean="0"/>
              <a:t> not all that different</a:t>
            </a:r>
          </a:p>
          <a:p>
            <a:pPr marL="171432" indent="-171432">
              <a:buFont typeface="Arial" pitchFamily="34" charset="0"/>
              <a:buChar char="•"/>
            </a:pPr>
            <a:r>
              <a:rPr lang="en-US" baseline="0" dirty="0" smtClean="0"/>
              <a:t>Table may be too much information</a:t>
            </a:r>
          </a:p>
          <a:p>
            <a:pPr marL="171432" indent="-171432">
              <a:buFont typeface="Arial" pitchFamily="34" charset="0"/>
              <a:buChar char="•"/>
            </a:pPr>
            <a:r>
              <a:rPr lang="en-US" baseline="0" dirty="0" smtClean="0"/>
              <a:t>Could simplify and only show one pie chart (and perhaps the accompanying data)</a:t>
            </a:r>
            <a:endParaRPr lang="en-US" dirty="0" smtClean="0"/>
          </a:p>
        </p:txBody>
      </p:sp>
      <p:sp>
        <p:nvSpPr>
          <p:cNvPr id="4" name="Slide Number Placeholder 3"/>
          <p:cNvSpPr>
            <a:spLocks noGrp="1"/>
          </p:cNvSpPr>
          <p:nvPr>
            <p:ph type="sldNum" sz="quarter" idx="10"/>
          </p:nvPr>
        </p:nvSpPr>
        <p:spPr/>
        <p:txBody>
          <a:bodyPr/>
          <a:lstStyle/>
          <a:p>
            <a:pPr>
              <a:defRPr/>
            </a:pPr>
            <a:fld id="{16A3E94E-6031-4D5E-B3B2-FEF049A71DA7}" type="slidenum">
              <a:rPr lang="en-US" smtClean="0"/>
              <a:pPr>
                <a:defRPr/>
              </a:pPr>
              <a:t>2</a:t>
            </a:fld>
            <a:endParaRPr lang="en-US" dirty="0"/>
          </a:p>
        </p:txBody>
      </p:sp>
    </p:spTree>
    <p:extLst>
      <p:ext uri="{BB962C8B-B14F-4D97-AF65-F5344CB8AC3E}">
        <p14:creationId xmlns:p14="http://schemas.microsoft.com/office/powerpoint/2010/main" val="295168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a:buFont typeface="Arial" pitchFamily="34" charset="0"/>
              <a:buChar char="•"/>
            </a:pPr>
            <a:r>
              <a:rPr lang="en-US" dirty="0" smtClean="0"/>
              <a:t>Difference in percentages between # of units, capacity, and generation</a:t>
            </a:r>
            <a:r>
              <a:rPr lang="en-US" baseline="0" dirty="0" smtClean="0"/>
              <a:t> not all that different</a:t>
            </a:r>
          </a:p>
          <a:p>
            <a:pPr marL="171432" indent="-171432">
              <a:buFont typeface="Arial" pitchFamily="34" charset="0"/>
              <a:buChar char="•"/>
            </a:pPr>
            <a:r>
              <a:rPr lang="en-US" baseline="0" dirty="0" smtClean="0"/>
              <a:t>Table may be too much information</a:t>
            </a:r>
          </a:p>
          <a:p>
            <a:pPr marL="171432" indent="-171432">
              <a:buFont typeface="Arial" pitchFamily="34" charset="0"/>
              <a:buChar char="•"/>
            </a:pPr>
            <a:r>
              <a:rPr lang="en-US" baseline="0" dirty="0" smtClean="0"/>
              <a:t>Could simplify and only show one pie chart (and perhaps the accompanying data)</a:t>
            </a:r>
            <a:endParaRPr lang="en-US" dirty="0" smtClean="0"/>
          </a:p>
        </p:txBody>
      </p:sp>
      <p:sp>
        <p:nvSpPr>
          <p:cNvPr id="4" name="Slide Number Placeholder 3"/>
          <p:cNvSpPr>
            <a:spLocks noGrp="1"/>
          </p:cNvSpPr>
          <p:nvPr>
            <p:ph type="sldNum" sz="quarter" idx="10"/>
          </p:nvPr>
        </p:nvSpPr>
        <p:spPr/>
        <p:txBody>
          <a:bodyPr/>
          <a:lstStyle/>
          <a:p>
            <a:pPr>
              <a:defRPr/>
            </a:pPr>
            <a:fld id="{16A3E94E-6031-4D5E-B3B2-FEF049A71DA7}" type="slidenum">
              <a:rPr lang="en-US" smtClean="0"/>
              <a:pPr>
                <a:defRPr/>
              </a:pPr>
              <a:t>6</a:t>
            </a:fld>
            <a:endParaRPr lang="en-US" dirty="0"/>
          </a:p>
        </p:txBody>
      </p:sp>
    </p:spTree>
    <p:extLst>
      <p:ext uri="{BB962C8B-B14F-4D97-AF65-F5344CB8AC3E}">
        <p14:creationId xmlns:p14="http://schemas.microsoft.com/office/powerpoint/2010/main" val="295168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a:buFont typeface="Arial" pitchFamily="34" charset="0"/>
              <a:buChar char="•"/>
            </a:pPr>
            <a:r>
              <a:rPr lang="en-US" dirty="0" smtClean="0"/>
              <a:t>Difference in percentages between # of units, capacity, and generation</a:t>
            </a:r>
            <a:r>
              <a:rPr lang="en-US" baseline="0" dirty="0" smtClean="0"/>
              <a:t> not all that different</a:t>
            </a:r>
          </a:p>
          <a:p>
            <a:pPr marL="171432" indent="-171432">
              <a:buFont typeface="Arial" pitchFamily="34" charset="0"/>
              <a:buChar char="•"/>
            </a:pPr>
            <a:r>
              <a:rPr lang="en-US" baseline="0" dirty="0" smtClean="0"/>
              <a:t>Table may be too much information</a:t>
            </a:r>
          </a:p>
          <a:p>
            <a:pPr marL="171432" indent="-171432">
              <a:buFont typeface="Arial" pitchFamily="34" charset="0"/>
              <a:buChar char="•"/>
            </a:pPr>
            <a:r>
              <a:rPr lang="en-US" baseline="0" dirty="0" smtClean="0"/>
              <a:t>Could simplify and only show one pie chart (and perhaps the accompanying data)</a:t>
            </a:r>
            <a:endParaRPr lang="en-US" dirty="0" smtClean="0"/>
          </a:p>
        </p:txBody>
      </p:sp>
      <p:sp>
        <p:nvSpPr>
          <p:cNvPr id="4" name="Slide Number Placeholder 3"/>
          <p:cNvSpPr>
            <a:spLocks noGrp="1"/>
          </p:cNvSpPr>
          <p:nvPr>
            <p:ph type="sldNum" sz="quarter" idx="10"/>
          </p:nvPr>
        </p:nvSpPr>
        <p:spPr/>
        <p:txBody>
          <a:bodyPr/>
          <a:lstStyle/>
          <a:p>
            <a:pPr>
              <a:defRPr/>
            </a:pPr>
            <a:fld id="{16A3E94E-6031-4D5E-B3B2-FEF049A71DA7}" type="slidenum">
              <a:rPr lang="en-US" smtClean="0"/>
              <a:pPr>
                <a:defRPr/>
              </a:pPr>
              <a:t>8</a:t>
            </a:fld>
            <a:endParaRPr lang="en-US" dirty="0"/>
          </a:p>
        </p:txBody>
      </p:sp>
    </p:spTree>
    <p:extLst>
      <p:ext uri="{BB962C8B-B14F-4D97-AF65-F5344CB8AC3E}">
        <p14:creationId xmlns:p14="http://schemas.microsoft.com/office/powerpoint/2010/main" val="295168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a:buFont typeface="Arial" pitchFamily="34" charset="0"/>
              <a:buChar char="•"/>
            </a:pPr>
            <a:r>
              <a:rPr lang="en-US" dirty="0" smtClean="0"/>
              <a:t>Difference in percentages between # of units, capacity, and generation</a:t>
            </a:r>
            <a:r>
              <a:rPr lang="en-US" baseline="0" dirty="0" smtClean="0"/>
              <a:t> not all that different</a:t>
            </a:r>
          </a:p>
          <a:p>
            <a:pPr marL="171432" indent="-171432">
              <a:buFont typeface="Arial" pitchFamily="34" charset="0"/>
              <a:buChar char="•"/>
            </a:pPr>
            <a:r>
              <a:rPr lang="en-US" baseline="0" dirty="0" smtClean="0"/>
              <a:t>Table may be too much information</a:t>
            </a:r>
          </a:p>
          <a:p>
            <a:pPr marL="171432" indent="-171432">
              <a:buFont typeface="Arial" pitchFamily="34" charset="0"/>
              <a:buChar char="•"/>
            </a:pPr>
            <a:r>
              <a:rPr lang="en-US" baseline="0" dirty="0" smtClean="0"/>
              <a:t>Could simplify and only show one pie chart (and perhaps the accompanying data)</a:t>
            </a:r>
            <a:endParaRPr lang="en-US" dirty="0" smtClean="0"/>
          </a:p>
        </p:txBody>
      </p:sp>
      <p:sp>
        <p:nvSpPr>
          <p:cNvPr id="4" name="Slide Number Placeholder 3"/>
          <p:cNvSpPr>
            <a:spLocks noGrp="1"/>
          </p:cNvSpPr>
          <p:nvPr>
            <p:ph type="sldNum" sz="quarter" idx="10"/>
          </p:nvPr>
        </p:nvSpPr>
        <p:spPr/>
        <p:txBody>
          <a:bodyPr/>
          <a:lstStyle/>
          <a:p>
            <a:pPr>
              <a:defRPr/>
            </a:pPr>
            <a:fld id="{16A3E94E-6031-4D5E-B3B2-FEF049A71DA7}" type="slidenum">
              <a:rPr lang="en-US" smtClean="0"/>
              <a:pPr>
                <a:defRPr/>
              </a:pPr>
              <a:t>17</a:t>
            </a:fld>
            <a:endParaRPr lang="en-US" dirty="0"/>
          </a:p>
        </p:txBody>
      </p:sp>
    </p:spTree>
    <p:extLst>
      <p:ext uri="{BB962C8B-B14F-4D97-AF65-F5344CB8AC3E}">
        <p14:creationId xmlns:p14="http://schemas.microsoft.com/office/powerpoint/2010/main" val="295168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a:buFont typeface="Arial" pitchFamily="34" charset="0"/>
              <a:buChar char="•"/>
            </a:pPr>
            <a:r>
              <a:rPr lang="en-US" dirty="0" smtClean="0"/>
              <a:t>Difference in percentages between # of units, capacity, and generation</a:t>
            </a:r>
            <a:r>
              <a:rPr lang="en-US" baseline="0" dirty="0" smtClean="0"/>
              <a:t> not all that different</a:t>
            </a:r>
          </a:p>
          <a:p>
            <a:pPr marL="171432" indent="-171432">
              <a:buFont typeface="Arial" pitchFamily="34" charset="0"/>
              <a:buChar char="•"/>
            </a:pPr>
            <a:r>
              <a:rPr lang="en-US" baseline="0" dirty="0" smtClean="0"/>
              <a:t>Table may be too much information</a:t>
            </a:r>
          </a:p>
          <a:p>
            <a:pPr marL="171432" indent="-171432">
              <a:buFont typeface="Arial" pitchFamily="34" charset="0"/>
              <a:buChar char="•"/>
            </a:pPr>
            <a:r>
              <a:rPr lang="en-US" baseline="0" dirty="0" smtClean="0"/>
              <a:t>Could simplify and only show one pie chart (and perhaps the accompanying data)</a:t>
            </a:r>
            <a:endParaRPr lang="en-US" dirty="0" smtClean="0"/>
          </a:p>
        </p:txBody>
      </p:sp>
      <p:sp>
        <p:nvSpPr>
          <p:cNvPr id="4" name="Slide Number Placeholder 3"/>
          <p:cNvSpPr>
            <a:spLocks noGrp="1"/>
          </p:cNvSpPr>
          <p:nvPr>
            <p:ph type="sldNum" sz="quarter" idx="10"/>
          </p:nvPr>
        </p:nvSpPr>
        <p:spPr/>
        <p:txBody>
          <a:bodyPr/>
          <a:lstStyle/>
          <a:p>
            <a:pPr>
              <a:defRPr/>
            </a:pPr>
            <a:fld id="{16A3E94E-6031-4D5E-B3B2-FEF049A71DA7}" type="slidenum">
              <a:rPr lang="en-US" smtClean="0"/>
              <a:pPr>
                <a:defRPr/>
              </a:pPr>
              <a:t>26</a:t>
            </a:fld>
            <a:endParaRPr lang="en-US" dirty="0"/>
          </a:p>
        </p:txBody>
      </p:sp>
    </p:spTree>
    <p:extLst>
      <p:ext uri="{BB962C8B-B14F-4D97-AF65-F5344CB8AC3E}">
        <p14:creationId xmlns:p14="http://schemas.microsoft.com/office/powerpoint/2010/main" val="2951681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6" name="Rectangle 15"/>
          <p:cNvSpPr/>
          <p:nvPr userDrawn="1"/>
        </p:nvSpPr>
        <p:spPr bwMode="auto">
          <a:xfrm>
            <a:off x="152400" y="5791200"/>
            <a:ext cx="8915400" cy="9906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2400" b="0" i="0" u="none" strike="noStrike" cap="none" normalizeH="0" baseline="0" dirty="0">
              <a:ln>
                <a:noFill/>
              </a:ln>
              <a:solidFill>
                <a:schemeClr val="bg1"/>
              </a:solidFill>
              <a:effectLst/>
              <a:latin typeface="Times New Roman" charset="0"/>
              <a:ea typeface="ヒラギノ角ゴ Pro W3" charset="0"/>
              <a:cs typeface="ヒラギノ角ゴ Pro W3" charset="0"/>
            </a:endParaRPr>
          </a:p>
        </p:txBody>
      </p:sp>
      <p:sp>
        <p:nvSpPr>
          <p:cNvPr id="5" name="Text Placeholder 4"/>
          <p:cNvSpPr>
            <a:spLocks noGrp="1"/>
          </p:cNvSpPr>
          <p:nvPr>
            <p:ph type="body" sz="quarter" idx="12" hasCustomPrompt="1"/>
          </p:nvPr>
        </p:nvSpPr>
        <p:spPr>
          <a:xfrm>
            <a:off x="457200" y="3200400"/>
            <a:ext cx="8229600" cy="457200"/>
          </a:xfrm>
          <a:prstGeom prst="rect">
            <a:avLst/>
          </a:prstGeom>
        </p:spPr>
        <p:txBody>
          <a:bodyPr vert="horz" anchor="ctr"/>
          <a:lstStyle>
            <a:lvl1pPr algn="ctr">
              <a:defRPr sz="1800" b="1">
                <a:solidFill>
                  <a:schemeClr val="accent4">
                    <a:lumMod val="65000"/>
                    <a:lumOff val="35000"/>
                  </a:schemeClr>
                </a:solidFill>
              </a:defRPr>
            </a:lvl1pPr>
            <a:lvl2pPr algn="ctr">
              <a:defRPr sz="1800" b="1">
                <a:solidFill>
                  <a:schemeClr val="accent4">
                    <a:lumMod val="50000"/>
                    <a:lumOff val="50000"/>
                  </a:schemeClr>
                </a:solidFill>
              </a:defRPr>
            </a:lvl2pPr>
            <a:lvl3pPr algn="ctr">
              <a:defRPr sz="1800" b="1">
                <a:solidFill>
                  <a:schemeClr val="accent4">
                    <a:lumMod val="50000"/>
                    <a:lumOff val="50000"/>
                  </a:schemeClr>
                </a:solidFill>
              </a:defRPr>
            </a:lvl3pPr>
            <a:lvl4pPr algn="ctr">
              <a:defRPr sz="1800" b="1">
                <a:solidFill>
                  <a:schemeClr val="accent4">
                    <a:lumMod val="50000"/>
                    <a:lumOff val="50000"/>
                  </a:schemeClr>
                </a:solidFill>
              </a:defRPr>
            </a:lvl4pPr>
            <a:lvl5pPr algn="ctr">
              <a:defRPr sz="1800" b="1">
                <a:solidFill>
                  <a:schemeClr val="accent4">
                    <a:lumMod val="50000"/>
                    <a:lumOff val="50000"/>
                  </a:schemeClr>
                </a:solidFill>
              </a:defRPr>
            </a:lvl5pPr>
          </a:lstStyle>
          <a:p>
            <a:pPr lvl="0"/>
            <a:r>
              <a:rPr lang="en-US" dirty="0" smtClean="0"/>
              <a:t>Click to edit Subtitle</a:t>
            </a:r>
          </a:p>
        </p:txBody>
      </p:sp>
      <p:sp>
        <p:nvSpPr>
          <p:cNvPr id="6" name="Title 5"/>
          <p:cNvSpPr>
            <a:spLocks noGrp="1"/>
          </p:cNvSpPr>
          <p:nvPr>
            <p:ph type="title"/>
          </p:nvPr>
        </p:nvSpPr>
        <p:spPr>
          <a:xfrm>
            <a:off x="457200" y="1981200"/>
            <a:ext cx="8229600" cy="1066800"/>
          </a:xfrm>
          <a:prstGeom prst="rect">
            <a:avLst/>
          </a:prstGeom>
        </p:spPr>
        <p:txBody>
          <a:bodyPr vert="horz" anchor="ctr"/>
          <a:lstStyle/>
          <a:p>
            <a:r>
              <a:rPr lang="en-US" smtClean="0"/>
              <a:t>Click to edit Master title style</a:t>
            </a:r>
            <a:endParaRPr lang="en-US" dirty="0"/>
          </a:p>
        </p:txBody>
      </p:sp>
      <p:sp>
        <p:nvSpPr>
          <p:cNvPr id="7" name="Line 4"/>
          <p:cNvSpPr>
            <a:spLocks noChangeShapeType="1"/>
          </p:cNvSpPr>
          <p:nvPr userDrawn="1"/>
        </p:nvSpPr>
        <p:spPr bwMode="auto">
          <a:xfrm>
            <a:off x="3276600" y="3168650"/>
            <a:ext cx="2514600" cy="1588"/>
          </a:xfrm>
          <a:prstGeom prst="line">
            <a:avLst/>
          </a:prstGeom>
          <a:noFill/>
          <a:ln w="9360">
            <a:solidFill>
              <a:srgbClr val="26649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dirty="0"/>
          </a:p>
        </p:txBody>
      </p:sp>
      <p:sp>
        <p:nvSpPr>
          <p:cNvPr id="8" name="Line 5"/>
          <p:cNvSpPr>
            <a:spLocks noChangeShapeType="1"/>
          </p:cNvSpPr>
          <p:nvPr userDrawn="1"/>
        </p:nvSpPr>
        <p:spPr bwMode="auto">
          <a:xfrm>
            <a:off x="3276600" y="3702050"/>
            <a:ext cx="2514600" cy="1588"/>
          </a:xfrm>
          <a:prstGeom prst="line">
            <a:avLst/>
          </a:prstGeom>
          <a:noFill/>
          <a:ln w="9360">
            <a:solidFill>
              <a:srgbClr val="26649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dirty="0"/>
          </a:p>
        </p:txBody>
      </p:sp>
      <p:sp>
        <p:nvSpPr>
          <p:cNvPr id="15" name="Line 13"/>
          <p:cNvSpPr>
            <a:spLocks noChangeShapeType="1"/>
          </p:cNvSpPr>
          <p:nvPr userDrawn="1"/>
        </p:nvSpPr>
        <p:spPr bwMode="auto">
          <a:xfrm>
            <a:off x="228600" y="5762625"/>
            <a:ext cx="8686800" cy="1588"/>
          </a:xfrm>
          <a:prstGeom prst="line">
            <a:avLst/>
          </a:prstGeom>
          <a:noFill/>
          <a:ln w="31680">
            <a:solidFill>
              <a:srgbClr val="26649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dirty="0"/>
          </a:p>
        </p:txBody>
      </p:sp>
      <p:sp>
        <p:nvSpPr>
          <p:cNvPr id="21" name="Text Placeholder 4"/>
          <p:cNvSpPr>
            <a:spLocks noGrp="1"/>
          </p:cNvSpPr>
          <p:nvPr>
            <p:ph type="body" sz="quarter" idx="14" hasCustomPrompt="1"/>
          </p:nvPr>
        </p:nvSpPr>
        <p:spPr>
          <a:xfrm>
            <a:off x="457200" y="3771299"/>
            <a:ext cx="8229600" cy="343501"/>
          </a:xfrm>
          <a:prstGeom prst="rect">
            <a:avLst/>
          </a:prstGeom>
        </p:spPr>
        <p:txBody>
          <a:bodyPr vert="horz" anchor="ctr"/>
          <a:lstStyle>
            <a:lvl1pPr algn="ctr">
              <a:defRPr sz="1400" b="1" baseline="0">
                <a:solidFill>
                  <a:srgbClr val="000000"/>
                </a:solidFill>
              </a:defRPr>
            </a:lvl1pPr>
            <a:lvl2pPr algn="ctr">
              <a:defRPr sz="1800" b="1">
                <a:solidFill>
                  <a:schemeClr val="accent4">
                    <a:lumMod val="50000"/>
                    <a:lumOff val="50000"/>
                  </a:schemeClr>
                </a:solidFill>
              </a:defRPr>
            </a:lvl2pPr>
            <a:lvl3pPr algn="ctr">
              <a:defRPr sz="1800" b="1">
                <a:solidFill>
                  <a:schemeClr val="accent4">
                    <a:lumMod val="50000"/>
                    <a:lumOff val="50000"/>
                  </a:schemeClr>
                </a:solidFill>
              </a:defRPr>
            </a:lvl3pPr>
            <a:lvl4pPr algn="ctr">
              <a:defRPr sz="1800" b="1">
                <a:solidFill>
                  <a:schemeClr val="accent4">
                    <a:lumMod val="50000"/>
                    <a:lumOff val="50000"/>
                  </a:schemeClr>
                </a:solidFill>
              </a:defRPr>
            </a:lvl4pPr>
            <a:lvl5pPr algn="ctr">
              <a:defRPr sz="1800" b="1">
                <a:solidFill>
                  <a:schemeClr val="accent4">
                    <a:lumMod val="50000"/>
                    <a:lumOff val="50000"/>
                  </a:schemeClr>
                </a:solidFill>
              </a:defRPr>
            </a:lvl5pPr>
          </a:lstStyle>
          <a:p>
            <a:pPr lvl="0"/>
            <a:r>
              <a:rPr lang="en-US" dirty="0" smtClean="0"/>
              <a:t>Click to edit Author Name</a:t>
            </a:r>
          </a:p>
        </p:txBody>
      </p:sp>
      <p:sp>
        <p:nvSpPr>
          <p:cNvPr id="22" name="Text Placeholder 4"/>
          <p:cNvSpPr>
            <a:spLocks noGrp="1"/>
          </p:cNvSpPr>
          <p:nvPr>
            <p:ph type="body" sz="quarter" idx="15" hasCustomPrompt="1"/>
          </p:nvPr>
        </p:nvSpPr>
        <p:spPr>
          <a:xfrm>
            <a:off x="3276600" y="6096000"/>
            <a:ext cx="5638800" cy="457200"/>
          </a:xfrm>
          <a:prstGeom prst="rect">
            <a:avLst/>
          </a:prstGeom>
        </p:spPr>
        <p:txBody>
          <a:bodyPr vert="horz" lIns="0" tIns="0" rIns="0" bIns="0" anchor="ctr"/>
          <a:lstStyle>
            <a:lvl1pPr algn="r">
              <a:defRPr sz="1200" b="1" baseline="0">
                <a:solidFill>
                  <a:schemeClr val="tx1">
                    <a:lumMod val="65000"/>
                    <a:lumOff val="35000"/>
                  </a:schemeClr>
                </a:solidFill>
              </a:defRPr>
            </a:lvl1pPr>
            <a:lvl2pPr algn="ctr">
              <a:defRPr sz="1800" b="1">
                <a:solidFill>
                  <a:schemeClr val="accent4">
                    <a:lumMod val="50000"/>
                    <a:lumOff val="50000"/>
                  </a:schemeClr>
                </a:solidFill>
              </a:defRPr>
            </a:lvl2pPr>
            <a:lvl3pPr algn="ctr">
              <a:defRPr sz="1800" b="1">
                <a:solidFill>
                  <a:schemeClr val="accent4">
                    <a:lumMod val="50000"/>
                    <a:lumOff val="50000"/>
                  </a:schemeClr>
                </a:solidFill>
              </a:defRPr>
            </a:lvl3pPr>
            <a:lvl4pPr algn="ctr">
              <a:defRPr sz="1800" b="1">
                <a:solidFill>
                  <a:schemeClr val="accent4">
                    <a:lumMod val="50000"/>
                    <a:lumOff val="50000"/>
                  </a:schemeClr>
                </a:solidFill>
              </a:defRPr>
            </a:lvl4pPr>
            <a:lvl5pPr algn="ctr">
              <a:defRPr sz="1800" b="1">
                <a:solidFill>
                  <a:schemeClr val="accent4">
                    <a:lumMod val="50000"/>
                    <a:lumOff val="50000"/>
                  </a:schemeClr>
                </a:solidFill>
              </a:defRPr>
            </a:lvl5pPr>
          </a:lstStyle>
          <a:p>
            <a:pPr lvl="0"/>
            <a:r>
              <a:rPr lang="en-US" dirty="0" smtClean="0"/>
              <a:t>David </a:t>
            </a:r>
            <a:r>
              <a:rPr lang="en-US" dirty="0" err="1" smtClean="0"/>
              <a:t>Schlissel</a:t>
            </a:r>
            <a:r>
              <a:rPr lang="en-US" dirty="0" smtClean="0"/>
              <a:t> | 45 Horace Road | Belmont, MA 02478</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5968431"/>
            <a:ext cx="2147299" cy="636137"/>
          </a:xfrm>
          <a:prstGeom prst="rect">
            <a:avLst/>
          </a:prstGeom>
        </p:spPr>
      </p:pic>
    </p:spTree>
    <p:extLst>
      <p:ext uri="{BB962C8B-B14F-4D97-AF65-F5344CB8AC3E}">
        <p14:creationId xmlns:p14="http://schemas.microsoft.com/office/powerpoint/2010/main" val="1566557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a:prstGeom prst="rect">
            <a:avLst/>
          </a:prstGeom>
        </p:spPr>
        <p:txBody>
          <a:bodyPr vert="horz"/>
          <a:lstStyle/>
          <a:p>
            <a:r>
              <a:rPr lang="en-US" smtClean="0"/>
              <a:t>Click to edit Master title style</a:t>
            </a:r>
            <a:endParaRPr lang="en-US" dirty="0"/>
          </a:p>
        </p:txBody>
      </p:sp>
      <p:sp>
        <p:nvSpPr>
          <p:cNvPr id="3" name="Slide Number Placeholder 2"/>
          <p:cNvSpPr>
            <a:spLocks noGrp="1"/>
          </p:cNvSpPr>
          <p:nvPr>
            <p:ph type="sldNum" idx="10"/>
          </p:nvPr>
        </p:nvSpPr>
        <p:spPr/>
        <p:txBody>
          <a:bodyPr/>
          <a:lstStyle/>
          <a:p>
            <a:pPr>
              <a:defRPr/>
            </a:pPr>
            <a:fld id="{C75F93FC-6F2B-EB4B-AA6E-A465DBA8837E}" type="slidenum">
              <a:rPr lang="en-US" smtClean="0"/>
              <a:pPr>
                <a:defRPr/>
              </a:pPr>
              <a:t>‹#›</a:t>
            </a:fld>
            <a:endParaRPr lang="en-US" dirty="0"/>
          </a:p>
        </p:txBody>
      </p:sp>
      <p:sp>
        <p:nvSpPr>
          <p:cNvPr id="5" name="Text Placeholder 4"/>
          <p:cNvSpPr>
            <a:spLocks noGrp="1"/>
          </p:cNvSpPr>
          <p:nvPr>
            <p:ph type="body" sz="quarter" idx="11"/>
          </p:nvPr>
        </p:nvSpPr>
        <p:spPr>
          <a:xfrm>
            <a:off x="1143000" y="1371600"/>
            <a:ext cx="6858000" cy="42672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idx="12"/>
          </p:nvPr>
        </p:nvSpPr>
        <p:spPr/>
        <p:txBody>
          <a:bodyPr/>
          <a:lstStyle/>
          <a:p>
            <a:pPr>
              <a:defRPr/>
            </a:pPr>
            <a:r>
              <a:rPr lang="en-US" dirty="0" smtClean="0"/>
              <a:t>©2014 Institute for Energy Economics &amp; Financial Analysis</a:t>
            </a:r>
            <a:endParaRPr lang="en-US" dirty="0"/>
          </a:p>
        </p:txBody>
      </p:sp>
    </p:spTree>
    <p:extLst>
      <p:ext uri="{BB962C8B-B14F-4D97-AF65-F5344CB8AC3E}">
        <p14:creationId xmlns:p14="http://schemas.microsoft.com/office/powerpoint/2010/main" val="979468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edia Slide">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1143000" y="1371600"/>
            <a:ext cx="6858000" cy="42672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274638"/>
            <a:ext cx="8229600" cy="639762"/>
          </a:xfrm>
          <a:prstGeom prst="rect">
            <a:avLst/>
          </a:prstGeom>
        </p:spPr>
        <p:txBody>
          <a:bodyPr vert="horz"/>
          <a:lstStyle/>
          <a:p>
            <a:r>
              <a:rPr lang="en-US" smtClean="0"/>
              <a:t>Click to edit Master title style</a:t>
            </a:r>
            <a:endParaRPr lang="en-US" dirty="0"/>
          </a:p>
        </p:txBody>
      </p:sp>
      <p:sp>
        <p:nvSpPr>
          <p:cNvPr id="3" name="Slide Number Placeholder 2"/>
          <p:cNvSpPr>
            <a:spLocks noGrp="1"/>
          </p:cNvSpPr>
          <p:nvPr>
            <p:ph type="sldNum" idx="10"/>
          </p:nvPr>
        </p:nvSpPr>
        <p:spPr/>
        <p:txBody>
          <a:bodyPr/>
          <a:lstStyle/>
          <a:p>
            <a:pPr>
              <a:defRPr/>
            </a:pPr>
            <a:fld id="{C75F93FC-6F2B-EB4B-AA6E-A465DBA8837E}" type="slidenum">
              <a:rPr lang="en-US" smtClean="0"/>
              <a:pPr>
                <a:defRPr/>
              </a:pPr>
              <a:t>‹#›</a:t>
            </a:fld>
            <a:endParaRPr lang="en-US" dirty="0"/>
          </a:p>
        </p:txBody>
      </p:sp>
      <p:sp>
        <p:nvSpPr>
          <p:cNvPr id="8" name="Footer Placeholder 7"/>
          <p:cNvSpPr>
            <a:spLocks noGrp="1"/>
          </p:cNvSpPr>
          <p:nvPr>
            <p:ph type="ftr" idx="12"/>
          </p:nvPr>
        </p:nvSpPr>
        <p:spPr/>
        <p:txBody>
          <a:bodyPr/>
          <a:lstStyle/>
          <a:p>
            <a:pPr>
              <a:defRPr/>
            </a:pPr>
            <a:r>
              <a:rPr lang="en-US" dirty="0" smtClean="0"/>
              <a:t>©2014 Institute for Energy Economics &amp; Financial Analysis</a:t>
            </a:r>
            <a:endParaRPr lang="en-US" dirty="0"/>
          </a:p>
        </p:txBody>
      </p:sp>
    </p:spTree>
    <p:extLst>
      <p:ext uri="{BB962C8B-B14F-4D97-AF65-F5344CB8AC3E}">
        <p14:creationId xmlns:p14="http://schemas.microsoft.com/office/powerpoint/2010/main" val="2589023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19200"/>
            <a:ext cx="3810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3810000" cy="2362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33800"/>
            <a:ext cx="3810000" cy="2362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4419600" y="6400800"/>
            <a:ext cx="3124200" cy="228600"/>
          </a:xfrm>
        </p:spPr>
        <p:txBody>
          <a:bodyPr/>
          <a:lstStyle>
            <a:lvl1pPr>
              <a:defRPr/>
            </a:lvl1pPr>
          </a:lstStyle>
          <a:p>
            <a:r>
              <a:rPr lang="en-US" dirty="0"/>
              <a:t>©2010 Schlissel Technical Consulting | schlissel-technical.com | (617) 489-4840</a:t>
            </a:r>
          </a:p>
        </p:txBody>
      </p:sp>
      <p:sp>
        <p:nvSpPr>
          <p:cNvPr id="7" name="Slide Number Placeholder 6"/>
          <p:cNvSpPr>
            <a:spLocks noGrp="1"/>
          </p:cNvSpPr>
          <p:nvPr>
            <p:ph type="sldNum" sz="quarter" idx="11"/>
          </p:nvPr>
        </p:nvSpPr>
        <p:spPr>
          <a:xfrm>
            <a:off x="8229600" y="6400800"/>
            <a:ext cx="685800" cy="381000"/>
          </a:xfrm>
        </p:spPr>
        <p:txBody>
          <a:bodyPr/>
          <a:lstStyle>
            <a:lvl1pPr>
              <a:defRPr/>
            </a:lvl1pPr>
          </a:lstStyle>
          <a:p>
            <a:fld id="{6BD96D96-29CE-4C52-B9C7-EDD7D72BFA80}" type="slidenum">
              <a:rPr lang="en-US"/>
              <a:pPr/>
              <a:t>‹#›</a:t>
            </a:fld>
            <a:endParaRPr lang="en-US" dirty="0"/>
          </a:p>
        </p:txBody>
      </p:sp>
    </p:spTree>
    <p:extLst>
      <p:ext uri="{BB962C8B-B14F-4D97-AF65-F5344CB8AC3E}">
        <p14:creationId xmlns:p14="http://schemas.microsoft.com/office/powerpoint/2010/main" val="3344267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6781800" cy="6858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304800" y="1295400"/>
            <a:ext cx="8534400" cy="4953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r>
              <a:rPr lang="en-US" dirty="0"/>
              <a:t>www.synapse-energy.com  |  </a:t>
            </a:r>
            <a:r>
              <a:rPr lang="en-US" b="0" dirty="0" smtClean="0">
                <a:solidFill>
                  <a:srgbClr val="5F5F5F"/>
                </a:solidFill>
              </a:rPr>
              <a:t>©2012 Synapse </a:t>
            </a:r>
            <a:r>
              <a:rPr lang="en-US" b="0" dirty="0">
                <a:solidFill>
                  <a:srgbClr val="5F5F5F"/>
                </a:solidFill>
              </a:rPr>
              <a:t>Energy Economics Inc. All rights reserved.</a:t>
            </a:r>
          </a:p>
        </p:txBody>
      </p:sp>
      <p:sp>
        <p:nvSpPr>
          <p:cNvPr id="5" name="Slide Number Placeholder 4"/>
          <p:cNvSpPr>
            <a:spLocks noGrp="1"/>
          </p:cNvSpPr>
          <p:nvPr>
            <p:ph type="sldNum" sz="quarter" idx="11"/>
          </p:nvPr>
        </p:nvSpPr>
        <p:spPr/>
        <p:txBody>
          <a:bodyPr/>
          <a:lstStyle>
            <a:lvl1pPr>
              <a:defRPr/>
            </a:lvl1pPr>
          </a:lstStyle>
          <a:p>
            <a:pPr>
              <a:defRPr/>
            </a:pPr>
            <a:fld id="{FF83B88F-3D35-46EA-B7DA-7A1422277C00}" type="slidenum">
              <a:rPr lang="en-US"/>
              <a:pPr>
                <a:defRPr/>
              </a:pPr>
              <a:t>‹#›</a:t>
            </a:fld>
            <a:endParaRPr lang="en-US" dirty="0"/>
          </a:p>
        </p:txBody>
      </p:sp>
    </p:spTree>
    <p:extLst>
      <p:ext uri="{BB962C8B-B14F-4D97-AF65-F5344CB8AC3E}">
        <p14:creationId xmlns:p14="http://schemas.microsoft.com/office/powerpoint/2010/main" val="2910563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Line 1"/>
          <p:cNvSpPr>
            <a:spLocks noChangeShapeType="1"/>
          </p:cNvSpPr>
          <p:nvPr/>
        </p:nvSpPr>
        <p:spPr bwMode="auto">
          <a:xfrm>
            <a:off x="228600" y="990600"/>
            <a:ext cx="8686800" cy="1588"/>
          </a:xfrm>
          <a:prstGeom prst="line">
            <a:avLst/>
          </a:prstGeom>
          <a:noFill/>
          <a:ln w="31680">
            <a:solidFill>
              <a:srgbClr val="26649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dirty="0"/>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6172200"/>
            <a:ext cx="1981200" cy="54133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055" name="Rectangle 7"/>
          <p:cNvSpPr>
            <a:spLocks noChangeArrowheads="1"/>
          </p:cNvSpPr>
          <p:nvPr/>
        </p:nvSpPr>
        <p:spPr bwMode="auto">
          <a:xfrm>
            <a:off x="152400" y="5715000"/>
            <a:ext cx="2895600" cy="1066800"/>
          </a:xfrm>
          <a:prstGeom prst="rect">
            <a:avLst/>
          </a:prstGeom>
          <a:solidFill>
            <a:srgbClr val="FFFFFF"/>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2059" name="Rectangle 11"/>
          <p:cNvSpPr>
            <a:spLocks noGrp="1" noChangeArrowheads="1"/>
          </p:cNvSpPr>
          <p:nvPr>
            <p:ph type="sldNum"/>
          </p:nvPr>
        </p:nvSpPr>
        <p:spPr bwMode="auto">
          <a:xfrm>
            <a:off x="8229600" y="6400800"/>
            <a:ext cx="684213" cy="3032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r" eaLnBrk="1">
              <a:buClrTx/>
              <a:buFontTx/>
              <a:buNone/>
              <a:defRPr sz="1400" b="1" smtClean="0">
                <a:solidFill>
                  <a:srgbClr val="808080"/>
                </a:solidFill>
                <a:latin typeface="+mn-lt"/>
                <a:cs typeface="Arial Unicode MS" charset="0"/>
              </a:defRPr>
            </a:lvl1pPr>
          </a:lstStyle>
          <a:p>
            <a:pPr>
              <a:defRPr/>
            </a:pPr>
            <a:fld id="{C75F93FC-6F2B-EB4B-AA6E-A465DBA8837E}" type="slidenum">
              <a:rPr lang="en-US" smtClean="0"/>
              <a:pPr>
                <a:defRPr/>
              </a:pPr>
              <a:t>‹#›</a:t>
            </a:fld>
            <a:endParaRPr lang="en-US" dirty="0"/>
          </a:p>
        </p:txBody>
      </p:sp>
      <p:sp>
        <p:nvSpPr>
          <p:cNvPr id="16" name="Line 7"/>
          <p:cNvSpPr>
            <a:spLocks noChangeShapeType="1"/>
          </p:cNvSpPr>
          <p:nvPr/>
        </p:nvSpPr>
        <p:spPr bwMode="auto">
          <a:xfrm>
            <a:off x="228600" y="6015038"/>
            <a:ext cx="8686800" cy="1587"/>
          </a:xfrm>
          <a:prstGeom prst="line">
            <a:avLst/>
          </a:prstGeom>
          <a:noFill/>
          <a:ln w="31680">
            <a:solidFill>
              <a:srgbClr val="26649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dirty="0"/>
          </a:p>
        </p:txBody>
      </p:sp>
      <p:sp>
        <p:nvSpPr>
          <p:cNvPr id="18" name="Footer Placeholder 2"/>
          <p:cNvSpPr>
            <a:spLocks noGrp="1"/>
          </p:cNvSpPr>
          <p:nvPr>
            <p:ph type="ftr" idx="3"/>
          </p:nvPr>
        </p:nvSpPr>
        <p:spPr>
          <a:xfrm>
            <a:off x="2590800" y="6400800"/>
            <a:ext cx="5410200" cy="304800"/>
          </a:xfrm>
          <a:prstGeom prst="rect">
            <a:avLst/>
          </a:prstGeom>
        </p:spPr>
        <p:txBody>
          <a:bodyPr anchor="ctr"/>
          <a:lstStyle>
            <a:lvl1pPr algn="ctr">
              <a:defRPr sz="1000" smtClean="0">
                <a:solidFill>
                  <a:srgbClr val="404040"/>
                </a:solidFill>
                <a:latin typeface="Arial"/>
                <a:cs typeface="Arial"/>
              </a:defRPr>
            </a:lvl1pPr>
          </a:lstStyle>
          <a:p>
            <a:pPr>
              <a:defRPr/>
            </a:pPr>
            <a:r>
              <a:rPr lang="en-US" dirty="0" smtClean="0"/>
              <a:t>©2014 Institute for Energy Economics &amp; Financial Analysis</a:t>
            </a:r>
            <a:endParaRPr lang="en-US" dirty="0"/>
          </a:p>
        </p:txBody>
      </p:sp>
      <p:pic>
        <p:nvPicPr>
          <p:cNvPr id="2" name="Picture 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28600" y="6134330"/>
            <a:ext cx="1922980" cy="569683"/>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8" r:id="rId4"/>
    <p:sldLayoutId id="2147483679" r:id="rId5"/>
  </p:sldLayoutIdLst>
  <p:hf hdr="0" dt="0"/>
  <p:txStyles>
    <p:titleStyle>
      <a:lvl1pPr algn="ctr" defTabSz="457200" rtl="0" eaLnBrk="1" fontAlgn="base" hangingPunct="1">
        <a:spcBef>
          <a:spcPct val="0"/>
        </a:spcBef>
        <a:spcAft>
          <a:spcPct val="0"/>
        </a:spcAft>
        <a:buClr>
          <a:srgbClr val="000000"/>
        </a:buClr>
        <a:buSzPct val="100000"/>
        <a:buFont typeface="Times New Roman" charset="0"/>
        <a:defRPr sz="3200" b="1">
          <a:solidFill>
            <a:srgbClr val="000000"/>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200" b="1">
          <a:solidFill>
            <a:srgbClr val="000000"/>
          </a:solidFill>
          <a:latin typeface="Arial" charset="0"/>
          <a:ea typeface="ヒラギノ角ゴ Pro W3" charset="0"/>
          <a:cs typeface="ヒラギノ角ゴ Pro W3" charset="0"/>
        </a:defRPr>
      </a:lvl2pPr>
      <a:lvl3pPr algn="ctr" defTabSz="457200" rtl="0" eaLnBrk="1" fontAlgn="base" hangingPunct="1">
        <a:spcBef>
          <a:spcPct val="0"/>
        </a:spcBef>
        <a:spcAft>
          <a:spcPct val="0"/>
        </a:spcAft>
        <a:buClr>
          <a:srgbClr val="000000"/>
        </a:buClr>
        <a:buSzPct val="100000"/>
        <a:buFont typeface="Times New Roman" charset="0"/>
        <a:defRPr sz="3200" b="1">
          <a:solidFill>
            <a:srgbClr val="000000"/>
          </a:solidFill>
          <a:latin typeface="Arial" charset="0"/>
          <a:ea typeface="ヒラギノ角ゴ Pro W3" charset="0"/>
          <a:cs typeface="ヒラギノ角ゴ Pro W3" charset="0"/>
        </a:defRPr>
      </a:lvl3pPr>
      <a:lvl4pPr algn="ctr" defTabSz="457200" rtl="0" eaLnBrk="1" fontAlgn="base" hangingPunct="1">
        <a:spcBef>
          <a:spcPct val="0"/>
        </a:spcBef>
        <a:spcAft>
          <a:spcPct val="0"/>
        </a:spcAft>
        <a:buClr>
          <a:srgbClr val="000000"/>
        </a:buClr>
        <a:buSzPct val="100000"/>
        <a:buFont typeface="Times New Roman" charset="0"/>
        <a:defRPr sz="3200" b="1">
          <a:solidFill>
            <a:srgbClr val="000000"/>
          </a:solidFill>
          <a:latin typeface="Arial" charset="0"/>
          <a:ea typeface="ヒラギノ角ゴ Pro W3" charset="0"/>
          <a:cs typeface="ヒラギノ角ゴ Pro W3" charset="0"/>
        </a:defRPr>
      </a:lvl4pPr>
      <a:lvl5pPr algn="ctr" defTabSz="457200" rtl="0" eaLnBrk="1" fontAlgn="base" hangingPunct="1">
        <a:spcBef>
          <a:spcPct val="0"/>
        </a:spcBef>
        <a:spcAft>
          <a:spcPct val="0"/>
        </a:spcAft>
        <a:buClr>
          <a:srgbClr val="000000"/>
        </a:buClr>
        <a:buSzPct val="100000"/>
        <a:buFont typeface="Times New Roman" charset="0"/>
        <a:defRPr sz="3200" b="1">
          <a:solidFill>
            <a:srgbClr val="000000"/>
          </a:solidFill>
          <a:latin typeface="Arial" charset="0"/>
          <a:ea typeface="ヒラギノ角ゴ Pro W3" charset="0"/>
          <a:cs typeface="ヒラギノ角ゴ Pro W3" charset="0"/>
        </a:defRPr>
      </a:lvl5pPr>
      <a:lvl6pPr marL="2514600" indent="-228600" algn="ctr" defTabSz="457200" rtl="0" eaLnBrk="1" fontAlgn="base" hangingPunct="1">
        <a:spcBef>
          <a:spcPct val="0"/>
        </a:spcBef>
        <a:spcAft>
          <a:spcPct val="0"/>
        </a:spcAft>
        <a:buClr>
          <a:srgbClr val="000000"/>
        </a:buClr>
        <a:buSzPct val="100000"/>
        <a:buFont typeface="Times New Roman" charset="0"/>
        <a:defRPr sz="3200" b="1">
          <a:solidFill>
            <a:srgbClr val="000000"/>
          </a:solidFill>
          <a:latin typeface="Arial" charset="0"/>
          <a:ea typeface="ヒラギノ角ゴ Pro W3" charset="0"/>
          <a:cs typeface="ヒラギノ角ゴ Pro W3" charset="0"/>
        </a:defRPr>
      </a:lvl6pPr>
      <a:lvl7pPr marL="2971800" indent="-228600" algn="ctr" defTabSz="457200" rtl="0" eaLnBrk="1" fontAlgn="base" hangingPunct="1">
        <a:spcBef>
          <a:spcPct val="0"/>
        </a:spcBef>
        <a:spcAft>
          <a:spcPct val="0"/>
        </a:spcAft>
        <a:buClr>
          <a:srgbClr val="000000"/>
        </a:buClr>
        <a:buSzPct val="100000"/>
        <a:buFont typeface="Times New Roman" charset="0"/>
        <a:defRPr sz="3200" b="1">
          <a:solidFill>
            <a:srgbClr val="000000"/>
          </a:solidFill>
          <a:latin typeface="Arial" charset="0"/>
          <a:ea typeface="ヒラギノ角ゴ Pro W3" charset="0"/>
          <a:cs typeface="ヒラギノ角ゴ Pro W3" charset="0"/>
        </a:defRPr>
      </a:lvl7pPr>
      <a:lvl8pPr marL="3429000" indent="-228600" algn="ctr" defTabSz="457200" rtl="0" eaLnBrk="1" fontAlgn="base" hangingPunct="1">
        <a:spcBef>
          <a:spcPct val="0"/>
        </a:spcBef>
        <a:spcAft>
          <a:spcPct val="0"/>
        </a:spcAft>
        <a:buClr>
          <a:srgbClr val="000000"/>
        </a:buClr>
        <a:buSzPct val="100000"/>
        <a:buFont typeface="Times New Roman" charset="0"/>
        <a:defRPr sz="3200" b="1">
          <a:solidFill>
            <a:srgbClr val="000000"/>
          </a:solidFill>
          <a:latin typeface="Arial" charset="0"/>
          <a:ea typeface="ヒラギノ角ゴ Pro W3" charset="0"/>
          <a:cs typeface="ヒラギノ角ゴ Pro W3" charset="0"/>
        </a:defRPr>
      </a:lvl8pPr>
      <a:lvl9pPr marL="3886200" indent="-228600" algn="ctr" defTabSz="457200" rtl="0" eaLnBrk="1" fontAlgn="base" hangingPunct="1">
        <a:spcBef>
          <a:spcPct val="0"/>
        </a:spcBef>
        <a:spcAft>
          <a:spcPct val="0"/>
        </a:spcAft>
        <a:buClr>
          <a:srgbClr val="000000"/>
        </a:buClr>
        <a:buSzPct val="100000"/>
        <a:buFont typeface="Times New Roman" charset="0"/>
        <a:defRPr sz="3200" b="1">
          <a:solidFill>
            <a:srgbClr val="000000"/>
          </a:solidFill>
          <a:latin typeface="Arial" charset="0"/>
          <a:ea typeface="ヒラギノ角ゴ Pro W3" charset="0"/>
          <a:cs typeface="ヒラギノ角ゴ Pro W3" charset="0"/>
        </a:defRPr>
      </a:lvl9pPr>
    </p:titleStyle>
    <p:bodyStyle>
      <a:lvl1pPr marL="342900" indent="-342900" algn="l" defTabSz="457200" rtl="0" eaLnBrk="1" fontAlgn="base" hangingPunct="1">
        <a:spcBef>
          <a:spcPts val="600"/>
        </a:spcBef>
        <a:spcAft>
          <a:spcPct val="0"/>
        </a:spcAft>
        <a:buClr>
          <a:srgbClr val="000000"/>
        </a:buClr>
        <a:buSzPct val="100000"/>
        <a:buFont typeface="Times New Roman" charset="0"/>
        <a:defRPr sz="2400" b="1">
          <a:solidFill>
            <a:srgbClr val="000000"/>
          </a:solidFill>
          <a:latin typeface="+mn-lt"/>
          <a:ea typeface="+mn-ea"/>
          <a:cs typeface="+mn-cs"/>
        </a:defRPr>
      </a:lvl1pPr>
      <a:lvl2pPr marL="742950" indent="-285750" algn="l" defTabSz="457200" rtl="0" eaLnBrk="1" fontAlgn="base" hangingPunct="1">
        <a:spcBef>
          <a:spcPts val="500"/>
        </a:spcBef>
        <a:spcAft>
          <a:spcPct val="0"/>
        </a:spcAft>
        <a:buClr>
          <a:srgbClr val="000000"/>
        </a:buClr>
        <a:buSzPct val="100000"/>
        <a:buFont typeface="Times New Roman" charset="0"/>
        <a:defRPr sz="2000" b="1">
          <a:solidFill>
            <a:srgbClr val="000000"/>
          </a:solidFill>
          <a:latin typeface="+mn-lt"/>
          <a:ea typeface="+mn-ea"/>
          <a:cs typeface="+mn-cs"/>
        </a:defRPr>
      </a:lvl2pPr>
      <a:lvl3pPr marL="1143000" indent="-228600" algn="l" defTabSz="457200" rtl="0" eaLnBrk="1" fontAlgn="base" hangingPunct="1">
        <a:spcBef>
          <a:spcPts val="500"/>
        </a:spcBef>
        <a:spcAft>
          <a:spcPct val="0"/>
        </a:spcAft>
        <a:buClr>
          <a:srgbClr val="000000"/>
        </a:buClr>
        <a:buSzPct val="100000"/>
        <a:buFont typeface="Times New Roman" charset="0"/>
        <a:defRPr sz="2000">
          <a:solidFill>
            <a:srgbClr val="000000"/>
          </a:solidFill>
          <a:latin typeface="+mn-lt"/>
          <a:ea typeface="+mn-ea"/>
          <a:cs typeface="+mn-cs"/>
        </a:defRPr>
      </a:lvl3pPr>
      <a:lvl4pPr marL="1600200" indent="-228600" algn="l" defTabSz="457200" rtl="0" eaLnBrk="1" fontAlgn="base" hangingPunct="1">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1" fontAlgn="base" hangingPunct="1">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1" fontAlgn="base" hangingPunct="1">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1" fontAlgn="base" hangingPunct="1">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1" fontAlgn="base" hangingPunct="1">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1" fontAlgn="base" hangingPunct="1">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ieefa.org/" TargetMode="External"/><Relationship Id="rId2" Type="http://schemas.openxmlformats.org/officeDocument/2006/relationships/hyperlink" Target="mailto:david@schlissel-technical.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457200" y="3362260"/>
            <a:ext cx="8229600" cy="283309"/>
          </a:xfrm>
        </p:spPr>
        <p:txBody>
          <a:bodyPr>
            <a:noAutofit/>
          </a:bodyPr>
          <a:lstStyle/>
          <a:p>
            <a:pPr>
              <a:spcBef>
                <a:spcPts val="0"/>
              </a:spcBef>
              <a:spcAft>
                <a:spcPts val="600"/>
              </a:spcAft>
            </a:pPr>
            <a:r>
              <a:rPr lang="en-US" dirty="0" smtClean="0">
                <a:solidFill>
                  <a:srgbClr val="000000"/>
                </a:solidFill>
                <a:latin typeface="+mj-lt"/>
                <a:ea typeface="+mj-ea"/>
                <a:cs typeface="+mj-cs"/>
              </a:rPr>
              <a:t>David Schlissel</a:t>
            </a:r>
          </a:p>
        </p:txBody>
      </p:sp>
      <p:sp>
        <p:nvSpPr>
          <p:cNvPr id="8" name="Title 7"/>
          <p:cNvSpPr>
            <a:spLocks noGrp="1"/>
          </p:cNvSpPr>
          <p:nvPr>
            <p:ph type="title"/>
          </p:nvPr>
        </p:nvSpPr>
        <p:spPr>
          <a:xfrm>
            <a:off x="457200" y="1070964"/>
            <a:ext cx="8229600" cy="1912437"/>
          </a:xfrm>
        </p:spPr>
        <p:txBody>
          <a:bodyPr/>
          <a:lstStyle/>
          <a:p>
            <a:r>
              <a:rPr lang="en-US" sz="2800" dirty="0" smtClean="0"/>
              <a:t>Why Are Bowling Green’s Electric Rates Increasing?</a:t>
            </a:r>
            <a:endParaRPr lang="en-US" sz="2800" dirty="0"/>
          </a:p>
        </p:txBody>
      </p:sp>
      <p:sp>
        <p:nvSpPr>
          <p:cNvPr id="10" name="Text Placeholder 9"/>
          <p:cNvSpPr>
            <a:spLocks noGrp="1"/>
          </p:cNvSpPr>
          <p:nvPr>
            <p:ph type="body" sz="quarter" idx="14"/>
          </p:nvPr>
        </p:nvSpPr>
        <p:spPr>
          <a:xfrm>
            <a:off x="457200" y="3771299"/>
            <a:ext cx="8229600" cy="1017269"/>
          </a:xfrm>
        </p:spPr>
        <p:txBody>
          <a:bodyPr/>
          <a:lstStyle/>
          <a:p>
            <a:r>
              <a:rPr lang="en-US" sz="1600" dirty="0" smtClean="0"/>
              <a:t>Thursday April 24, 2014</a:t>
            </a:r>
          </a:p>
        </p:txBody>
      </p:sp>
    </p:spTree>
    <p:extLst>
      <p:ext uri="{BB962C8B-B14F-4D97-AF65-F5344CB8AC3E}">
        <p14:creationId xmlns:p14="http://schemas.microsoft.com/office/powerpoint/2010/main" val="124849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932"/>
            <a:ext cx="8229600" cy="844298"/>
          </a:xfrm>
        </p:spPr>
        <p:txBody>
          <a:bodyPr/>
          <a:lstStyle/>
          <a:p>
            <a:pPr algn="r"/>
            <a:r>
              <a:rPr lang="en-US" sz="2400" dirty="0" smtClean="0"/>
              <a:t>Why Have the Costs of Power from Prairie State Increased So Much Since 2007?</a:t>
            </a:r>
            <a:endParaRPr lang="en-US" sz="2400" dirty="0"/>
          </a:p>
        </p:txBody>
      </p:sp>
      <p:sp>
        <p:nvSpPr>
          <p:cNvPr id="3" name="Slide Number Placeholder 2"/>
          <p:cNvSpPr>
            <a:spLocks noGrp="1"/>
          </p:cNvSpPr>
          <p:nvPr>
            <p:ph type="sldNum" idx="10"/>
          </p:nvPr>
        </p:nvSpPr>
        <p:spPr/>
        <p:txBody>
          <a:bodyPr/>
          <a:lstStyle/>
          <a:p>
            <a:pPr>
              <a:defRPr/>
            </a:pPr>
            <a:fld id="{C75F93FC-6F2B-EB4B-AA6E-A465DBA8837E}" type="slidenum">
              <a:rPr lang="en-US" smtClean="0"/>
              <a:pPr>
                <a:defRPr/>
              </a:pPr>
              <a:t>10</a:t>
            </a:fld>
            <a:endParaRPr lang="en-US" dirty="0"/>
          </a:p>
        </p:txBody>
      </p:sp>
      <p:sp>
        <p:nvSpPr>
          <p:cNvPr id="4" name="Text Placeholder 3"/>
          <p:cNvSpPr>
            <a:spLocks noGrp="1"/>
          </p:cNvSpPr>
          <p:nvPr>
            <p:ph type="body" sz="quarter" idx="11"/>
          </p:nvPr>
        </p:nvSpPr>
        <p:spPr>
          <a:xfrm>
            <a:off x="1143000" y="1118936"/>
            <a:ext cx="6858000" cy="4872789"/>
          </a:xfrm>
        </p:spPr>
        <p:txBody>
          <a:bodyPr/>
          <a:lstStyle/>
          <a:p>
            <a:pPr lvl="1">
              <a:buFont typeface="Arial" pitchFamily="34" charset="0"/>
              <a:buChar char="•"/>
            </a:pPr>
            <a:r>
              <a:rPr lang="en-US" sz="2400" dirty="0" smtClean="0"/>
              <a:t>Prairie State’s construction cost increased by approximately $1 billion.</a:t>
            </a:r>
          </a:p>
          <a:p>
            <a:pPr lvl="1">
              <a:buFont typeface="Arial" pitchFamily="34" charset="0"/>
              <a:buChar char="•"/>
            </a:pPr>
            <a:r>
              <a:rPr lang="en-US" sz="2400" dirty="0" smtClean="0"/>
              <a:t>The plant’s operating performance has been much poorer than AMP had told communities it would be.</a:t>
            </a:r>
          </a:p>
          <a:p>
            <a:pPr>
              <a:buFont typeface="Arial" pitchFamily="34" charset="0"/>
              <a:buChar char="•"/>
            </a:pPr>
            <a:endParaRPr lang="en-US" sz="2000" dirty="0"/>
          </a:p>
        </p:txBody>
      </p:sp>
      <p:sp>
        <p:nvSpPr>
          <p:cNvPr id="5" name="Footer Placeholder 4"/>
          <p:cNvSpPr>
            <a:spLocks noGrp="1"/>
          </p:cNvSpPr>
          <p:nvPr>
            <p:ph type="ftr" idx="12"/>
          </p:nvPr>
        </p:nvSpPr>
        <p:spPr/>
        <p:txBody>
          <a:bodyPr/>
          <a:lstStyle/>
          <a:p>
            <a:pPr>
              <a:defRPr/>
            </a:pPr>
            <a:r>
              <a:rPr lang="en-US" dirty="0" smtClean="0"/>
              <a:t>©</a:t>
            </a:r>
            <a:r>
              <a:rPr lang="en-US" dirty="0" smtClean="0"/>
              <a:t>2014 </a:t>
            </a:r>
            <a:r>
              <a:rPr lang="en-US" dirty="0" smtClean="0"/>
              <a:t>Institute for Energy Economics &amp; Financial Analysis</a:t>
            </a:r>
            <a:endParaRPr lang="en-US" dirty="0"/>
          </a:p>
        </p:txBody>
      </p:sp>
    </p:spTree>
    <p:extLst>
      <p:ext uri="{BB962C8B-B14F-4D97-AF65-F5344CB8AC3E}">
        <p14:creationId xmlns:p14="http://schemas.microsoft.com/office/powerpoint/2010/main" val="4277642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882"/>
            <a:ext cx="8229600" cy="528587"/>
          </a:xfrm>
        </p:spPr>
        <p:txBody>
          <a:bodyPr/>
          <a:lstStyle/>
          <a:p>
            <a:pPr algn="r"/>
            <a:r>
              <a:rPr lang="en-US" sz="2400" dirty="0" smtClean="0"/>
              <a:t>The Cost of Building Prairie State Has Been </a:t>
            </a:r>
            <a:br>
              <a:rPr lang="en-US" sz="2400" dirty="0" smtClean="0"/>
            </a:br>
            <a:r>
              <a:rPr lang="en-US" sz="2400" dirty="0" smtClean="0"/>
              <a:t>Much Higher than AMP Said in 2007</a:t>
            </a:r>
            <a:endParaRPr lang="en-US" sz="2400" dirty="0"/>
          </a:p>
        </p:txBody>
      </p:sp>
      <p:sp>
        <p:nvSpPr>
          <p:cNvPr id="3" name="Slide Number Placeholder 2"/>
          <p:cNvSpPr>
            <a:spLocks noGrp="1"/>
          </p:cNvSpPr>
          <p:nvPr>
            <p:ph type="sldNum" idx="10"/>
          </p:nvPr>
        </p:nvSpPr>
        <p:spPr/>
        <p:txBody>
          <a:bodyPr/>
          <a:lstStyle/>
          <a:p>
            <a:pPr>
              <a:defRPr/>
            </a:pPr>
            <a:fld id="{C75F93FC-6F2B-EB4B-AA6E-A465DBA8837E}" type="slidenum">
              <a:rPr lang="en-US" smtClean="0"/>
              <a:pPr>
                <a:defRPr/>
              </a:pPr>
              <a:t>11</a:t>
            </a:fld>
            <a:endParaRPr lang="en-US" dirty="0"/>
          </a:p>
        </p:txBody>
      </p:sp>
      <p:sp>
        <p:nvSpPr>
          <p:cNvPr id="4" name="Text Placeholder 3"/>
          <p:cNvSpPr>
            <a:spLocks noGrp="1"/>
          </p:cNvSpPr>
          <p:nvPr>
            <p:ph type="body" sz="quarter" idx="11"/>
          </p:nvPr>
        </p:nvSpPr>
        <p:spPr>
          <a:xfrm>
            <a:off x="1143000" y="1118936"/>
            <a:ext cx="6858000" cy="4872789"/>
          </a:xfrm>
        </p:spPr>
        <p:txBody>
          <a:bodyPr/>
          <a:lstStyle/>
          <a:p>
            <a:pPr marL="0" indent="0"/>
            <a:endParaRPr lang="en-US" sz="2000" dirty="0"/>
          </a:p>
        </p:txBody>
      </p:sp>
      <p:sp>
        <p:nvSpPr>
          <p:cNvPr id="5" name="Footer Placeholder 4"/>
          <p:cNvSpPr>
            <a:spLocks noGrp="1"/>
          </p:cNvSpPr>
          <p:nvPr>
            <p:ph type="ftr" idx="12"/>
          </p:nvPr>
        </p:nvSpPr>
        <p:spPr/>
        <p:txBody>
          <a:bodyPr/>
          <a:lstStyle/>
          <a:p>
            <a:pPr>
              <a:defRPr/>
            </a:pPr>
            <a:r>
              <a:rPr lang="en-US" dirty="0" smtClean="0"/>
              <a:t>©</a:t>
            </a:r>
            <a:r>
              <a:rPr lang="en-US" dirty="0" smtClean="0"/>
              <a:t>2014 </a:t>
            </a:r>
            <a:r>
              <a:rPr lang="en-US" dirty="0" smtClean="0"/>
              <a:t>Institute for Energy Economics &amp; Financial Analysis</a:t>
            </a:r>
            <a:endParaRPr lang="en-US" dirty="0"/>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r="1447" b="1807"/>
          <a:stretch/>
        </p:blipFill>
        <p:spPr>
          <a:xfrm>
            <a:off x="747091" y="1028231"/>
            <a:ext cx="7576027" cy="4873806"/>
          </a:xfrm>
          <a:prstGeom prst="rect">
            <a:avLst/>
          </a:prstGeom>
        </p:spPr>
      </p:pic>
    </p:spTree>
    <p:extLst>
      <p:ext uri="{BB962C8B-B14F-4D97-AF65-F5344CB8AC3E}">
        <p14:creationId xmlns:p14="http://schemas.microsoft.com/office/powerpoint/2010/main" val="4052058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925"/>
            <a:ext cx="8229600" cy="831606"/>
          </a:xfrm>
        </p:spPr>
        <p:txBody>
          <a:bodyPr/>
          <a:lstStyle/>
          <a:p>
            <a:pPr algn="r"/>
            <a:r>
              <a:rPr lang="en-US" sz="2400" dirty="0" smtClean="0"/>
              <a:t>Prairie State’s Operating Performance </a:t>
            </a:r>
            <a:br>
              <a:rPr lang="en-US" sz="2400" dirty="0" smtClean="0"/>
            </a:br>
            <a:r>
              <a:rPr lang="en-US" sz="2400" dirty="0" smtClean="0"/>
              <a:t>Has Been Worse Than AMP Projected</a:t>
            </a:r>
            <a:endParaRPr lang="en-US" sz="2400" dirty="0"/>
          </a:p>
        </p:txBody>
      </p:sp>
      <p:sp>
        <p:nvSpPr>
          <p:cNvPr id="3" name="Slide Number Placeholder 2"/>
          <p:cNvSpPr>
            <a:spLocks noGrp="1"/>
          </p:cNvSpPr>
          <p:nvPr>
            <p:ph type="sldNum" idx="10"/>
          </p:nvPr>
        </p:nvSpPr>
        <p:spPr/>
        <p:txBody>
          <a:bodyPr/>
          <a:lstStyle/>
          <a:p>
            <a:pPr>
              <a:defRPr/>
            </a:pPr>
            <a:fld id="{C75F93FC-6F2B-EB4B-AA6E-A465DBA8837E}" type="slidenum">
              <a:rPr lang="en-US" smtClean="0"/>
              <a:pPr>
                <a:defRPr/>
              </a:pPr>
              <a:t>12</a:t>
            </a:fld>
            <a:endParaRPr lang="en-US" dirty="0"/>
          </a:p>
        </p:txBody>
      </p:sp>
      <p:sp>
        <p:nvSpPr>
          <p:cNvPr id="4" name="Text Placeholder 3"/>
          <p:cNvSpPr>
            <a:spLocks noGrp="1"/>
          </p:cNvSpPr>
          <p:nvPr>
            <p:ph type="body" sz="quarter" idx="11"/>
          </p:nvPr>
        </p:nvSpPr>
        <p:spPr>
          <a:xfrm>
            <a:off x="1362984" y="1118936"/>
            <a:ext cx="6638015" cy="4765185"/>
          </a:xfrm>
        </p:spPr>
        <p:txBody>
          <a:bodyPr/>
          <a:lstStyle/>
          <a:p>
            <a:pPr marL="0" indent="0"/>
            <a:endParaRPr lang="en-US" sz="2000" dirty="0"/>
          </a:p>
        </p:txBody>
      </p:sp>
      <p:sp>
        <p:nvSpPr>
          <p:cNvPr id="5" name="Footer Placeholder 4"/>
          <p:cNvSpPr>
            <a:spLocks noGrp="1"/>
          </p:cNvSpPr>
          <p:nvPr>
            <p:ph type="ftr" idx="12"/>
          </p:nvPr>
        </p:nvSpPr>
        <p:spPr/>
        <p:txBody>
          <a:bodyPr/>
          <a:lstStyle/>
          <a:p>
            <a:pPr>
              <a:defRPr/>
            </a:pPr>
            <a:r>
              <a:rPr lang="en-US" dirty="0" smtClean="0"/>
              <a:t>©2014 </a:t>
            </a:r>
            <a:r>
              <a:rPr lang="en-US" dirty="0" smtClean="0"/>
              <a:t>Institute </a:t>
            </a:r>
            <a:r>
              <a:rPr lang="en-US" dirty="0" smtClean="0"/>
              <a:t>for Energy Economics &amp; Financial Analysis</a:t>
            </a:r>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3000" y="1095656"/>
            <a:ext cx="7036962" cy="4788465"/>
          </a:xfrm>
          <a:prstGeom prst="rect">
            <a:avLst/>
          </a:prstGeom>
        </p:spPr>
      </p:pic>
    </p:spTree>
    <p:extLst>
      <p:ext uri="{BB962C8B-B14F-4D97-AF65-F5344CB8AC3E}">
        <p14:creationId xmlns:p14="http://schemas.microsoft.com/office/powerpoint/2010/main" val="2277752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932"/>
            <a:ext cx="8229600" cy="844298"/>
          </a:xfrm>
        </p:spPr>
        <p:txBody>
          <a:bodyPr/>
          <a:lstStyle/>
          <a:p>
            <a:pPr algn="r"/>
            <a:r>
              <a:rPr lang="en-US" sz="2400" dirty="0" smtClean="0"/>
              <a:t>Why Has Prairie State’s Operating </a:t>
            </a:r>
            <a:br>
              <a:rPr lang="en-US" sz="2400" dirty="0" smtClean="0"/>
            </a:br>
            <a:r>
              <a:rPr lang="en-US" sz="2400" dirty="0" smtClean="0"/>
              <a:t>Performance Been So Poor?</a:t>
            </a:r>
            <a:endParaRPr lang="en-US" sz="2400" dirty="0"/>
          </a:p>
        </p:txBody>
      </p:sp>
      <p:sp>
        <p:nvSpPr>
          <p:cNvPr id="3" name="Slide Number Placeholder 2"/>
          <p:cNvSpPr>
            <a:spLocks noGrp="1"/>
          </p:cNvSpPr>
          <p:nvPr>
            <p:ph type="sldNum" idx="10"/>
          </p:nvPr>
        </p:nvSpPr>
        <p:spPr/>
        <p:txBody>
          <a:bodyPr/>
          <a:lstStyle/>
          <a:p>
            <a:pPr>
              <a:defRPr/>
            </a:pPr>
            <a:fld id="{C75F93FC-6F2B-EB4B-AA6E-A465DBA8837E}" type="slidenum">
              <a:rPr lang="en-US" smtClean="0"/>
              <a:pPr>
                <a:defRPr/>
              </a:pPr>
              <a:t>13</a:t>
            </a:fld>
            <a:endParaRPr lang="en-US" dirty="0"/>
          </a:p>
        </p:txBody>
      </p:sp>
      <p:sp>
        <p:nvSpPr>
          <p:cNvPr id="4" name="Text Placeholder 3"/>
          <p:cNvSpPr>
            <a:spLocks noGrp="1"/>
          </p:cNvSpPr>
          <p:nvPr>
            <p:ph type="body" sz="quarter" idx="11"/>
          </p:nvPr>
        </p:nvSpPr>
        <p:spPr>
          <a:xfrm>
            <a:off x="1143000" y="1118936"/>
            <a:ext cx="6858000" cy="4872789"/>
          </a:xfrm>
        </p:spPr>
        <p:txBody>
          <a:bodyPr/>
          <a:lstStyle/>
          <a:p>
            <a:pPr>
              <a:buFont typeface="Arial" pitchFamily="34" charset="0"/>
              <a:buChar char="•"/>
            </a:pPr>
            <a:r>
              <a:rPr lang="en-US" sz="2000" dirty="0" smtClean="0"/>
              <a:t>Technical problems experienced during initial “shakedown” period.</a:t>
            </a:r>
          </a:p>
          <a:p>
            <a:pPr>
              <a:buFont typeface="Arial" pitchFamily="34" charset="0"/>
              <a:buChar char="•"/>
            </a:pPr>
            <a:r>
              <a:rPr lang="en-US" sz="2000" dirty="0" smtClean="0"/>
              <a:t>Decision to purchase boilers that were originally designed to burn coal from the Powder River Basin.</a:t>
            </a:r>
          </a:p>
          <a:p>
            <a:pPr>
              <a:buFont typeface="Arial" pitchFamily="34" charset="0"/>
              <a:buChar char="•"/>
            </a:pPr>
            <a:r>
              <a:rPr lang="en-US" sz="2000" dirty="0" smtClean="0"/>
              <a:t>Many problems caused by the poor quality of the coal.</a:t>
            </a:r>
            <a:endParaRPr lang="en-US" sz="2000" dirty="0"/>
          </a:p>
        </p:txBody>
      </p:sp>
      <p:sp>
        <p:nvSpPr>
          <p:cNvPr id="5" name="Footer Placeholder 4"/>
          <p:cNvSpPr>
            <a:spLocks noGrp="1"/>
          </p:cNvSpPr>
          <p:nvPr>
            <p:ph type="ftr" idx="12"/>
          </p:nvPr>
        </p:nvSpPr>
        <p:spPr/>
        <p:txBody>
          <a:bodyPr/>
          <a:lstStyle/>
          <a:p>
            <a:pPr>
              <a:defRPr/>
            </a:pPr>
            <a:r>
              <a:rPr lang="en-US" dirty="0" smtClean="0"/>
              <a:t>©2014 The Institute for Energy Economics &amp; Financial Analysis</a:t>
            </a:r>
            <a:endParaRPr lang="en-US" dirty="0"/>
          </a:p>
        </p:txBody>
      </p:sp>
    </p:spTree>
    <p:extLst>
      <p:ext uri="{BB962C8B-B14F-4D97-AF65-F5344CB8AC3E}">
        <p14:creationId xmlns:p14="http://schemas.microsoft.com/office/powerpoint/2010/main" val="2247358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932"/>
            <a:ext cx="8229600" cy="844298"/>
          </a:xfrm>
        </p:spPr>
        <p:txBody>
          <a:bodyPr/>
          <a:lstStyle/>
          <a:p>
            <a:pPr algn="r"/>
            <a:r>
              <a:rPr lang="en-US" sz="2400" dirty="0" smtClean="0"/>
              <a:t>Costs of the Power from Prairie State Likely </a:t>
            </a:r>
            <a:br>
              <a:rPr lang="en-US" sz="2400" dirty="0" smtClean="0"/>
            </a:br>
            <a:r>
              <a:rPr lang="en-US" sz="2400" dirty="0" smtClean="0"/>
              <a:t>to Remain Very High in Coming Years </a:t>
            </a:r>
            <a:br>
              <a:rPr lang="en-US" sz="2400" dirty="0" smtClean="0"/>
            </a:br>
            <a:endParaRPr lang="en-US" sz="2400" dirty="0"/>
          </a:p>
        </p:txBody>
      </p:sp>
      <p:sp>
        <p:nvSpPr>
          <p:cNvPr id="3" name="Slide Number Placeholder 2"/>
          <p:cNvSpPr>
            <a:spLocks noGrp="1"/>
          </p:cNvSpPr>
          <p:nvPr>
            <p:ph type="sldNum" idx="10"/>
          </p:nvPr>
        </p:nvSpPr>
        <p:spPr/>
        <p:txBody>
          <a:bodyPr/>
          <a:lstStyle/>
          <a:p>
            <a:pPr>
              <a:defRPr/>
            </a:pPr>
            <a:fld id="{C75F93FC-6F2B-EB4B-AA6E-A465DBA8837E}" type="slidenum">
              <a:rPr lang="en-US" smtClean="0"/>
              <a:pPr>
                <a:defRPr/>
              </a:pPr>
              <a:t>14</a:t>
            </a:fld>
            <a:endParaRPr lang="en-US" dirty="0"/>
          </a:p>
        </p:txBody>
      </p:sp>
      <p:sp>
        <p:nvSpPr>
          <p:cNvPr id="4" name="Text Placeholder 3"/>
          <p:cNvSpPr>
            <a:spLocks noGrp="1"/>
          </p:cNvSpPr>
          <p:nvPr>
            <p:ph type="body" sz="quarter" idx="11"/>
          </p:nvPr>
        </p:nvSpPr>
        <p:spPr>
          <a:xfrm>
            <a:off x="1143000" y="1118936"/>
            <a:ext cx="6858000" cy="4872789"/>
          </a:xfrm>
        </p:spPr>
        <p:txBody>
          <a:bodyPr/>
          <a:lstStyle/>
          <a:p>
            <a:pPr>
              <a:buFont typeface="Arial" pitchFamily="34" charset="0"/>
              <a:buChar char="•"/>
            </a:pPr>
            <a:r>
              <a:rPr lang="en-US" sz="2200" dirty="0" smtClean="0"/>
              <a:t>Consultant for AMP and the City of Bowling Green recently forecast continued high costs for Prairie State power even if operating performance improves significantly.</a:t>
            </a:r>
          </a:p>
          <a:p>
            <a:pPr>
              <a:buFont typeface="Arial" pitchFamily="34" charset="0"/>
              <a:buChar char="•"/>
            </a:pPr>
            <a:r>
              <a:rPr lang="en-US" sz="2200" dirty="0" smtClean="0"/>
              <a:t>Cost per MWh will be even higher if plant’s operating performance does not improve as much as AMP claims it will.</a:t>
            </a:r>
          </a:p>
          <a:p>
            <a:pPr>
              <a:buFont typeface="Arial" pitchFamily="34" charset="0"/>
              <a:buChar char="•"/>
            </a:pPr>
            <a:r>
              <a:rPr lang="en-US" sz="2200" dirty="0" smtClean="0"/>
              <a:t>Natural gas prices are expected to remain low, leading to continued low energy market prices.</a:t>
            </a:r>
          </a:p>
          <a:p>
            <a:pPr>
              <a:buFont typeface="Arial" pitchFamily="34" charset="0"/>
              <a:buChar char="•"/>
            </a:pPr>
            <a:r>
              <a:rPr lang="en-US" sz="2200" dirty="0" smtClean="0"/>
              <a:t>This means cost of power from Prairie State will continue to be much more expensive than buying from competitive PJM markets.</a:t>
            </a:r>
            <a:endParaRPr lang="en-US" sz="2200" dirty="0"/>
          </a:p>
        </p:txBody>
      </p:sp>
      <p:sp>
        <p:nvSpPr>
          <p:cNvPr id="5" name="Footer Placeholder 4"/>
          <p:cNvSpPr>
            <a:spLocks noGrp="1"/>
          </p:cNvSpPr>
          <p:nvPr>
            <p:ph type="ftr" idx="12"/>
          </p:nvPr>
        </p:nvSpPr>
        <p:spPr/>
        <p:txBody>
          <a:bodyPr/>
          <a:lstStyle/>
          <a:p>
            <a:pPr>
              <a:defRPr/>
            </a:pPr>
            <a:r>
              <a:rPr lang="en-US" dirty="0" smtClean="0"/>
              <a:t>©2014 The Institute for Energy Economics &amp; Financial Analysis</a:t>
            </a:r>
            <a:endParaRPr lang="en-US" dirty="0"/>
          </a:p>
        </p:txBody>
      </p:sp>
    </p:spTree>
    <p:extLst>
      <p:ext uri="{BB962C8B-B14F-4D97-AF65-F5344CB8AC3E}">
        <p14:creationId xmlns:p14="http://schemas.microsoft.com/office/powerpoint/2010/main" val="2394376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932"/>
            <a:ext cx="8229600" cy="844298"/>
          </a:xfrm>
        </p:spPr>
        <p:txBody>
          <a:bodyPr/>
          <a:lstStyle/>
          <a:p>
            <a:pPr algn="r"/>
            <a:r>
              <a:rPr lang="en-US" sz="2400" dirty="0" smtClean="0"/>
              <a:t>Even with Periodic Spikes, Natural Gas Prices Expected to Stay Low in Coming Years</a:t>
            </a:r>
            <a:endParaRPr lang="en-US" sz="2400" dirty="0"/>
          </a:p>
        </p:txBody>
      </p:sp>
      <p:sp>
        <p:nvSpPr>
          <p:cNvPr id="3" name="Slide Number Placeholder 2"/>
          <p:cNvSpPr>
            <a:spLocks noGrp="1"/>
          </p:cNvSpPr>
          <p:nvPr>
            <p:ph type="sldNum" idx="10"/>
          </p:nvPr>
        </p:nvSpPr>
        <p:spPr/>
        <p:txBody>
          <a:bodyPr/>
          <a:lstStyle/>
          <a:p>
            <a:pPr>
              <a:defRPr/>
            </a:pPr>
            <a:fld id="{C75F93FC-6F2B-EB4B-AA6E-A465DBA8837E}" type="slidenum">
              <a:rPr lang="en-US" smtClean="0"/>
              <a:pPr>
                <a:defRPr/>
              </a:pPr>
              <a:t>15</a:t>
            </a:fld>
            <a:endParaRPr lang="en-US" dirty="0"/>
          </a:p>
        </p:txBody>
      </p:sp>
      <p:sp>
        <p:nvSpPr>
          <p:cNvPr id="4" name="Text Placeholder 3"/>
          <p:cNvSpPr>
            <a:spLocks noGrp="1"/>
          </p:cNvSpPr>
          <p:nvPr>
            <p:ph type="body" sz="quarter" idx="11"/>
          </p:nvPr>
        </p:nvSpPr>
        <p:spPr>
          <a:xfrm>
            <a:off x="1143000" y="1118936"/>
            <a:ext cx="6858000" cy="4872789"/>
          </a:xfrm>
        </p:spPr>
        <p:txBody>
          <a:bodyPr/>
          <a:lstStyle/>
          <a:p>
            <a:pPr marL="0" indent="0"/>
            <a:endParaRPr lang="en-US" sz="2000" dirty="0"/>
          </a:p>
        </p:txBody>
      </p:sp>
      <p:sp>
        <p:nvSpPr>
          <p:cNvPr id="5" name="Footer Placeholder 4"/>
          <p:cNvSpPr>
            <a:spLocks noGrp="1"/>
          </p:cNvSpPr>
          <p:nvPr>
            <p:ph type="ftr" idx="12"/>
          </p:nvPr>
        </p:nvSpPr>
        <p:spPr/>
        <p:txBody>
          <a:bodyPr/>
          <a:lstStyle/>
          <a:p>
            <a:pPr>
              <a:defRPr/>
            </a:pPr>
            <a:r>
              <a:rPr lang="en-US" dirty="0" smtClean="0"/>
              <a:t>©</a:t>
            </a:r>
            <a:r>
              <a:rPr lang="en-US" dirty="0" smtClean="0"/>
              <a:t>2014 </a:t>
            </a:r>
            <a:r>
              <a:rPr lang="en-US" dirty="0" smtClean="0"/>
              <a:t>Institute for Energy Economics &amp; Financial Analysis</a:t>
            </a:r>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6250" y="1118936"/>
            <a:ext cx="7064792" cy="4807403"/>
          </a:xfrm>
          <a:prstGeom prst="rect">
            <a:avLst/>
          </a:prstGeom>
        </p:spPr>
      </p:pic>
    </p:spTree>
    <p:extLst>
      <p:ext uri="{BB962C8B-B14F-4D97-AF65-F5344CB8AC3E}">
        <p14:creationId xmlns:p14="http://schemas.microsoft.com/office/powerpoint/2010/main" val="3524841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24" y="183932"/>
            <a:ext cx="8004175" cy="844298"/>
          </a:xfrm>
        </p:spPr>
        <p:txBody>
          <a:bodyPr/>
          <a:lstStyle/>
          <a:p>
            <a:pPr algn="r"/>
            <a:r>
              <a:rPr lang="en-US" sz="2400" dirty="0" smtClean="0"/>
              <a:t>Low Natural Gas Prices Can Be Expected </a:t>
            </a:r>
            <a:br>
              <a:rPr lang="en-US" sz="2400" dirty="0" smtClean="0"/>
            </a:br>
            <a:r>
              <a:rPr lang="en-US" sz="2400" dirty="0" smtClean="0"/>
              <a:t>to Lead to Low PJM Energy Market Prices </a:t>
            </a:r>
            <a:endParaRPr lang="en-US" sz="2400" dirty="0"/>
          </a:p>
        </p:txBody>
      </p:sp>
      <p:sp>
        <p:nvSpPr>
          <p:cNvPr id="3" name="Slide Number Placeholder 2"/>
          <p:cNvSpPr>
            <a:spLocks noGrp="1"/>
          </p:cNvSpPr>
          <p:nvPr>
            <p:ph type="sldNum" idx="10"/>
          </p:nvPr>
        </p:nvSpPr>
        <p:spPr/>
        <p:txBody>
          <a:bodyPr/>
          <a:lstStyle/>
          <a:p>
            <a:pPr>
              <a:defRPr/>
            </a:pPr>
            <a:fld id="{C75F93FC-6F2B-EB4B-AA6E-A465DBA8837E}" type="slidenum">
              <a:rPr lang="en-US" smtClean="0"/>
              <a:pPr>
                <a:defRPr/>
              </a:pPr>
              <a:t>16</a:t>
            </a:fld>
            <a:endParaRPr lang="en-US" dirty="0"/>
          </a:p>
        </p:txBody>
      </p:sp>
      <p:sp>
        <p:nvSpPr>
          <p:cNvPr id="4" name="Text Placeholder 3"/>
          <p:cNvSpPr>
            <a:spLocks noGrp="1"/>
          </p:cNvSpPr>
          <p:nvPr>
            <p:ph type="body" sz="quarter" idx="11"/>
          </p:nvPr>
        </p:nvSpPr>
        <p:spPr>
          <a:xfrm>
            <a:off x="1143000" y="1118936"/>
            <a:ext cx="6858000" cy="4872789"/>
          </a:xfrm>
        </p:spPr>
        <p:txBody>
          <a:bodyPr/>
          <a:lstStyle/>
          <a:p>
            <a:pPr marL="0" indent="0"/>
            <a:endParaRPr lang="en-US" sz="2000" dirty="0">
              <a:solidFill>
                <a:schemeClr val="bg1"/>
              </a:solidFill>
            </a:endParaRPr>
          </a:p>
        </p:txBody>
      </p:sp>
      <p:sp>
        <p:nvSpPr>
          <p:cNvPr id="5" name="Footer Placeholder 4"/>
          <p:cNvSpPr>
            <a:spLocks noGrp="1"/>
          </p:cNvSpPr>
          <p:nvPr>
            <p:ph type="ftr" idx="12"/>
          </p:nvPr>
        </p:nvSpPr>
        <p:spPr/>
        <p:txBody>
          <a:bodyPr/>
          <a:lstStyle/>
          <a:p>
            <a:pPr>
              <a:defRPr/>
            </a:pPr>
            <a:r>
              <a:rPr lang="en-US" dirty="0" smtClean="0"/>
              <a:t>©</a:t>
            </a:r>
            <a:r>
              <a:rPr lang="en-US" dirty="0" smtClean="0"/>
              <a:t>2014 </a:t>
            </a:r>
            <a:r>
              <a:rPr lang="en-US" dirty="0" smtClean="0"/>
              <a:t>Institute for Energy Economics &amp; Financial Analysis</a:t>
            </a:r>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3000" y="1118936"/>
            <a:ext cx="7111257" cy="4831873"/>
          </a:xfrm>
          <a:prstGeom prst="rect">
            <a:avLst/>
          </a:prstGeom>
        </p:spPr>
      </p:pic>
    </p:spTree>
    <p:extLst>
      <p:ext uri="{BB962C8B-B14F-4D97-AF65-F5344CB8AC3E}">
        <p14:creationId xmlns:p14="http://schemas.microsoft.com/office/powerpoint/2010/main" val="2646319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51" y="214358"/>
            <a:ext cx="8616950" cy="801641"/>
          </a:xfrm>
        </p:spPr>
        <p:txBody>
          <a:bodyPr/>
          <a:lstStyle/>
          <a:p>
            <a:pPr algn="r"/>
            <a:r>
              <a:rPr lang="en-US" sz="2400" dirty="0"/>
              <a:t>Prairie State Power Will Continue to Be Very Expensive – Even If Plant Operates as AMP Claims it Will</a:t>
            </a:r>
          </a:p>
        </p:txBody>
      </p:sp>
      <p:sp>
        <p:nvSpPr>
          <p:cNvPr id="4" name="Footer Placeholder 3"/>
          <p:cNvSpPr>
            <a:spLocks noGrp="1"/>
          </p:cNvSpPr>
          <p:nvPr>
            <p:ph type="ftr" sz="quarter" idx="10"/>
          </p:nvPr>
        </p:nvSpPr>
        <p:spPr/>
        <p:txBody>
          <a:bodyPr/>
          <a:lstStyle/>
          <a:p>
            <a:pPr>
              <a:defRPr/>
            </a:pPr>
            <a:r>
              <a:rPr lang="en-US" dirty="0"/>
              <a:t>©2014 The Institute for Energy Economics &amp; Financial Analysis</a:t>
            </a:r>
          </a:p>
          <a:p>
            <a:pPr>
              <a:defRPr/>
            </a:pPr>
            <a:endParaRPr lang="en-US" b="0" dirty="0">
              <a:solidFill>
                <a:srgbClr val="5F5F5F"/>
              </a:solidFill>
            </a:endParaRPr>
          </a:p>
        </p:txBody>
      </p:sp>
      <p:sp>
        <p:nvSpPr>
          <p:cNvPr id="5" name="Slide Number Placeholder 4"/>
          <p:cNvSpPr>
            <a:spLocks noGrp="1"/>
          </p:cNvSpPr>
          <p:nvPr>
            <p:ph type="sldNum" sz="quarter" idx="11"/>
          </p:nvPr>
        </p:nvSpPr>
        <p:spPr/>
        <p:txBody>
          <a:bodyPr/>
          <a:lstStyle/>
          <a:p>
            <a:pPr>
              <a:defRPr/>
            </a:pPr>
            <a:fld id="{FF83B88F-3D35-46EA-B7DA-7A1422277C00}" type="slidenum">
              <a:rPr lang="en-US" smtClean="0"/>
              <a:pPr>
                <a:defRPr/>
              </a:pPr>
              <a:t>17</a:t>
            </a:fld>
            <a:endParaRPr lang="en-US" dirty="0"/>
          </a:p>
        </p:txBody>
      </p:sp>
      <p:sp>
        <p:nvSpPr>
          <p:cNvPr id="18" name="TextBox 17"/>
          <p:cNvSpPr txBox="1"/>
          <p:nvPr/>
        </p:nvSpPr>
        <p:spPr>
          <a:xfrm>
            <a:off x="1063625" y="5284014"/>
            <a:ext cx="7318375" cy="707886"/>
          </a:xfrm>
          <a:prstGeom prst="rect">
            <a:avLst/>
          </a:prstGeom>
          <a:noFill/>
        </p:spPr>
        <p:txBody>
          <a:bodyPr wrap="square" rtlCol="0">
            <a:spAutoFit/>
          </a:bodyPr>
          <a:lstStyle/>
          <a:p>
            <a:pPr marL="0" lvl="1" indent="0"/>
            <a:r>
              <a:rPr lang="en-US" sz="2000" b="1" dirty="0" smtClean="0">
                <a:solidFill>
                  <a:schemeClr val="tx1"/>
                </a:solidFill>
              </a:rPr>
              <a:t>Prairie State power will be even more expensive if the plant continues to operate worse than AMP predicts.</a:t>
            </a:r>
            <a:endParaRPr lang="en-US" sz="2000" b="1" dirty="0">
              <a:solidFill>
                <a:schemeClr val="tx1"/>
              </a:solidFil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2095" y="1015999"/>
            <a:ext cx="6281405" cy="4268015"/>
          </a:xfrm>
          <a:prstGeom prst="rect">
            <a:avLst/>
          </a:prstGeom>
        </p:spPr>
      </p:pic>
    </p:spTree>
    <p:extLst>
      <p:ext uri="{BB962C8B-B14F-4D97-AF65-F5344CB8AC3E}">
        <p14:creationId xmlns:p14="http://schemas.microsoft.com/office/powerpoint/2010/main" val="38395191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2743"/>
            <a:ext cx="8229600" cy="466629"/>
          </a:xfrm>
        </p:spPr>
        <p:txBody>
          <a:bodyPr/>
          <a:lstStyle/>
          <a:p>
            <a:pPr algn="r"/>
            <a:r>
              <a:rPr lang="en-US" sz="2400" dirty="0" smtClean="0"/>
              <a:t>What This Means</a:t>
            </a:r>
            <a:br>
              <a:rPr lang="en-US" sz="2400" dirty="0" smtClean="0"/>
            </a:br>
            <a:endParaRPr lang="en-US" sz="2400" dirty="0"/>
          </a:p>
        </p:txBody>
      </p:sp>
      <p:sp>
        <p:nvSpPr>
          <p:cNvPr id="3" name="Slide Number Placeholder 2"/>
          <p:cNvSpPr>
            <a:spLocks noGrp="1"/>
          </p:cNvSpPr>
          <p:nvPr>
            <p:ph type="sldNum" idx="10"/>
          </p:nvPr>
        </p:nvSpPr>
        <p:spPr/>
        <p:txBody>
          <a:bodyPr/>
          <a:lstStyle/>
          <a:p>
            <a:pPr>
              <a:defRPr/>
            </a:pPr>
            <a:fld id="{C75F93FC-6F2B-EB4B-AA6E-A465DBA8837E}" type="slidenum">
              <a:rPr lang="en-US" smtClean="0"/>
              <a:pPr>
                <a:defRPr/>
              </a:pPr>
              <a:t>18</a:t>
            </a:fld>
            <a:endParaRPr lang="en-US" dirty="0"/>
          </a:p>
        </p:txBody>
      </p:sp>
      <p:sp>
        <p:nvSpPr>
          <p:cNvPr id="4" name="Text Placeholder 3"/>
          <p:cNvSpPr>
            <a:spLocks noGrp="1"/>
          </p:cNvSpPr>
          <p:nvPr>
            <p:ph type="body" sz="quarter" idx="11"/>
          </p:nvPr>
        </p:nvSpPr>
        <p:spPr>
          <a:xfrm>
            <a:off x="1143000" y="1118936"/>
            <a:ext cx="6858000" cy="4872789"/>
          </a:xfrm>
        </p:spPr>
        <p:txBody>
          <a:bodyPr/>
          <a:lstStyle/>
          <a:p>
            <a:pPr>
              <a:buFont typeface="Arial" pitchFamily="34" charset="0"/>
              <a:buChar char="•"/>
            </a:pPr>
            <a:r>
              <a:rPr lang="en-US" sz="2200" dirty="0" smtClean="0"/>
              <a:t>Bowling Green’s ratepayers and businesses could pay between $48 million and $54 million between 2014 and 2021 more for power from Prairie State than they would pay for power from the competitive PJM wholesale markets or through AMP’s Northern Pool.</a:t>
            </a:r>
          </a:p>
          <a:p>
            <a:pPr>
              <a:buFont typeface="Arial" pitchFamily="34" charset="0"/>
              <a:buChar char="•"/>
            </a:pPr>
            <a:r>
              <a:rPr lang="en-US" sz="2200" dirty="0" smtClean="0"/>
              <a:t>This would be $48 million to $54 million that will not be available for other personal, business or city uses.</a:t>
            </a:r>
          </a:p>
          <a:p>
            <a:pPr marL="0" indent="0"/>
            <a:endParaRPr lang="en-US" sz="2200" dirty="0"/>
          </a:p>
        </p:txBody>
      </p:sp>
      <p:sp>
        <p:nvSpPr>
          <p:cNvPr id="5" name="Footer Placeholder 4"/>
          <p:cNvSpPr>
            <a:spLocks noGrp="1"/>
          </p:cNvSpPr>
          <p:nvPr>
            <p:ph type="ftr" idx="12"/>
          </p:nvPr>
        </p:nvSpPr>
        <p:spPr/>
        <p:txBody>
          <a:bodyPr/>
          <a:lstStyle/>
          <a:p>
            <a:pPr>
              <a:defRPr/>
            </a:pPr>
            <a:r>
              <a:rPr lang="en-US" dirty="0" smtClean="0"/>
              <a:t>©2014 </a:t>
            </a:r>
            <a:r>
              <a:rPr lang="en-US" dirty="0" smtClean="0"/>
              <a:t>Institute </a:t>
            </a:r>
            <a:r>
              <a:rPr lang="en-US" dirty="0" smtClean="0"/>
              <a:t>for Energy Economics &amp; Financial Analysis</a:t>
            </a:r>
            <a:endParaRPr lang="en-US" dirty="0"/>
          </a:p>
        </p:txBody>
      </p:sp>
    </p:spTree>
    <p:extLst>
      <p:ext uri="{BB962C8B-B14F-4D97-AF65-F5344CB8AC3E}">
        <p14:creationId xmlns:p14="http://schemas.microsoft.com/office/powerpoint/2010/main" val="1002794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2743"/>
            <a:ext cx="8229600" cy="466629"/>
          </a:xfrm>
        </p:spPr>
        <p:txBody>
          <a:bodyPr/>
          <a:lstStyle/>
          <a:p>
            <a:pPr algn="r"/>
            <a:r>
              <a:rPr lang="en-US" sz="2400" dirty="0" smtClean="0"/>
              <a:t>Other Prairie State-Related Economic Risks</a:t>
            </a:r>
            <a:br>
              <a:rPr lang="en-US" sz="2400" dirty="0" smtClean="0"/>
            </a:br>
            <a:endParaRPr lang="en-US" sz="2400" dirty="0"/>
          </a:p>
        </p:txBody>
      </p:sp>
      <p:sp>
        <p:nvSpPr>
          <p:cNvPr id="3" name="Slide Number Placeholder 2"/>
          <p:cNvSpPr>
            <a:spLocks noGrp="1"/>
          </p:cNvSpPr>
          <p:nvPr>
            <p:ph type="sldNum" idx="10"/>
          </p:nvPr>
        </p:nvSpPr>
        <p:spPr/>
        <p:txBody>
          <a:bodyPr/>
          <a:lstStyle/>
          <a:p>
            <a:pPr>
              <a:defRPr/>
            </a:pPr>
            <a:fld id="{C75F93FC-6F2B-EB4B-AA6E-A465DBA8837E}" type="slidenum">
              <a:rPr lang="en-US" smtClean="0"/>
              <a:pPr>
                <a:defRPr/>
              </a:pPr>
              <a:t>19</a:t>
            </a:fld>
            <a:endParaRPr lang="en-US" dirty="0"/>
          </a:p>
        </p:txBody>
      </p:sp>
      <p:sp>
        <p:nvSpPr>
          <p:cNvPr id="4" name="Text Placeholder 3"/>
          <p:cNvSpPr>
            <a:spLocks noGrp="1"/>
          </p:cNvSpPr>
          <p:nvPr>
            <p:ph type="body" sz="quarter" idx="11"/>
          </p:nvPr>
        </p:nvSpPr>
        <p:spPr>
          <a:xfrm>
            <a:off x="1143000" y="1118936"/>
            <a:ext cx="6858000" cy="4872789"/>
          </a:xfrm>
        </p:spPr>
        <p:txBody>
          <a:bodyPr/>
          <a:lstStyle/>
          <a:p>
            <a:pPr>
              <a:buFont typeface="Arial"/>
              <a:buChar char="•"/>
            </a:pPr>
            <a:r>
              <a:rPr lang="en-US" sz="2000" dirty="0" smtClean="0"/>
              <a:t>How much coal is in the mine?</a:t>
            </a:r>
          </a:p>
          <a:p>
            <a:pPr>
              <a:buFont typeface="Arial"/>
              <a:buChar char="•"/>
            </a:pPr>
            <a:r>
              <a:rPr lang="en-US" sz="2000" dirty="0" smtClean="0"/>
              <a:t>Adoption of a federal plan to place a cost on CO</a:t>
            </a:r>
            <a:r>
              <a:rPr lang="en-US" sz="2000" baseline="-25000" dirty="0" smtClean="0"/>
              <a:t>2</a:t>
            </a:r>
            <a:r>
              <a:rPr lang="en-US" sz="2000" dirty="0" smtClean="0"/>
              <a:t> emissions and/or </a:t>
            </a:r>
            <a:r>
              <a:rPr lang="en-US" sz="2000" dirty="0" err="1" smtClean="0"/>
              <a:t>regs</a:t>
            </a:r>
            <a:r>
              <a:rPr lang="en-US" sz="2000" dirty="0" smtClean="0"/>
              <a:t>. increasing coal ash costs.</a:t>
            </a:r>
          </a:p>
          <a:p>
            <a:pPr>
              <a:buFont typeface="Arial"/>
              <a:buChar char="•"/>
            </a:pPr>
            <a:r>
              <a:rPr lang="en-US" sz="2000" dirty="0" smtClean="0"/>
              <a:t>Prairie State could emit as much as 12 million tons of CO</a:t>
            </a:r>
            <a:r>
              <a:rPr lang="en-US" sz="2000" baseline="-25000" dirty="0" smtClean="0"/>
              <a:t>2</a:t>
            </a:r>
            <a:r>
              <a:rPr lang="en-US" sz="2000" dirty="0" smtClean="0"/>
              <a:t> per year. Even with modest $10 dollar per ton CO</a:t>
            </a:r>
            <a:r>
              <a:rPr lang="en-US" sz="2000" baseline="-25000" dirty="0" smtClean="0"/>
              <a:t>2</a:t>
            </a:r>
            <a:r>
              <a:rPr lang="en-US" sz="2000" dirty="0" smtClean="0"/>
              <a:t> cost, these emissions would increase the cost of power from Prairie State by $120 million per year.</a:t>
            </a:r>
          </a:p>
          <a:p>
            <a:pPr>
              <a:buFont typeface="Arial"/>
              <a:buChar char="•"/>
            </a:pPr>
            <a:r>
              <a:rPr lang="en-US" sz="2000" dirty="0" smtClean="0"/>
              <a:t>Bowling Green’s share of these CO</a:t>
            </a:r>
            <a:r>
              <a:rPr lang="en-US" sz="2000" baseline="-25000" dirty="0" smtClean="0"/>
              <a:t>2</a:t>
            </a:r>
            <a:r>
              <a:rPr lang="en-US" sz="2000" dirty="0" smtClean="0"/>
              <a:t> costs would be approximately $2.6 million per year.</a:t>
            </a:r>
          </a:p>
          <a:p>
            <a:pPr>
              <a:buFont typeface="Arial"/>
              <a:buChar char="•"/>
            </a:pPr>
            <a:r>
              <a:rPr lang="en-US" sz="2000" dirty="0"/>
              <a:t>Over 40 years, Prairie State could emit approx. 500 million tons of CO</a:t>
            </a:r>
            <a:r>
              <a:rPr lang="en-US" sz="2000" baseline="-25000" dirty="0"/>
              <a:t>2</a:t>
            </a:r>
            <a:r>
              <a:rPr lang="en-US" sz="2000" dirty="0"/>
              <a:t>.  </a:t>
            </a:r>
            <a:endParaRPr lang="en-US" sz="2000" dirty="0" smtClean="0"/>
          </a:p>
          <a:p>
            <a:pPr>
              <a:buFont typeface="Arial"/>
              <a:buChar char="•"/>
            </a:pPr>
            <a:r>
              <a:rPr lang="en-US" sz="2000" dirty="0" smtClean="0"/>
              <a:t>It is unreasonable to expect that no price on CO</a:t>
            </a:r>
            <a:r>
              <a:rPr lang="en-US" sz="2000" baseline="-25000" dirty="0" smtClean="0"/>
              <a:t>2</a:t>
            </a:r>
            <a:r>
              <a:rPr lang="en-US" sz="2000" dirty="0" smtClean="0"/>
              <a:t> emissions will be adopted at any time within the next 40 years. </a:t>
            </a:r>
          </a:p>
          <a:p>
            <a:pPr marL="0" indent="0"/>
            <a:endParaRPr lang="en-US" sz="2000" dirty="0" smtClean="0"/>
          </a:p>
        </p:txBody>
      </p:sp>
      <p:sp>
        <p:nvSpPr>
          <p:cNvPr id="5" name="Footer Placeholder 4"/>
          <p:cNvSpPr>
            <a:spLocks noGrp="1"/>
          </p:cNvSpPr>
          <p:nvPr>
            <p:ph type="ftr" idx="12"/>
          </p:nvPr>
        </p:nvSpPr>
        <p:spPr/>
        <p:txBody>
          <a:bodyPr/>
          <a:lstStyle/>
          <a:p>
            <a:pPr>
              <a:defRPr/>
            </a:pPr>
            <a:r>
              <a:rPr lang="en-US" dirty="0" smtClean="0"/>
              <a:t>©</a:t>
            </a:r>
            <a:r>
              <a:rPr lang="en-US" dirty="0" smtClean="0"/>
              <a:t>2014 </a:t>
            </a:r>
            <a:r>
              <a:rPr lang="en-US" dirty="0" smtClean="0"/>
              <a:t>Institute for Energy Economics &amp; Financial Analysis</a:t>
            </a:r>
            <a:endParaRPr lang="en-US" dirty="0"/>
          </a:p>
        </p:txBody>
      </p:sp>
    </p:spTree>
    <p:extLst>
      <p:ext uri="{BB962C8B-B14F-4D97-AF65-F5344CB8AC3E}">
        <p14:creationId xmlns:p14="http://schemas.microsoft.com/office/powerpoint/2010/main" val="2557594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74625"/>
            <a:ext cx="6781800" cy="833484"/>
          </a:xfrm>
        </p:spPr>
        <p:txBody>
          <a:bodyPr/>
          <a:lstStyle/>
          <a:p>
            <a:pPr algn="r"/>
            <a:r>
              <a:rPr lang="en-US" sz="2400" dirty="0" smtClean="0"/>
              <a:t>AMP’s April 14 Presentation Showed that Bowling </a:t>
            </a:r>
            <a:r>
              <a:rPr lang="en-US" sz="2400" dirty="0"/>
              <a:t>Green’s Power Costs Are Going </a:t>
            </a:r>
            <a:r>
              <a:rPr lang="en-US" sz="2400" dirty="0" smtClean="0"/>
              <a:t>Up</a:t>
            </a:r>
            <a:endParaRPr lang="en-US" sz="2400" dirty="0"/>
          </a:p>
        </p:txBody>
      </p:sp>
      <p:sp>
        <p:nvSpPr>
          <p:cNvPr id="4" name="Footer Placeholder 3"/>
          <p:cNvSpPr>
            <a:spLocks noGrp="1"/>
          </p:cNvSpPr>
          <p:nvPr>
            <p:ph type="ftr" sz="quarter" idx="10"/>
          </p:nvPr>
        </p:nvSpPr>
        <p:spPr/>
        <p:txBody>
          <a:bodyPr/>
          <a:lstStyle/>
          <a:p>
            <a:pPr>
              <a:defRPr/>
            </a:pPr>
            <a:r>
              <a:rPr lang="en-US" dirty="0"/>
              <a:t>©</a:t>
            </a:r>
            <a:r>
              <a:rPr lang="en-US" dirty="0" smtClean="0"/>
              <a:t>2014 </a:t>
            </a:r>
            <a:r>
              <a:rPr lang="en-US" dirty="0"/>
              <a:t>Institute for Energy Economics &amp; Financial Analysis</a:t>
            </a:r>
          </a:p>
          <a:p>
            <a:pPr>
              <a:defRPr/>
            </a:pPr>
            <a:endParaRPr lang="en-US" b="0" dirty="0">
              <a:solidFill>
                <a:srgbClr val="5F5F5F"/>
              </a:solidFill>
            </a:endParaRPr>
          </a:p>
        </p:txBody>
      </p:sp>
      <p:sp>
        <p:nvSpPr>
          <p:cNvPr id="5" name="Slide Number Placeholder 4"/>
          <p:cNvSpPr>
            <a:spLocks noGrp="1"/>
          </p:cNvSpPr>
          <p:nvPr>
            <p:ph type="sldNum" sz="quarter" idx="11"/>
          </p:nvPr>
        </p:nvSpPr>
        <p:spPr/>
        <p:txBody>
          <a:bodyPr/>
          <a:lstStyle/>
          <a:p>
            <a:pPr>
              <a:defRPr/>
            </a:pPr>
            <a:fld id="{FF83B88F-3D35-46EA-B7DA-7A1422277C00}" type="slidenum">
              <a:rPr lang="en-US" smtClean="0"/>
              <a:pPr>
                <a:defRPr/>
              </a:pPr>
              <a:t>2</a:t>
            </a:fld>
            <a:endParaRPr lang="en-US" dirty="0"/>
          </a:p>
        </p:txBody>
      </p:sp>
      <p:pic>
        <p:nvPicPr>
          <p:cNvPr id="14" name="Picture 13"/>
          <p:cNvPicPr>
            <a:picLocks noChangeAspect="1"/>
          </p:cNvPicPr>
          <p:nvPr/>
        </p:nvPicPr>
        <p:blipFill>
          <a:blip r:embed="rId3"/>
          <a:stretch>
            <a:fillRect/>
          </a:stretch>
        </p:blipFill>
        <p:spPr>
          <a:xfrm>
            <a:off x="1543242" y="1008109"/>
            <a:ext cx="5478271" cy="3727818"/>
          </a:xfrm>
          <a:prstGeom prst="rect">
            <a:avLst/>
          </a:prstGeom>
        </p:spPr>
      </p:pic>
      <p:sp>
        <p:nvSpPr>
          <p:cNvPr id="18" name="TextBox 17"/>
          <p:cNvSpPr txBox="1"/>
          <p:nvPr/>
        </p:nvSpPr>
        <p:spPr>
          <a:xfrm>
            <a:off x="723901" y="4735927"/>
            <a:ext cx="7759700" cy="1215717"/>
          </a:xfrm>
          <a:prstGeom prst="rect">
            <a:avLst/>
          </a:prstGeom>
          <a:noFill/>
        </p:spPr>
        <p:txBody>
          <a:bodyPr wrap="square" rtlCol="0">
            <a:spAutoFit/>
          </a:bodyPr>
          <a:lstStyle/>
          <a:p>
            <a:pPr marL="461963" lvl="1" indent="-461963">
              <a:spcAft>
                <a:spcPts val="600"/>
              </a:spcAft>
              <a:buFont typeface="Arial"/>
              <a:buChar char="•"/>
            </a:pPr>
            <a:r>
              <a:rPr lang="en-US" sz="1700" b="1" dirty="0" smtClean="0">
                <a:solidFill>
                  <a:schemeClr val="tx1"/>
                </a:solidFill>
              </a:rPr>
              <a:t>50.5% increase from 2012-2015, 32% from 2013-2015.</a:t>
            </a:r>
          </a:p>
          <a:p>
            <a:pPr marL="461963" lvl="1" indent="-461963">
              <a:buFont typeface="Arial"/>
              <a:buChar char="•"/>
            </a:pPr>
            <a:r>
              <a:rPr lang="en-US" sz="1700" b="1" dirty="0" smtClean="0">
                <a:solidFill>
                  <a:schemeClr val="tx1"/>
                </a:solidFill>
              </a:rPr>
              <a:t>Does not include $1.2 million that AMP will have borrowed from a line of credit by April 30, 2014 to levelize (i.e., lower) Bowling Green’s electric rates.  These funds will have to be paid back with interest.</a:t>
            </a:r>
            <a:endParaRPr lang="en-US" sz="1700" b="1" dirty="0">
              <a:solidFill>
                <a:schemeClr val="tx1"/>
              </a:solidFill>
            </a:endParaRPr>
          </a:p>
        </p:txBody>
      </p:sp>
    </p:spTree>
    <p:extLst>
      <p:ext uri="{BB962C8B-B14F-4D97-AF65-F5344CB8AC3E}">
        <p14:creationId xmlns:p14="http://schemas.microsoft.com/office/powerpoint/2010/main" val="915871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2743"/>
            <a:ext cx="8229600" cy="466629"/>
          </a:xfrm>
        </p:spPr>
        <p:txBody>
          <a:bodyPr/>
          <a:lstStyle/>
          <a:p>
            <a:pPr algn="r"/>
            <a:r>
              <a:rPr lang="en-US" sz="2400" dirty="0" smtClean="0"/>
              <a:t>Alternatives to Prairie State Power</a:t>
            </a:r>
            <a:br>
              <a:rPr lang="en-US" sz="2400" dirty="0" smtClean="0"/>
            </a:br>
            <a:endParaRPr lang="en-US" sz="2400" dirty="0"/>
          </a:p>
        </p:txBody>
      </p:sp>
      <p:sp>
        <p:nvSpPr>
          <p:cNvPr id="3" name="Slide Number Placeholder 2"/>
          <p:cNvSpPr>
            <a:spLocks noGrp="1"/>
          </p:cNvSpPr>
          <p:nvPr>
            <p:ph type="sldNum" idx="10"/>
          </p:nvPr>
        </p:nvSpPr>
        <p:spPr/>
        <p:txBody>
          <a:bodyPr/>
          <a:lstStyle/>
          <a:p>
            <a:pPr>
              <a:defRPr/>
            </a:pPr>
            <a:fld id="{C75F93FC-6F2B-EB4B-AA6E-A465DBA8837E}" type="slidenum">
              <a:rPr lang="en-US" smtClean="0"/>
              <a:pPr>
                <a:defRPr/>
              </a:pPr>
              <a:t>20</a:t>
            </a:fld>
            <a:endParaRPr lang="en-US" dirty="0"/>
          </a:p>
        </p:txBody>
      </p:sp>
      <p:sp>
        <p:nvSpPr>
          <p:cNvPr id="4" name="Text Placeholder 3"/>
          <p:cNvSpPr>
            <a:spLocks noGrp="1"/>
          </p:cNvSpPr>
          <p:nvPr>
            <p:ph type="body" sz="quarter" idx="11"/>
          </p:nvPr>
        </p:nvSpPr>
        <p:spPr>
          <a:xfrm>
            <a:off x="633845" y="1118936"/>
            <a:ext cx="7367155" cy="4872789"/>
          </a:xfrm>
        </p:spPr>
        <p:txBody>
          <a:bodyPr/>
          <a:lstStyle/>
          <a:p>
            <a:pPr>
              <a:buFont typeface="Arial" pitchFamily="34" charset="0"/>
              <a:buChar char="•"/>
            </a:pPr>
            <a:r>
              <a:rPr lang="en-US" sz="2000" dirty="0" smtClean="0"/>
              <a:t>Bowling Green</a:t>
            </a:r>
            <a:r>
              <a:rPr lang="en-US" sz="2000" dirty="0"/>
              <a:t> </a:t>
            </a:r>
            <a:r>
              <a:rPr lang="en-US" sz="2000" dirty="0" smtClean="0"/>
              <a:t>should prepare an Integrated Resource Plan (IRP) to determine the appropriate portfolio of supply-side and demand-side resources.</a:t>
            </a:r>
          </a:p>
          <a:p>
            <a:pPr>
              <a:buFont typeface="Arial" pitchFamily="34" charset="0"/>
              <a:buChar char="•"/>
            </a:pPr>
            <a:r>
              <a:rPr lang="en-US" sz="2000" dirty="0" smtClean="0"/>
              <a:t>Goal -- do as much energy efficiency and renewables as are technically and economically feasible and as little natural gas as is necessary.</a:t>
            </a:r>
          </a:p>
          <a:p>
            <a:pPr>
              <a:buFont typeface="Arial" pitchFamily="34" charset="0"/>
              <a:buChar char="•"/>
            </a:pPr>
            <a:r>
              <a:rPr lang="en-US" sz="2000" dirty="0" smtClean="0"/>
              <a:t>Issue a Request for Proposals (RFP) for power from a natural gas combined cycle plant – evaluate prices offered by suppliers.</a:t>
            </a:r>
          </a:p>
          <a:p>
            <a:pPr>
              <a:buFont typeface="Arial" pitchFamily="34" charset="0"/>
              <a:buChar char="•"/>
            </a:pPr>
            <a:r>
              <a:rPr lang="en-US" sz="2000" dirty="0" smtClean="0"/>
              <a:t>Do more aggressive energy efficiency. EE is cheap – approx. $30 per MWh.</a:t>
            </a:r>
          </a:p>
          <a:p>
            <a:pPr>
              <a:buFont typeface="Arial" pitchFamily="34" charset="0"/>
              <a:buChar char="•"/>
            </a:pPr>
            <a:r>
              <a:rPr lang="en-US" sz="2000" dirty="0" smtClean="0"/>
              <a:t>Solar and wind prices are declining.</a:t>
            </a:r>
          </a:p>
          <a:p>
            <a:pPr>
              <a:buFont typeface="Arial" pitchFamily="34" charset="0"/>
              <a:buChar char="•"/>
            </a:pPr>
            <a:r>
              <a:rPr lang="en-US" sz="2000" dirty="0" smtClean="0"/>
              <a:t>Short-term -- buy from PJM markets or from AMP Northern Pool.</a:t>
            </a:r>
          </a:p>
          <a:p>
            <a:pPr marL="0" indent="0"/>
            <a:endParaRPr lang="en-US" sz="2200" dirty="0"/>
          </a:p>
        </p:txBody>
      </p:sp>
      <p:sp>
        <p:nvSpPr>
          <p:cNvPr id="5" name="Footer Placeholder 4"/>
          <p:cNvSpPr>
            <a:spLocks noGrp="1"/>
          </p:cNvSpPr>
          <p:nvPr>
            <p:ph type="ftr" idx="12"/>
          </p:nvPr>
        </p:nvSpPr>
        <p:spPr/>
        <p:txBody>
          <a:bodyPr/>
          <a:lstStyle/>
          <a:p>
            <a:pPr>
              <a:defRPr/>
            </a:pPr>
            <a:r>
              <a:rPr lang="en-US" dirty="0" smtClean="0"/>
              <a:t>©</a:t>
            </a:r>
            <a:r>
              <a:rPr lang="en-US" dirty="0" smtClean="0"/>
              <a:t>2014 Institute </a:t>
            </a:r>
            <a:r>
              <a:rPr lang="en-US" dirty="0" smtClean="0"/>
              <a:t>for Energy Economics &amp; Financial Analysis</a:t>
            </a:r>
            <a:endParaRPr lang="en-US" dirty="0"/>
          </a:p>
        </p:txBody>
      </p:sp>
    </p:spTree>
    <p:extLst>
      <p:ext uri="{BB962C8B-B14F-4D97-AF65-F5344CB8AC3E}">
        <p14:creationId xmlns:p14="http://schemas.microsoft.com/office/powerpoint/2010/main" val="3791909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2743"/>
            <a:ext cx="8229600" cy="466629"/>
          </a:xfrm>
        </p:spPr>
        <p:txBody>
          <a:bodyPr/>
          <a:lstStyle/>
          <a:p>
            <a:pPr algn="r"/>
            <a:r>
              <a:rPr lang="en-US" sz="2400" dirty="0" smtClean="0"/>
              <a:t>Was Bowling Green Misled?(1)</a:t>
            </a:r>
            <a:br>
              <a:rPr lang="en-US" sz="2400" dirty="0" smtClean="0"/>
            </a:br>
            <a:endParaRPr lang="en-US" sz="2400" dirty="0"/>
          </a:p>
        </p:txBody>
      </p:sp>
      <p:sp>
        <p:nvSpPr>
          <p:cNvPr id="3" name="Slide Number Placeholder 2"/>
          <p:cNvSpPr>
            <a:spLocks noGrp="1"/>
          </p:cNvSpPr>
          <p:nvPr>
            <p:ph type="sldNum" idx="10"/>
          </p:nvPr>
        </p:nvSpPr>
        <p:spPr/>
        <p:txBody>
          <a:bodyPr/>
          <a:lstStyle/>
          <a:p>
            <a:pPr>
              <a:defRPr/>
            </a:pPr>
            <a:fld id="{C75F93FC-6F2B-EB4B-AA6E-A465DBA8837E}" type="slidenum">
              <a:rPr lang="en-US" smtClean="0"/>
              <a:pPr>
                <a:defRPr/>
              </a:pPr>
              <a:t>21</a:t>
            </a:fld>
            <a:endParaRPr lang="en-US" dirty="0"/>
          </a:p>
        </p:txBody>
      </p:sp>
      <p:sp>
        <p:nvSpPr>
          <p:cNvPr id="4" name="Text Placeholder 3"/>
          <p:cNvSpPr>
            <a:spLocks noGrp="1"/>
          </p:cNvSpPr>
          <p:nvPr>
            <p:ph type="body" sz="quarter" idx="11"/>
          </p:nvPr>
        </p:nvSpPr>
        <p:spPr>
          <a:xfrm>
            <a:off x="1143000" y="1118936"/>
            <a:ext cx="6858000" cy="4872789"/>
          </a:xfrm>
        </p:spPr>
        <p:txBody>
          <a:bodyPr/>
          <a:lstStyle/>
          <a:p>
            <a:pPr>
              <a:buFont typeface="Arial" pitchFamily="34" charset="0"/>
              <a:buChar char="•"/>
            </a:pPr>
            <a:r>
              <a:rPr lang="en-US" sz="2200" dirty="0" smtClean="0"/>
              <a:t>AMP communities like Bowling Green were only given a short time in 2007 to decide on whether to enter long-term contracts for power from Prairie State, a second coal plant (AMPGS in Meigs County) and AMP’s proposed hydro projects. </a:t>
            </a:r>
          </a:p>
          <a:p>
            <a:pPr>
              <a:buFont typeface="Arial" pitchFamily="34" charset="0"/>
              <a:buChar char="•"/>
            </a:pPr>
            <a:r>
              <a:rPr lang="en-US" sz="2200" dirty="0" smtClean="0"/>
              <a:t>The consultant for the town also has been a consultant for AMP – Sawvel Associates. Possibly R.W. Beck as well.</a:t>
            </a:r>
          </a:p>
          <a:p>
            <a:pPr>
              <a:buFont typeface="Arial" pitchFamily="34" charset="0"/>
              <a:buChar char="•"/>
            </a:pPr>
            <a:r>
              <a:rPr lang="en-US" sz="2200" dirty="0" smtClean="0"/>
              <a:t>Peabody said in early 2007 that a “hot” labor and equipment market had led to increases in the prices of building new coal plants.</a:t>
            </a:r>
          </a:p>
          <a:p>
            <a:pPr marL="0" indent="0"/>
            <a:endParaRPr lang="en-US" sz="2200" dirty="0"/>
          </a:p>
        </p:txBody>
      </p:sp>
      <p:sp>
        <p:nvSpPr>
          <p:cNvPr id="5" name="Footer Placeholder 4"/>
          <p:cNvSpPr>
            <a:spLocks noGrp="1"/>
          </p:cNvSpPr>
          <p:nvPr>
            <p:ph type="ftr" idx="12"/>
          </p:nvPr>
        </p:nvSpPr>
        <p:spPr/>
        <p:txBody>
          <a:bodyPr/>
          <a:lstStyle/>
          <a:p>
            <a:pPr>
              <a:defRPr/>
            </a:pPr>
            <a:r>
              <a:rPr lang="en-US" dirty="0" smtClean="0"/>
              <a:t>©</a:t>
            </a:r>
            <a:r>
              <a:rPr lang="en-US" dirty="0" smtClean="0"/>
              <a:t>2014 </a:t>
            </a:r>
            <a:r>
              <a:rPr lang="en-US" dirty="0" smtClean="0"/>
              <a:t>Institute for Energy Economics &amp; Financial Analysis</a:t>
            </a:r>
            <a:endParaRPr lang="en-US" dirty="0"/>
          </a:p>
        </p:txBody>
      </p:sp>
    </p:spTree>
    <p:extLst>
      <p:ext uri="{BB962C8B-B14F-4D97-AF65-F5344CB8AC3E}">
        <p14:creationId xmlns:p14="http://schemas.microsoft.com/office/powerpoint/2010/main" val="737684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2743"/>
            <a:ext cx="8229600" cy="466629"/>
          </a:xfrm>
        </p:spPr>
        <p:txBody>
          <a:bodyPr/>
          <a:lstStyle/>
          <a:p>
            <a:pPr algn="r"/>
            <a:r>
              <a:rPr lang="en-US" sz="2400" dirty="0" smtClean="0"/>
              <a:t>Was Bowling Green Misled?(2)</a:t>
            </a:r>
            <a:br>
              <a:rPr lang="en-US" sz="2400" dirty="0" smtClean="0"/>
            </a:br>
            <a:endParaRPr lang="en-US" sz="2400" dirty="0"/>
          </a:p>
        </p:txBody>
      </p:sp>
      <p:sp>
        <p:nvSpPr>
          <p:cNvPr id="3" name="Slide Number Placeholder 2"/>
          <p:cNvSpPr>
            <a:spLocks noGrp="1"/>
          </p:cNvSpPr>
          <p:nvPr>
            <p:ph type="sldNum" idx="10"/>
          </p:nvPr>
        </p:nvSpPr>
        <p:spPr/>
        <p:txBody>
          <a:bodyPr/>
          <a:lstStyle/>
          <a:p>
            <a:pPr>
              <a:defRPr/>
            </a:pPr>
            <a:fld id="{C75F93FC-6F2B-EB4B-AA6E-A465DBA8837E}" type="slidenum">
              <a:rPr lang="en-US" smtClean="0"/>
              <a:pPr>
                <a:defRPr/>
              </a:pPr>
              <a:t>22</a:t>
            </a:fld>
            <a:endParaRPr lang="en-US" dirty="0"/>
          </a:p>
        </p:txBody>
      </p:sp>
      <p:sp>
        <p:nvSpPr>
          <p:cNvPr id="4" name="Text Placeholder 3"/>
          <p:cNvSpPr>
            <a:spLocks noGrp="1"/>
          </p:cNvSpPr>
          <p:nvPr>
            <p:ph type="body" sz="quarter" idx="11"/>
          </p:nvPr>
        </p:nvSpPr>
        <p:spPr>
          <a:xfrm>
            <a:off x="1143000" y="1118936"/>
            <a:ext cx="6858000" cy="4872789"/>
          </a:xfrm>
        </p:spPr>
        <p:txBody>
          <a:bodyPr/>
          <a:lstStyle/>
          <a:p>
            <a:pPr>
              <a:buFont typeface="Arial" pitchFamily="34" charset="0"/>
              <a:buChar char="•"/>
            </a:pPr>
            <a:r>
              <a:rPr lang="en-US" sz="2200" dirty="0"/>
              <a:t>To minimize this effect, </a:t>
            </a:r>
            <a:r>
              <a:rPr lang="en-US" sz="2200" dirty="0" smtClean="0"/>
              <a:t>Peabody said PSGC </a:t>
            </a:r>
            <a:r>
              <a:rPr lang="en-US" sz="2200" dirty="0"/>
              <a:t>(Prairie State Generating Company) was negotiating with Bechtel for a “Turnkey EPC Contract” with a capped price.</a:t>
            </a:r>
          </a:p>
          <a:p>
            <a:pPr>
              <a:buFont typeface="Arial" pitchFamily="34" charset="0"/>
              <a:buChar char="•"/>
            </a:pPr>
            <a:r>
              <a:rPr lang="en-US" sz="2200" dirty="0" smtClean="0"/>
              <a:t>But PSGC was unable to get such a capped price contract – instead it signed a target price contract which gave Bechtel incentives but there was no fixed price for Prairie State.</a:t>
            </a:r>
          </a:p>
          <a:p>
            <a:pPr marL="0" indent="0"/>
            <a:endParaRPr lang="en-US" sz="2200" dirty="0"/>
          </a:p>
        </p:txBody>
      </p:sp>
      <p:sp>
        <p:nvSpPr>
          <p:cNvPr id="5" name="Footer Placeholder 4"/>
          <p:cNvSpPr>
            <a:spLocks noGrp="1"/>
          </p:cNvSpPr>
          <p:nvPr>
            <p:ph type="ftr" idx="12"/>
          </p:nvPr>
        </p:nvSpPr>
        <p:spPr/>
        <p:txBody>
          <a:bodyPr/>
          <a:lstStyle/>
          <a:p>
            <a:pPr>
              <a:defRPr/>
            </a:pPr>
            <a:r>
              <a:rPr lang="en-US" dirty="0" smtClean="0"/>
              <a:t>©</a:t>
            </a:r>
            <a:r>
              <a:rPr lang="en-US" dirty="0" smtClean="0"/>
              <a:t>2014 </a:t>
            </a:r>
            <a:r>
              <a:rPr lang="en-US" dirty="0" smtClean="0"/>
              <a:t>Institute for Energy Economics &amp; Financial Analysis</a:t>
            </a:r>
            <a:endParaRPr lang="en-US" dirty="0"/>
          </a:p>
        </p:txBody>
      </p:sp>
    </p:spTree>
    <p:extLst>
      <p:ext uri="{BB962C8B-B14F-4D97-AF65-F5344CB8AC3E}">
        <p14:creationId xmlns:p14="http://schemas.microsoft.com/office/powerpoint/2010/main" val="3128198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2743"/>
            <a:ext cx="8229600" cy="466629"/>
          </a:xfrm>
        </p:spPr>
        <p:txBody>
          <a:bodyPr/>
          <a:lstStyle/>
          <a:p>
            <a:pPr algn="r"/>
            <a:r>
              <a:rPr lang="en-US" sz="2400" dirty="0" smtClean="0"/>
              <a:t>Was Bowling Green Misled?(3)</a:t>
            </a:r>
            <a:br>
              <a:rPr lang="en-US" sz="2400" dirty="0" smtClean="0"/>
            </a:br>
            <a:endParaRPr lang="en-US" sz="2400" dirty="0"/>
          </a:p>
        </p:txBody>
      </p:sp>
      <p:sp>
        <p:nvSpPr>
          <p:cNvPr id="3" name="Slide Number Placeholder 2"/>
          <p:cNvSpPr>
            <a:spLocks noGrp="1"/>
          </p:cNvSpPr>
          <p:nvPr>
            <p:ph type="sldNum" idx="10"/>
          </p:nvPr>
        </p:nvSpPr>
        <p:spPr/>
        <p:txBody>
          <a:bodyPr/>
          <a:lstStyle/>
          <a:p>
            <a:pPr>
              <a:defRPr/>
            </a:pPr>
            <a:fld id="{C75F93FC-6F2B-EB4B-AA6E-A465DBA8837E}" type="slidenum">
              <a:rPr lang="en-US" smtClean="0"/>
              <a:pPr>
                <a:defRPr/>
              </a:pPr>
              <a:t>23</a:t>
            </a:fld>
            <a:endParaRPr lang="en-US" dirty="0"/>
          </a:p>
        </p:txBody>
      </p:sp>
      <p:sp>
        <p:nvSpPr>
          <p:cNvPr id="4" name="Text Placeholder 3"/>
          <p:cNvSpPr>
            <a:spLocks noGrp="1"/>
          </p:cNvSpPr>
          <p:nvPr>
            <p:ph type="body" sz="quarter" idx="11"/>
          </p:nvPr>
        </p:nvSpPr>
        <p:spPr>
          <a:xfrm>
            <a:off x="1143000" y="1118936"/>
            <a:ext cx="6858000" cy="4872789"/>
          </a:xfrm>
        </p:spPr>
        <p:txBody>
          <a:bodyPr/>
          <a:lstStyle/>
          <a:p>
            <a:pPr>
              <a:buFont typeface="Arial" pitchFamily="34" charset="0"/>
              <a:buChar char="•"/>
            </a:pPr>
            <a:r>
              <a:rPr lang="en-US" sz="2200" dirty="0" smtClean="0"/>
              <a:t>AMP nevertheless reassured the communities considering Prairie State that the target price contract would minimize the potential for schedule delays and budget overruns. AMP also said that the total estimated construction cost for Prairie State would increase by only as much as 6 percent. </a:t>
            </a:r>
          </a:p>
          <a:p>
            <a:pPr>
              <a:buFont typeface="Arial" pitchFamily="34" charset="0"/>
              <a:buChar char="•"/>
            </a:pPr>
            <a:r>
              <a:rPr lang="en-US" sz="2200" dirty="0" smtClean="0"/>
              <a:t>This was based on the “experience related to the construction and construction costs for coal plants similar to Prairie State.”</a:t>
            </a:r>
          </a:p>
          <a:p>
            <a:pPr>
              <a:buFont typeface="Arial" pitchFamily="34" charset="0"/>
              <a:buChar char="•"/>
            </a:pPr>
            <a:r>
              <a:rPr lang="en-US" sz="2200" dirty="0" smtClean="0"/>
              <a:t>By the time that a fixed price contract was finally signed in 2010, the estimated cost of building Prairie State had increased by approximately 25 percent to $4.9 billion.</a:t>
            </a:r>
          </a:p>
          <a:p>
            <a:pPr marL="0" indent="0"/>
            <a:endParaRPr lang="en-US" sz="2200" dirty="0"/>
          </a:p>
        </p:txBody>
      </p:sp>
      <p:sp>
        <p:nvSpPr>
          <p:cNvPr id="5" name="Footer Placeholder 4"/>
          <p:cNvSpPr>
            <a:spLocks noGrp="1"/>
          </p:cNvSpPr>
          <p:nvPr>
            <p:ph type="ftr" idx="12"/>
          </p:nvPr>
        </p:nvSpPr>
        <p:spPr/>
        <p:txBody>
          <a:bodyPr/>
          <a:lstStyle/>
          <a:p>
            <a:pPr>
              <a:defRPr/>
            </a:pPr>
            <a:r>
              <a:rPr lang="en-US" dirty="0" smtClean="0"/>
              <a:t>©</a:t>
            </a:r>
            <a:r>
              <a:rPr lang="en-US" dirty="0" smtClean="0"/>
              <a:t>2014 Institute </a:t>
            </a:r>
            <a:r>
              <a:rPr lang="en-US" dirty="0" smtClean="0"/>
              <a:t>for Energy Economics &amp; Financial Analysis</a:t>
            </a:r>
            <a:endParaRPr lang="en-US" dirty="0"/>
          </a:p>
        </p:txBody>
      </p:sp>
    </p:spTree>
    <p:extLst>
      <p:ext uri="{BB962C8B-B14F-4D97-AF65-F5344CB8AC3E}">
        <p14:creationId xmlns:p14="http://schemas.microsoft.com/office/powerpoint/2010/main" val="4250024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2743"/>
            <a:ext cx="8229600" cy="466629"/>
          </a:xfrm>
        </p:spPr>
        <p:txBody>
          <a:bodyPr/>
          <a:lstStyle/>
          <a:p>
            <a:pPr algn="r"/>
            <a:r>
              <a:rPr lang="en-US" sz="2400" dirty="0" smtClean="0"/>
              <a:t>Was Bowling Green Misled?(4)</a:t>
            </a:r>
            <a:br>
              <a:rPr lang="en-US" sz="2400" dirty="0" smtClean="0"/>
            </a:br>
            <a:endParaRPr lang="en-US" sz="2400" dirty="0"/>
          </a:p>
        </p:txBody>
      </p:sp>
      <p:sp>
        <p:nvSpPr>
          <p:cNvPr id="3" name="Slide Number Placeholder 2"/>
          <p:cNvSpPr>
            <a:spLocks noGrp="1"/>
          </p:cNvSpPr>
          <p:nvPr>
            <p:ph type="sldNum" idx="10"/>
          </p:nvPr>
        </p:nvSpPr>
        <p:spPr/>
        <p:txBody>
          <a:bodyPr/>
          <a:lstStyle/>
          <a:p>
            <a:pPr>
              <a:defRPr/>
            </a:pPr>
            <a:fld id="{C75F93FC-6F2B-EB4B-AA6E-A465DBA8837E}" type="slidenum">
              <a:rPr lang="en-US" smtClean="0"/>
              <a:pPr>
                <a:defRPr/>
              </a:pPr>
              <a:t>24</a:t>
            </a:fld>
            <a:endParaRPr lang="en-US" dirty="0"/>
          </a:p>
        </p:txBody>
      </p:sp>
      <p:sp>
        <p:nvSpPr>
          <p:cNvPr id="4" name="Text Placeholder 3"/>
          <p:cNvSpPr>
            <a:spLocks noGrp="1"/>
          </p:cNvSpPr>
          <p:nvPr>
            <p:ph type="body" sz="quarter" idx="11"/>
          </p:nvPr>
        </p:nvSpPr>
        <p:spPr>
          <a:xfrm>
            <a:off x="1143000" y="1118936"/>
            <a:ext cx="6858000" cy="4872789"/>
          </a:xfrm>
        </p:spPr>
        <p:txBody>
          <a:bodyPr/>
          <a:lstStyle/>
          <a:p>
            <a:pPr>
              <a:buFont typeface="Arial" pitchFamily="34" charset="0"/>
              <a:buChar char="•"/>
            </a:pPr>
            <a:r>
              <a:rPr lang="en-US" sz="2200" dirty="0" smtClean="0"/>
              <a:t>Peabody and AMP knew or should have known in 2007 that there was a significant risk, if not a certainty, that the cost of building Prairie State would increase by more than 6 percent.</a:t>
            </a:r>
          </a:p>
          <a:p>
            <a:pPr>
              <a:buFont typeface="Arial" pitchFamily="34" charset="0"/>
              <a:buChar char="•"/>
            </a:pPr>
            <a:r>
              <a:rPr lang="en-US" sz="2200" dirty="0" smtClean="0"/>
              <a:t>The industry was using terms like “soaring,” “skyrocketing” and “staggering” to describe the cost increases being experienced by coal plant construction projects.</a:t>
            </a:r>
          </a:p>
          <a:p>
            <a:pPr>
              <a:buFont typeface="Arial" pitchFamily="34" charset="0"/>
              <a:buChar char="•"/>
            </a:pPr>
            <a:r>
              <a:rPr lang="en-US" sz="2200" dirty="0" smtClean="0"/>
              <a:t>The estimated costs of coal plant construction projects were routinely being increased by well over 6 percent over a period of months, not years.</a:t>
            </a:r>
          </a:p>
          <a:p>
            <a:pPr marL="0" indent="0"/>
            <a:r>
              <a:rPr lang="en-US" sz="2200" dirty="0" smtClean="0"/>
              <a:t>	</a:t>
            </a:r>
            <a:endParaRPr lang="en-US" sz="2200" dirty="0"/>
          </a:p>
        </p:txBody>
      </p:sp>
      <p:sp>
        <p:nvSpPr>
          <p:cNvPr id="5" name="Footer Placeholder 4"/>
          <p:cNvSpPr>
            <a:spLocks noGrp="1"/>
          </p:cNvSpPr>
          <p:nvPr>
            <p:ph type="ftr" idx="12"/>
          </p:nvPr>
        </p:nvSpPr>
        <p:spPr/>
        <p:txBody>
          <a:bodyPr/>
          <a:lstStyle/>
          <a:p>
            <a:pPr>
              <a:defRPr/>
            </a:pPr>
            <a:r>
              <a:rPr lang="en-US" dirty="0" smtClean="0"/>
              <a:t>©</a:t>
            </a:r>
            <a:r>
              <a:rPr lang="en-US" dirty="0" smtClean="0"/>
              <a:t>2014 Institute </a:t>
            </a:r>
            <a:r>
              <a:rPr lang="en-US" dirty="0" smtClean="0"/>
              <a:t>for Energy Economics &amp; Financial Analysis</a:t>
            </a:r>
            <a:endParaRPr lang="en-US" dirty="0"/>
          </a:p>
        </p:txBody>
      </p:sp>
    </p:spTree>
    <p:extLst>
      <p:ext uri="{BB962C8B-B14F-4D97-AF65-F5344CB8AC3E}">
        <p14:creationId xmlns:p14="http://schemas.microsoft.com/office/powerpoint/2010/main" val="3982788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2743"/>
            <a:ext cx="8229600" cy="466629"/>
          </a:xfrm>
        </p:spPr>
        <p:txBody>
          <a:bodyPr/>
          <a:lstStyle/>
          <a:p>
            <a:pPr algn="r"/>
            <a:r>
              <a:rPr lang="en-US" sz="2400" dirty="0" smtClean="0"/>
              <a:t>AMPGS Cost Increases 2005-2008</a:t>
            </a:r>
            <a:endParaRPr lang="en-US" sz="2400" dirty="0"/>
          </a:p>
        </p:txBody>
      </p:sp>
      <p:sp>
        <p:nvSpPr>
          <p:cNvPr id="3" name="Slide Number Placeholder 2"/>
          <p:cNvSpPr>
            <a:spLocks noGrp="1"/>
          </p:cNvSpPr>
          <p:nvPr>
            <p:ph type="sldNum" idx="10"/>
          </p:nvPr>
        </p:nvSpPr>
        <p:spPr/>
        <p:txBody>
          <a:bodyPr/>
          <a:lstStyle/>
          <a:p>
            <a:pPr>
              <a:defRPr/>
            </a:pPr>
            <a:fld id="{C75F93FC-6F2B-EB4B-AA6E-A465DBA8837E}" type="slidenum">
              <a:rPr lang="en-US" smtClean="0"/>
              <a:pPr>
                <a:defRPr/>
              </a:pPr>
              <a:t>25</a:t>
            </a:fld>
            <a:endParaRPr lang="en-US" dirty="0"/>
          </a:p>
        </p:txBody>
      </p:sp>
      <p:sp>
        <p:nvSpPr>
          <p:cNvPr id="4" name="Text Placeholder 3"/>
          <p:cNvSpPr>
            <a:spLocks noGrp="1"/>
          </p:cNvSpPr>
          <p:nvPr>
            <p:ph type="body" sz="quarter" idx="11"/>
          </p:nvPr>
        </p:nvSpPr>
        <p:spPr>
          <a:xfrm>
            <a:off x="1143000" y="1641893"/>
            <a:ext cx="6858000" cy="4349832"/>
          </a:xfrm>
        </p:spPr>
        <p:txBody>
          <a:bodyPr/>
          <a:lstStyle/>
          <a:p>
            <a:pPr marL="0" indent="0"/>
            <a:endParaRPr lang="en-US" sz="2200" dirty="0" smtClean="0">
              <a:solidFill>
                <a:schemeClr val="bg1"/>
              </a:solidFill>
            </a:endParaRPr>
          </a:p>
        </p:txBody>
      </p:sp>
      <p:sp>
        <p:nvSpPr>
          <p:cNvPr id="5" name="Footer Placeholder 4"/>
          <p:cNvSpPr>
            <a:spLocks noGrp="1"/>
          </p:cNvSpPr>
          <p:nvPr>
            <p:ph type="ftr" idx="12"/>
          </p:nvPr>
        </p:nvSpPr>
        <p:spPr/>
        <p:txBody>
          <a:bodyPr/>
          <a:lstStyle/>
          <a:p>
            <a:pPr>
              <a:defRPr/>
            </a:pPr>
            <a:r>
              <a:rPr lang="en-US" dirty="0" smtClean="0"/>
              <a:t>©</a:t>
            </a:r>
            <a:r>
              <a:rPr lang="en-US" dirty="0" smtClean="0"/>
              <a:t>2014 </a:t>
            </a:r>
            <a:r>
              <a:rPr lang="en-US" dirty="0" smtClean="0"/>
              <a:t>Institute for Energy Economics &amp; Financial Analysis</a:t>
            </a:r>
            <a:endParaRPr lang="en-US" dirty="0"/>
          </a:p>
        </p:txBody>
      </p:sp>
      <p:pic>
        <p:nvPicPr>
          <p:cNvPr id="6" name="Picture 5"/>
          <p:cNvPicPr>
            <a:picLocks noChangeAspect="1"/>
          </p:cNvPicPr>
          <p:nvPr/>
        </p:nvPicPr>
        <p:blipFill>
          <a:blip r:embed="rId2"/>
          <a:stretch>
            <a:fillRect/>
          </a:stretch>
        </p:blipFill>
        <p:spPr>
          <a:xfrm>
            <a:off x="880477" y="1118936"/>
            <a:ext cx="7514267" cy="4865560"/>
          </a:xfrm>
          <a:prstGeom prst="rect">
            <a:avLst/>
          </a:prstGeom>
        </p:spPr>
      </p:pic>
    </p:spTree>
    <p:extLst>
      <p:ext uri="{BB962C8B-B14F-4D97-AF65-F5344CB8AC3E}">
        <p14:creationId xmlns:p14="http://schemas.microsoft.com/office/powerpoint/2010/main" val="2709275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375" y="563609"/>
            <a:ext cx="8251825" cy="444500"/>
          </a:xfrm>
        </p:spPr>
        <p:txBody>
          <a:bodyPr/>
          <a:lstStyle/>
          <a:p>
            <a:pPr algn="r"/>
            <a:r>
              <a:rPr lang="en-US" sz="2400" dirty="0" smtClean="0"/>
              <a:t>Duke </a:t>
            </a:r>
            <a:r>
              <a:rPr lang="en-US" sz="2400" dirty="0"/>
              <a:t>Cliffside Coal Plant Construction </a:t>
            </a:r>
            <a:r>
              <a:rPr lang="en-US" sz="2400" dirty="0" smtClean="0"/>
              <a:t>Cost Increases</a:t>
            </a:r>
            <a:r>
              <a:rPr lang="en-US" sz="2400" dirty="0" smtClean="0">
                <a:solidFill>
                  <a:schemeClr val="tx1"/>
                </a:solidFill>
              </a:rPr>
              <a:t> </a:t>
            </a:r>
            <a:endParaRPr lang="en-US" sz="2400" dirty="0"/>
          </a:p>
        </p:txBody>
      </p:sp>
      <p:sp>
        <p:nvSpPr>
          <p:cNvPr id="4" name="Footer Placeholder 3"/>
          <p:cNvSpPr>
            <a:spLocks noGrp="1"/>
          </p:cNvSpPr>
          <p:nvPr>
            <p:ph type="ftr" sz="quarter" idx="10"/>
          </p:nvPr>
        </p:nvSpPr>
        <p:spPr/>
        <p:txBody>
          <a:bodyPr/>
          <a:lstStyle/>
          <a:p>
            <a:pPr>
              <a:defRPr/>
            </a:pPr>
            <a:r>
              <a:rPr lang="en-US" dirty="0"/>
              <a:t>©</a:t>
            </a:r>
            <a:r>
              <a:rPr lang="en-US" dirty="0" smtClean="0"/>
              <a:t>2014 </a:t>
            </a:r>
            <a:r>
              <a:rPr lang="en-US" dirty="0"/>
              <a:t>Institute for Energy Economics &amp; Financial Analysis</a:t>
            </a:r>
          </a:p>
          <a:p>
            <a:pPr>
              <a:defRPr/>
            </a:pPr>
            <a:endParaRPr lang="en-US" b="0" dirty="0">
              <a:solidFill>
                <a:srgbClr val="5F5F5F"/>
              </a:solidFill>
            </a:endParaRPr>
          </a:p>
        </p:txBody>
      </p:sp>
      <p:sp>
        <p:nvSpPr>
          <p:cNvPr id="5" name="Slide Number Placeholder 4"/>
          <p:cNvSpPr>
            <a:spLocks noGrp="1"/>
          </p:cNvSpPr>
          <p:nvPr>
            <p:ph type="sldNum" sz="quarter" idx="11"/>
          </p:nvPr>
        </p:nvSpPr>
        <p:spPr/>
        <p:txBody>
          <a:bodyPr/>
          <a:lstStyle/>
          <a:p>
            <a:pPr>
              <a:defRPr/>
            </a:pPr>
            <a:fld id="{FF83B88F-3D35-46EA-B7DA-7A1422277C00}" type="slidenum">
              <a:rPr lang="en-US" smtClean="0"/>
              <a:pPr>
                <a:defRPr/>
              </a:pPr>
              <a:t>26</a:t>
            </a:fld>
            <a:endParaRPr lang="en-US" dirty="0"/>
          </a:p>
        </p:txBody>
      </p:sp>
      <p:sp>
        <p:nvSpPr>
          <p:cNvPr id="18" name="TextBox 17"/>
          <p:cNvSpPr txBox="1"/>
          <p:nvPr/>
        </p:nvSpPr>
        <p:spPr>
          <a:xfrm>
            <a:off x="1063625" y="5077639"/>
            <a:ext cx="6937375" cy="923330"/>
          </a:xfrm>
          <a:prstGeom prst="rect">
            <a:avLst/>
          </a:prstGeom>
          <a:noFill/>
        </p:spPr>
        <p:txBody>
          <a:bodyPr wrap="square" rtlCol="0">
            <a:spAutoFit/>
          </a:bodyPr>
          <a:lstStyle/>
          <a:p>
            <a:pPr marL="0" lvl="1" indent="0"/>
            <a:r>
              <a:rPr lang="en-US" sz="1800" b="1" dirty="0" smtClean="0">
                <a:solidFill>
                  <a:schemeClr val="tx1"/>
                </a:solidFill>
              </a:rPr>
              <a:t>By Spring 2007 building 1 new coal plant at Cliffside was estimated to cost almost as much as the estimated cost of building both new units has been just a year earlier.</a:t>
            </a:r>
            <a:endParaRPr lang="en-US" sz="1800" b="1" dirty="0">
              <a:solidFill>
                <a:schemeClr val="tx1"/>
              </a:solidFill>
            </a:endParaRPr>
          </a:p>
        </p:txBody>
      </p:sp>
      <p:pic>
        <p:nvPicPr>
          <p:cNvPr id="7" name="Picture 6"/>
          <p:cNvPicPr>
            <a:picLocks noChangeAspect="1"/>
          </p:cNvPicPr>
          <p:nvPr/>
        </p:nvPicPr>
        <p:blipFill>
          <a:blip r:embed="rId3"/>
          <a:stretch>
            <a:fillRect/>
          </a:stretch>
        </p:blipFill>
        <p:spPr>
          <a:xfrm>
            <a:off x="1793874" y="1041644"/>
            <a:ext cx="5864225" cy="3990449"/>
          </a:xfrm>
          <a:prstGeom prst="rect">
            <a:avLst/>
          </a:prstGeom>
        </p:spPr>
      </p:pic>
    </p:spTree>
    <p:extLst>
      <p:ext uri="{BB962C8B-B14F-4D97-AF65-F5344CB8AC3E}">
        <p14:creationId xmlns:p14="http://schemas.microsoft.com/office/powerpoint/2010/main" val="15911400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195"/>
            <a:ext cx="8229600" cy="781941"/>
          </a:xfrm>
        </p:spPr>
        <p:txBody>
          <a:bodyPr/>
          <a:lstStyle/>
          <a:p>
            <a:pPr algn="r"/>
            <a:endParaRPr lang="en-US" sz="2400" dirty="0">
              <a:solidFill>
                <a:schemeClr val="bg1"/>
              </a:solidFill>
            </a:endParaRPr>
          </a:p>
        </p:txBody>
      </p:sp>
      <p:sp>
        <p:nvSpPr>
          <p:cNvPr id="3" name="Slide Number Placeholder 2"/>
          <p:cNvSpPr>
            <a:spLocks noGrp="1"/>
          </p:cNvSpPr>
          <p:nvPr>
            <p:ph type="sldNum" idx="10"/>
          </p:nvPr>
        </p:nvSpPr>
        <p:spPr/>
        <p:txBody>
          <a:bodyPr/>
          <a:lstStyle/>
          <a:p>
            <a:pPr>
              <a:defRPr/>
            </a:pPr>
            <a:fld id="{C75F93FC-6F2B-EB4B-AA6E-A465DBA8837E}" type="slidenum">
              <a:rPr lang="en-US" smtClean="0"/>
              <a:pPr>
                <a:defRPr/>
              </a:pPr>
              <a:t>27</a:t>
            </a:fld>
            <a:endParaRPr lang="en-US" dirty="0"/>
          </a:p>
        </p:txBody>
      </p:sp>
      <p:sp>
        <p:nvSpPr>
          <p:cNvPr id="4" name="Text Placeholder 3"/>
          <p:cNvSpPr>
            <a:spLocks noGrp="1"/>
          </p:cNvSpPr>
          <p:nvPr>
            <p:ph type="body" sz="quarter" idx="11"/>
          </p:nvPr>
        </p:nvSpPr>
        <p:spPr>
          <a:xfrm>
            <a:off x="1143000" y="1156374"/>
            <a:ext cx="7543800" cy="4644607"/>
          </a:xfrm>
        </p:spPr>
        <p:txBody>
          <a:bodyPr/>
          <a:lstStyle/>
          <a:p>
            <a:pPr marL="457200" lvl="1" indent="0"/>
            <a:endParaRPr lang="en-US" sz="3200" dirty="0" smtClean="0"/>
          </a:p>
          <a:p>
            <a:pPr marL="457200" lvl="1" indent="0"/>
            <a:endParaRPr lang="en-US" sz="3200" dirty="0"/>
          </a:p>
          <a:p>
            <a:pPr marL="457200" lvl="1" indent="0"/>
            <a:endParaRPr lang="en-US" sz="3200" dirty="0" smtClean="0"/>
          </a:p>
          <a:p>
            <a:pPr marL="457200" lvl="1" indent="0"/>
            <a:r>
              <a:rPr lang="en-US" sz="3200" dirty="0" smtClean="0"/>
              <a:t>AMP’S NEW HYDRO PROJECTS</a:t>
            </a:r>
          </a:p>
        </p:txBody>
      </p:sp>
      <p:sp>
        <p:nvSpPr>
          <p:cNvPr id="5" name="Footer Placeholder 4"/>
          <p:cNvSpPr>
            <a:spLocks noGrp="1"/>
          </p:cNvSpPr>
          <p:nvPr>
            <p:ph type="ftr" idx="12"/>
          </p:nvPr>
        </p:nvSpPr>
        <p:spPr/>
        <p:txBody>
          <a:bodyPr/>
          <a:lstStyle/>
          <a:p>
            <a:pPr>
              <a:defRPr/>
            </a:pPr>
            <a:r>
              <a:rPr lang="en-US" dirty="0" smtClean="0"/>
              <a:t>©2014 The Institute for Energy Economics &amp; Financial Analysis</a:t>
            </a:r>
            <a:endParaRPr lang="en-US" dirty="0"/>
          </a:p>
        </p:txBody>
      </p:sp>
    </p:spTree>
    <p:extLst>
      <p:ext uri="{BB962C8B-B14F-4D97-AF65-F5344CB8AC3E}">
        <p14:creationId xmlns:p14="http://schemas.microsoft.com/office/powerpoint/2010/main" val="2249156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3715"/>
            <a:ext cx="8229600" cy="559567"/>
          </a:xfrm>
        </p:spPr>
        <p:txBody>
          <a:bodyPr/>
          <a:lstStyle/>
          <a:p>
            <a:pPr algn="r"/>
            <a:r>
              <a:rPr lang="en-US" sz="2400" dirty="0" smtClean="0"/>
              <a:t>Projected Construction Cost</a:t>
            </a:r>
            <a:endParaRPr lang="en-US" sz="2400" dirty="0"/>
          </a:p>
        </p:txBody>
      </p:sp>
      <p:sp>
        <p:nvSpPr>
          <p:cNvPr id="3" name="Slide Number Placeholder 2"/>
          <p:cNvSpPr>
            <a:spLocks noGrp="1"/>
          </p:cNvSpPr>
          <p:nvPr>
            <p:ph type="sldNum" idx="10"/>
          </p:nvPr>
        </p:nvSpPr>
        <p:spPr/>
        <p:txBody>
          <a:bodyPr/>
          <a:lstStyle/>
          <a:p>
            <a:pPr>
              <a:defRPr/>
            </a:pPr>
            <a:fld id="{C75F93FC-6F2B-EB4B-AA6E-A465DBA8837E}" type="slidenum">
              <a:rPr lang="en-US" smtClean="0"/>
              <a:pPr>
                <a:defRPr/>
              </a:pPr>
              <a:t>28</a:t>
            </a:fld>
            <a:endParaRPr lang="en-US" dirty="0"/>
          </a:p>
        </p:txBody>
      </p:sp>
      <p:sp>
        <p:nvSpPr>
          <p:cNvPr id="4" name="Text Placeholder 3"/>
          <p:cNvSpPr>
            <a:spLocks noGrp="1"/>
          </p:cNvSpPr>
          <p:nvPr>
            <p:ph type="body" sz="quarter" idx="11"/>
          </p:nvPr>
        </p:nvSpPr>
        <p:spPr>
          <a:xfrm>
            <a:off x="1143000" y="1118936"/>
            <a:ext cx="6858000" cy="4872789"/>
          </a:xfrm>
        </p:spPr>
        <p:txBody>
          <a:bodyPr/>
          <a:lstStyle/>
          <a:p>
            <a:pPr marL="0" indent="0"/>
            <a:endParaRPr lang="en-US" sz="2000" dirty="0">
              <a:solidFill>
                <a:schemeClr val="bg1"/>
              </a:solidFill>
            </a:endParaRPr>
          </a:p>
        </p:txBody>
      </p:sp>
      <p:sp>
        <p:nvSpPr>
          <p:cNvPr id="5" name="Footer Placeholder 4"/>
          <p:cNvSpPr>
            <a:spLocks noGrp="1"/>
          </p:cNvSpPr>
          <p:nvPr>
            <p:ph type="ftr" idx="12"/>
          </p:nvPr>
        </p:nvSpPr>
        <p:spPr/>
        <p:txBody>
          <a:bodyPr/>
          <a:lstStyle/>
          <a:p>
            <a:pPr>
              <a:defRPr/>
            </a:pPr>
            <a:r>
              <a:rPr lang="en-US" dirty="0" smtClean="0"/>
              <a:t>©</a:t>
            </a:r>
            <a:r>
              <a:rPr lang="en-US" dirty="0" smtClean="0"/>
              <a:t>2014 </a:t>
            </a:r>
            <a:r>
              <a:rPr lang="en-US" dirty="0" smtClean="0"/>
              <a:t>Institute for Energy Economics &amp; Financial Analysis</a:t>
            </a:r>
            <a:endParaRPr lang="en-US" dirty="0"/>
          </a:p>
        </p:txBody>
      </p:sp>
      <p:pic>
        <p:nvPicPr>
          <p:cNvPr id="7" name="Picture 6"/>
          <p:cNvPicPr>
            <a:picLocks noChangeAspect="1"/>
          </p:cNvPicPr>
          <p:nvPr/>
        </p:nvPicPr>
        <p:blipFill>
          <a:blip r:embed="rId2"/>
          <a:stretch>
            <a:fillRect/>
          </a:stretch>
        </p:blipFill>
        <p:spPr>
          <a:xfrm>
            <a:off x="1018207" y="1118936"/>
            <a:ext cx="6982793" cy="4751605"/>
          </a:xfrm>
          <a:prstGeom prst="rect">
            <a:avLst/>
          </a:prstGeom>
        </p:spPr>
      </p:pic>
    </p:spTree>
    <p:extLst>
      <p:ext uri="{BB962C8B-B14F-4D97-AF65-F5344CB8AC3E}">
        <p14:creationId xmlns:p14="http://schemas.microsoft.com/office/powerpoint/2010/main" val="843135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5970"/>
            <a:ext cx="8229600" cy="544077"/>
          </a:xfrm>
        </p:spPr>
        <p:txBody>
          <a:bodyPr/>
          <a:lstStyle/>
          <a:p>
            <a:pPr algn="r"/>
            <a:r>
              <a:rPr lang="en-US" sz="2400" dirty="0" smtClean="0"/>
              <a:t>Projected Cost of Power</a:t>
            </a:r>
            <a:endParaRPr lang="en-US" sz="2400" dirty="0"/>
          </a:p>
        </p:txBody>
      </p:sp>
      <p:sp>
        <p:nvSpPr>
          <p:cNvPr id="3" name="Slide Number Placeholder 2"/>
          <p:cNvSpPr>
            <a:spLocks noGrp="1"/>
          </p:cNvSpPr>
          <p:nvPr>
            <p:ph type="sldNum" idx="10"/>
          </p:nvPr>
        </p:nvSpPr>
        <p:spPr/>
        <p:txBody>
          <a:bodyPr/>
          <a:lstStyle/>
          <a:p>
            <a:pPr>
              <a:defRPr/>
            </a:pPr>
            <a:fld id="{C75F93FC-6F2B-EB4B-AA6E-A465DBA8837E}" type="slidenum">
              <a:rPr lang="en-US" smtClean="0"/>
              <a:pPr>
                <a:defRPr/>
              </a:pPr>
              <a:t>29</a:t>
            </a:fld>
            <a:endParaRPr lang="en-US" dirty="0"/>
          </a:p>
        </p:txBody>
      </p:sp>
      <p:sp>
        <p:nvSpPr>
          <p:cNvPr id="4" name="Text Placeholder 3"/>
          <p:cNvSpPr>
            <a:spLocks noGrp="1"/>
          </p:cNvSpPr>
          <p:nvPr>
            <p:ph type="body" sz="quarter" idx="11"/>
          </p:nvPr>
        </p:nvSpPr>
        <p:spPr>
          <a:xfrm>
            <a:off x="1143000" y="1118936"/>
            <a:ext cx="6858000" cy="4872789"/>
          </a:xfrm>
        </p:spPr>
        <p:txBody>
          <a:bodyPr/>
          <a:lstStyle/>
          <a:p>
            <a:pPr marL="0" indent="0"/>
            <a:endParaRPr lang="en-US" sz="2000" dirty="0">
              <a:solidFill>
                <a:schemeClr val="bg1"/>
              </a:solidFill>
            </a:endParaRPr>
          </a:p>
        </p:txBody>
      </p:sp>
      <p:sp>
        <p:nvSpPr>
          <p:cNvPr id="5" name="Footer Placeholder 4"/>
          <p:cNvSpPr>
            <a:spLocks noGrp="1"/>
          </p:cNvSpPr>
          <p:nvPr>
            <p:ph type="ftr" idx="12"/>
          </p:nvPr>
        </p:nvSpPr>
        <p:spPr/>
        <p:txBody>
          <a:bodyPr/>
          <a:lstStyle/>
          <a:p>
            <a:pPr>
              <a:defRPr/>
            </a:pPr>
            <a:r>
              <a:rPr lang="en-US" dirty="0" smtClean="0"/>
              <a:t>©2014 The Institute for Energy Economics &amp; Financial Analysis</a:t>
            </a:r>
            <a:endParaRPr lang="en-US" dirty="0"/>
          </a:p>
        </p:txBody>
      </p:sp>
      <p:pic>
        <p:nvPicPr>
          <p:cNvPr id="7" name="Picture 6"/>
          <p:cNvPicPr>
            <a:picLocks noChangeAspect="1"/>
          </p:cNvPicPr>
          <p:nvPr/>
        </p:nvPicPr>
        <p:blipFill>
          <a:blip r:embed="rId2"/>
          <a:stretch>
            <a:fillRect/>
          </a:stretch>
        </p:blipFill>
        <p:spPr>
          <a:xfrm>
            <a:off x="1143000" y="1118936"/>
            <a:ext cx="7129892" cy="4851701"/>
          </a:xfrm>
          <a:prstGeom prst="rect">
            <a:avLst/>
          </a:prstGeom>
        </p:spPr>
      </p:pic>
    </p:spTree>
    <p:extLst>
      <p:ext uri="{BB962C8B-B14F-4D97-AF65-F5344CB8AC3E}">
        <p14:creationId xmlns:p14="http://schemas.microsoft.com/office/powerpoint/2010/main" val="1575330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6696"/>
            <a:ext cx="8229600" cy="528168"/>
          </a:xfrm>
        </p:spPr>
        <p:txBody>
          <a:bodyPr/>
          <a:lstStyle/>
          <a:p>
            <a:pPr algn="r"/>
            <a:r>
              <a:rPr lang="en-US" sz="2400" dirty="0" smtClean="0"/>
              <a:t>Why?</a:t>
            </a:r>
            <a:endParaRPr lang="en-US" sz="2400" dirty="0"/>
          </a:p>
        </p:txBody>
      </p:sp>
      <p:sp>
        <p:nvSpPr>
          <p:cNvPr id="3" name="Slide Number Placeholder 2"/>
          <p:cNvSpPr>
            <a:spLocks noGrp="1"/>
          </p:cNvSpPr>
          <p:nvPr>
            <p:ph type="sldNum" idx="10"/>
          </p:nvPr>
        </p:nvSpPr>
        <p:spPr/>
        <p:txBody>
          <a:bodyPr/>
          <a:lstStyle/>
          <a:p>
            <a:pPr>
              <a:defRPr/>
            </a:pPr>
            <a:fld id="{C75F93FC-6F2B-EB4B-AA6E-A465DBA8837E}" type="slidenum">
              <a:rPr lang="en-US" smtClean="0"/>
              <a:pPr>
                <a:defRPr/>
              </a:pPr>
              <a:t>3</a:t>
            </a:fld>
            <a:endParaRPr lang="en-US" dirty="0"/>
          </a:p>
        </p:txBody>
      </p:sp>
      <p:sp>
        <p:nvSpPr>
          <p:cNvPr id="4" name="Text Placeholder 3"/>
          <p:cNvSpPr>
            <a:spLocks noGrp="1"/>
          </p:cNvSpPr>
          <p:nvPr>
            <p:ph type="body" sz="quarter" idx="11"/>
          </p:nvPr>
        </p:nvSpPr>
        <p:spPr>
          <a:xfrm>
            <a:off x="1143000" y="985989"/>
            <a:ext cx="6858000" cy="4961999"/>
          </a:xfrm>
        </p:spPr>
        <p:txBody>
          <a:bodyPr/>
          <a:lstStyle/>
          <a:p>
            <a:pPr marL="0" indent="0"/>
            <a:r>
              <a:rPr lang="en-US" sz="2200" dirty="0" smtClean="0"/>
              <a:t>Quick Answer - Long-Term Contracts Bowling Green signed with AMP to buy expensive power from the Prairie State Coal Plant and AMP’s New Hydro Projects.</a:t>
            </a:r>
          </a:p>
          <a:p>
            <a:pPr marL="0" indent="0"/>
            <a:r>
              <a:rPr lang="en-US" sz="2200" dirty="0" smtClean="0"/>
              <a:t>For example, the consultant to AMP and the City of Bowling Green has recently projected that in 2016:</a:t>
            </a:r>
          </a:p>
          <a:p>
            <a:pPr>
              <a:buFont typeface="Arial"/>
              <a:buChar char="•"/>
            </a:pPr>
            <a:r>
              <a:rPr lang="en-US" sz="2000" dirty="0" smtClean="0"/>
              <a:t>Prairie State and the new AMP hydro </a:t>
            </a:r>
            <a:r>
              <a:rPr lang="en-US" sz="2000" dirty="0"/>
              <a:t>p</a:t>
            </a:r>
            <a:r>
              <a:rPr lang="en-US" sz="2000" dirty="0" smtClean="0"/>
              <a:t>rojects will provide 73% of Bowling Green’s power at very high costs.</a:t>
            </a:r>
          </a:p>
          <a:p>
            <a:pPr>
              <a:buFont typeface="Arial"/>
              <a:buChar char="•"/>
            </a:pPr>
            <a:r>
              <a:rPr lang="en-US" sz="2000" dirty="0" smtClean="0"/>
              <a:t>The cost of power from Prairie State will average $73.19 per megawatt hour (MWh).</a:t>
            </a:r>
          </a:p>
          <a:p>
            <a:pPr>
              <a:buFont typeface="Arial"/>
              <a:buChar char="•"/>
            </a:pPr>
            <a:r>
              <a:rPr lang="en-US" sz="2000" dirty="0" smtClean="0"/>
              <a:t>The cost of power from AMP’s new hydro projects will average $129.77 per MWh.</a:t>
            </a:r>
          </a:p>
        </p:txBody>
      </p:sp>
      <p:sp>
        <p:nvSpPr>
          <p:cNvPr id="5" name="Footer Placeholder 4"/>
          <p:cNvSpPr>
            <a:spLocks noGrp="1"/>
          </p:cNvSpPr>
          <p:nvPr>
            <p:ph type="ftr" idx="12"/>
          </p:nvPr>
        </p:nvSpPr>
        <p:spPr/>
        <p:txBody>
          <a:bodyPr/>
          <a:lstStyle/>
          <a:p>
            <a:pPr>
              <a:defRPr/>
            </a:pPr>
            <a:r>
              <a:rPr lang="en-US" dirty="0" smtClean="0"/>
              <a:t>©</a:t>
            </a:r>
            <a:r>
              <a:rPr lang="en-US" dirty="0" smtClean="0"/>
              <a:t>2014 </a:t>
            </a:r>
            <a:r>
              <a:rPr lang="en-US" dirty="0" smtClean="0"/>
              <a:t>Institute for Energy Economics &amp; Financial Analysis</a:t>
            </a:r>
            <a:endParaRPr lang="en-US" dirty="0"/>
          </a:p>
        </p:txBody>
      </p:sp>
    </p:spTree>
    <p:extLst>
      <p:ext uri="{BB962C8B-B14F-4D97-AF65-F5344CB8AC3E}">
        <p14:creationId xmlns:p14="http://schemas.microsoft.com/office/powerpoint/2010/main" val="2946022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2743"/>
            <a:ext cx="8229600" cy="466629"/>
          </a:xfrm>
        </p:spPr>
        <p:txBody>
          <a:bodyPr/>
          <a:lstStyle/>
          <a:p>
            <a:pPr algn="r"/>
            <a:r>
              <a:rPr lang="en-US" sz="2400" dirty="0" smtClean="0"/>
              <a:t>What are Bowling Green’s Options – Prairie State</a:t>
            </a:r>
            <a:br>
              <a:rPr lang="en-US" sz="2400" dirty="0" smtClean="0"/>
            </a:br>
            <a:endParaRPr lang="en-US" sz="2400" dirty="0"/>
          </a:p>
        </p:txBody>
      </p:sp>
      <p:sp>
        <p:nvSpPr>
          <p:cNvPr id="3" name="Slide Number Placeholder 2"/>
          <p:cNvSpPr>
            <a:spLocks noGrp="1"/>
          </p:cNvSpPr>
          <p:nvPr>
            <p:ph type="sldNum" idx="10"/>
          </p:nvPr>
        </p:nvSpPr>
        <p:spPr/>
        <p:txBody>
          <a:bodyPr/>
          <a:lstStyle/>
          <a:p>
            <a:pPr>
              <a:defRPr/>
            </a:pPr>
            <a:fld id="{C75F93FC-6F2B-EB4B-AA6E-A465DBA8837E}" type="slidenum">
              <a:rPr lang="en-US" smtClean="0"/>
              <a:pPr>
                <a:defRPr/>
              </a:pPr>
              <a:t>30</a:t>
            </a:fld>
            <a:endParaRPr lang="en-US" dirty="0"/>
          </a:p>
        </p:txBody>
      </p:sp>
      <p:sp>
        <p:nvSpPr>
          <p:cNvPr id="4" name="Text Placeholder 3"/>
          <p:cNvSpPr>
            <a:spLocks noGrp="1"/>
          </p:cNvSpPr>
          <p:nvPr>
            <p:ph type="body" sz="quarter" idx="11"/>
          </p:nvPr>
        </p:nvSpPr>
        <p:spPr>
          <a:xfrm>
            <a:off x="1143000" y="1118936"/>
            <a:ext cx="6858000" cy="4872789"/>
          </a:xfrm>
        </p:spPr>
        <p:txBody>
          <a:bodyPr/>
          <a:lstStyle/>
          <a:p>
            <a:pPr marL="457200" indent="-457200">
              <a:buFont typeface="+mj-lt"/>
              <a:buAutoNum type="arabicPeriod"/>
            </a:pPr>
            <a:r>
              <a:rPr lang="en-US" sz="1800" dirty="0" smtClean="0"/>
              <a:t>Acknowledge that AMP and perhaps Peabody provided bad and possibly misleading advice concerning the Prairie State coal plant. </a:t>
            </a:r>
          </a:p>
          <a:p>
            <a:pPr marL="457200" indent="-457200">
              <a:buFont typeface="+mj-lt"/>
              <a:buAutoNum type="arabicPeriod"/>
            </a:pPr>
            <a:r>
              <a:rPr lang="en-US" sz="1800" dirty="0"/>
              <a:t>Investigate whether AMP or Peabody misled Bowling Green into entering into long-term contracts for power from </a:t>
            </a:r>
            <a:r>
              <a:rPr lang="en-US" sz="1800" dirty="0" smtClean="0"/>
              <a:t>Prairie State.</a:t>
            </a:r>
            <a:endParaRPr lang="en-US" sz="1800" dirty="0"/>
          </a:p>
          <a:p>
            <a:pPr marL="457200" indent="-457200">
              <a:buFont typeface="+mj-lt"/>
              <a:buAutoNum type="arabicPeriod"/>
            </a:pPr>
            <a:r>
              <a:rPr lang="en-US" sz="1800" dirty="0" smtClean="0"/>
              <a:t>Acknowledge that the City’s consultant(s) on Prairie State had a potential conflict of interest and also provided bad and perhaps misleading advice. </a:t>
            </a:r>
          </a:p>
          <a:p>
            <a:pPr marL="457200" indent="-457200">
              <a:buFont typeface="+mj-lt"/>
              <a:buAutoNum type="arabicPeriod"/>
            </a:pPr>
            <a:r>
              <a:rPr lang="en-US" sz="1800" dirty="0" smtClean="0"/>
              <a:t>Retain other, more independent, consultants to assist the City in resource planning.</a:t>
            </a:r>
          </a:p>
          <a:p>
            <a:pPr marL="457200" indent="-457200">
              <a:buFont typeface="+mj-lt"/>
              <a:buAutoNum type="arabicPeriod"/>
            </a:pPr>
            <a:r>
              <a:rPr lang="en-US" sz="1800" dirty="0" smtClean="0"/>
              <a:t>Investigate options for withdrawing from the contract to buy power from Prairie State.</a:t>
            </a:r>
          </a:p>
          <a:p>
            <a:pPr marL="457200" indent="-457200">
              <a:buFont typeface="+mj-lt"/>
              <a:buAutoNum type="arabicPeriod"/>
            </a:pPr>
            <a:r>
              <a:rPr lang="en-US" sz="1800" dirty="0" smtClean="0"/>
              <a:t>Talk to other AMP communities that also entered into long-term contracts to buy power from Prairie State.</a:t>
            </a:r>
          </a:p>
        </p:txBody>
      </p:sp>
      <p:sp>
        <p:nvSpPr>
          <p:cNvPr id="5" name="Footer Placeholder 4"/>
          <p:cNvSpPr>
            <a:spLocks noGrp="1"/>
          </p:cNvSpPr>
          <p:nvPr>
            <p:ph type="ftr" idx="12"/>
          </p:nvPr>
        </p:nvSpPr>
        <p:spPr/>
        <p:txBody>
          <a:bodyPr/>
          <a:lstStyle/>
          <a:p>
            <a:pPr>
              <a:defRPr/>
            </a:pPr>
            <a:r>
              <a:rPr lang="en-US" dirty="0" smtClean="0"/>
              <a:t>©2014 </a:t>
            </a:r>
            <a:r>
              <a:rPr lang="en-US" dirty="0" smtClean="0"/>
              <a:t>Institute </a:t>
            </a:r>
            <a:r>
              <a:rPr lang="en-US" dirty="0" smtClean="0"/>
              <a:t>for Energy Economics &amp; Financial Analysis</a:t>
            </a:r>
            <a:endParaRPr lang="en-US" dirty="0"/>
          </a:p>
        </p:txBody>
      </p:sp>
    </p:spTree>
    <p:extLst>
      <p:ext uri="{BB962C8B-B14F-4D97-AF65-F5344CB8AC3E}">
        <p14:creationId xmlns:p14="http://schemas.microsoft.com/office/powerpoint/2010/main" val="2383034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598"/>
            <a:ext cx="8229600" cy="776421"/>
          </a:xfrm>
        </p:spPr>
        <p:txBody>
          <a:bodyPr/>
          <a:lstStyle/>
          <a:p>
            <a:pPr algn="r"/>
            <a:r>
              <a:rPr lang="en-US" sz="2400" dirty="0" smtClean="0"/>
              <a:t>What are Bowling Green’s Options – </a:t>
            </a:r>
            <a:br>
              <a:rPr lang="en-US" sz="2400" dirty="0" smtClean="0"/>
            </a:br>
            <a:r>
              <a:rPr lang="en-US" sz="2400" dirty="0" smtClean="0"/>
              <a:t>AMP Hydro Projects</a:t>
            </a:r>
            <a:br>
              <a:rPr lang="en-US" sz="2400" dirty="0" smtClean="0"/>
            </a:br>
            <a:endParaRPr lang="en-US" sz="2400" dirty="0"/>
          </a:p>
        </p:txBody>
      </p:sp>
      <p:sp>
        <p:nvSpPr>
          <p:cNvPr id="3" name="Slide Number Placeholder 2"/>
          <p:cNvSpPr>
            <a:spLocks noGrp="1"/>
          </p:cNvSpPr>
          <p:nvPr>
            <p:ph type="sldNum" idx="10"/>
          </p:nvPr>
        </p:nvSpPr>
        <p:spPr/>
        <p:txBody>
          <a:bodyPr/>
          <a:lstStyle/>
          <a:p>
            <a:pPr>
              <a:defRPr/>
            </a:pPr>
            <a:fld id="{C75F93FC-6F2B-EB4B-AA6E-A465DBA8837E}" type="slidenum">
              <a:rPr lang="en-US" smtClean="0"/>
              <a:pPr>
                <a:defRPr/>
              </a:pPr>
              <a:t>31</a:t>
            </a:fld>
            <a:endParaRPr lang="en-US" dirty="0"/>
          </a:p>
        </p:txBody>
      </p:sp>
      <p:sp>
        <p:nvSpPr>
          <p:cNvPr id="4" name="Text Placeholder 3"/>
          <p:cNvSpPr>
            <a:spLocks noGrp="1"/>
          </p:cNvSpPr>
          <p:nvPr>
            <p:ph type="body" sz="quarter" idx="11"/>
          </p:nvPr>
        </p:nvSpPr>
        <p:spPr>
          <a:xfrm>
            <a:off x="1143000" y="1122624"/>
            <a:ext cx="6858000" cy="4872789"/>
          </a:xfrm>
        </p:spPr>
        <p:txBody>
          <a:bodyPr/>
          <a:lstStyle/>
          <a:p>
            <a:pPr>
              <a:buFont typeface="+mj-lt"/>
              <a:buAutoNum type="arabicPeriod"/>
            </a:pPr>
            <a:r>
              <a:rPr lang="en-US" sz="1800" dirty="0" smtClean="0"/>
              <a:t>Retain truly independent consultants to assist the City in evaluating its options and in future resource planning.</a:t>
            </a:r>
          </a:p>
          <a:p>
            <a:pPr>
              <a:buFont typeface="+mj-lt"/>
              <a:buAutoNum type="arabicPeriod"/>
            </a:pPr>
            <a:r>
              <a:rPr lang="en-US" sz="1800" dirty="0" smtClean="0"/>
              <a:t>Investigate whether AMP misled Bowling Green into entering into long-term contracts for power from the AMP hydro projects.</a:t>
            </a:r>
          </a:p>
          <a:p>
            <a:pPr>
              <a:buFont typeface="+mj-lt"/>
              <a:buAutoNum type="arabicPeriod"/>
            </a:pPr>
            <a:r>
              <a:rPr lang="en-US" sz="1800" dirty="0" smtClean="0"/>
              <a:t>Investigate options for withdrawing from the long-term contract to purchase power from AMP’s new hydro projects.</a:t>
            </a:r>
          </a:p>
          <a:p>
            <a:pPr>
              <a:buFont typeface="+mj-lt"/>
              <a:buAutoNum type="arabicPeriod"/>
            </a:pPr>
            <a:r>
              <a:rPr lang="en-US" sz="1800" dirty="0" smtClean="0"/>
              <a:t>Investigate options for recovering from AMP </a:t>
            </a:r>
            <a:r>
              <a:rPr lang="en-US" sz="1800" dirty="0"/>
              <a:t>for imprudence related to the design and construction of the new AMP hydro projects</a:t>
            </a:r>
            <a:endParaRPr lang="en-US" sz="1800" dirty="0" smtClean="0"/>
          </a:p>
          <a:p>
            <a:pPr>
              <a:buFont typeface="+mj-lt"/>
              <a:buAutoNum type="arabicPeriod"/>
            </a:pPr>
            <a:r>
              <a:rPr lang="en-US" sz="1800" dirty="0"/>
              <a:t>Talk to other AMP </a:t>
            </a:r>
            <a:r>
              <a:rPr lang="en-US" sz="1800" dirty="0" smtClean="0"/>
              <a:t>communities.</a:t>
            </a:r>
            <a:endParaRPr lang="en-US" sz="1800" dirty="0"/>
          </a:p>
          <a:p>
            <a:pPr marL="0" indent="0"/>
            <a:endParaRPr lang="en-US" sz="2200" dirty="0" smtClean="0"/>
          </a:p>
          <a:p>
            <a:pPr marL="0" indent="0"/>
            <a:r>
              <a:rPr lang="en-US" sz="2200" dirty="0" smtClean="0"/>
              <a:t>	</a:t>
            </a:r>
            <a:endParaRPr lang="en-US" sz="2200" dirty="0"/>
          </a:p>
        </p:txBody>
      </p:sp>
      <p:sp>
        <p:nvSpPr>
          <p:cNvPr id="5" name="Footer Placeholder 4"/>
          <p:cNvSpPr>
            <a:spLocks noGrp="1"/>
          </p:cNvSpPr>
          <p:nvPr>
            <p:ph type="ftr" idx="12"/>
          </p:nvPr>
        </p:nvSpPr>
        <p:spPr/>
        <p:txBody>
          <a:bodyPr/>
          <a:lstStyle/>
          <a:p>
            <a:pPr>
              <a:defRPr/>
            </a:pPr>
            <a:r>
              <a:rPr lang="en-US" dirty="0" smtClean="0"/>
              <a:t>©</a:t>
            </a:r>
            <a:r>
              <a:rPr lang="en-US" dirty="0" smtClean="0"/>
              <a:t>2014 </a:t>
            </a:r>
            <a:r>
              <a:rPr lang="en-US" dirty="0" smtClean="0"/>
              <a:t>Institute for Energy Economics &amp; Financial Analysis</a:t>
            </a:r>
            <a:endParaRPr lang="en-US" dirty="0"/>
          </a:p>
        </p:txBody>
      </p:sp>
    </p:spTree>
    <p:extLst>
      <p:ext uri="{BB962C8B-B14F-4D97-AF65-F5344CB8AC3E}">
        <p14:creationId xmlns:p14="http://schemas.microsoft.com/office/powerpoint/2010/main" val="712970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2287"/>
            <a:ext cx="8229600" cy="776421"/>
          </a:xfrm>
        </p:spPr>
        <p:txBody>
          <a:bodyPr/>
          <a:lstStyle/>
          <a:p>
            <a:pPr algn="r"/>
            <a:r>
              <a:rPr lang="en-US" sz="2400" dirty="0" smtClean="0"/>
              <a:t>Bowling Green’s Alternative Options for both </a:t>
            </a:r>
            <a:br>
              <a:rPr lang="en-US" sz="2400" dirty="0" smtClean="0"/>
            </a:br>
            <a:r>
              <a:rPr lang="en-US" sz="2400" dirty="0" smtClean="0"/>
              <a:t>Prairie State and AMP’s Hydro Projects</a:t>
            </a:r>
            <a:br>
              <a:rPr lang="en-US" sz="2400" dirty="0" smtClean="0"/>
            </a:br>
            <a:endParaRPr lang="en-US" sz="2400" dirty="0"/>
          </a:p>
        </p:txBody>
      </p:sp>
      <p:sp>
        <p:nvSpPr>
          <p:cNvPr id="3" name="Slide Number Placeholder 2"/>
          <p:cNvSpPr>
            <a:spLocks noGrp="1"/>
          </p:cNvSpPr>
          <p:nvPr>
            <p:ph type="sldNum" idx="10"/>
          </p:nvPr>
        </p:nvSpPr>
        <p:spPr/>
        <p:txBody>
          <a:bodyPr/>
          <a:lstStyle/>
          <a:p>
            <a:pPr>
              <a:defRPr/>
            </a:pPr>
            <a:fld id="{C75F93FC-6F2B-EB4B-AA6E-A465DBA8837E}" type="slidenum">
              <a:rPr lang="en-US" smtClean="0"/>
              <a:pPr>
                <a:defRPr/>
              </a:pPr>
              <a:t>32</a:t>
            </a:fld>
            <a:endParaRPr lang="en-US" dirty="0"/>
          </a:p>
        </p:txBody>
      </p:sp>
      <p:sp>
        <p:nvSpPr>
          <p:cNvPr id="4" name="Text Placeholder 3"/>
          <p:cNvSpPr>
            <a:spLocks noGrp="1"/>
          </p:cNvSpPr>
          <p:nvPr>
            <p:ph type="body" sz="quarter" idx="11"/>
          </p:nvPr>
        </p:nvSpPr>
        <p:spPr>
          <a:xfrm>
            <a:off x="1143000" y="1122624"/>
            <a:ext cx="6858000" cy="4872789"/>
          </a:xfrm>
        </p:spPr>
        <p:txBody>
          <a:bodyPr/>
          <a:lstStyle/>
          <a:p>
            <a:pPr>
              <a:buFont typeface="+mj-lt"/>
              <a:buAutoNum type="arabicPeriod"/>
            </a:pPr>
            <a:r>
              <a:rPr lang="en-US" sz="2200" dirty="0" smtClean="0"/>
              <a:t>The City could do nothing beyond entering into levelization and stablization plans that will merely defer some of the expensive power costs from these projects to future years where some of these deferrals will have to be repaid with interest.</a:t>
            </a:r>
          </a:p>
          <a:p>
            <a:pPr>
              <a:buFont typeface="+mj-lt"/>
              <a:buAutoNum type="arabicPeriod"/>
            </a:pPr>
            <a:r>
              <a:rPr lang="en-US" sz="2200" dirty="0" smtClean="0"/>
              <a:t>This would make the City’s residential ratepayers and businesses suffer the burden of paying tens of millions, if not over a hundred million dollars, in unnecessarily high power costs during the coming decades.</a:t>
            </a:r>
          </a:p>
          <a:p>
            <a:pPr marL="0" indent="0"/>
            <a:r>
              <a:rPr lang="en-US" sz="2200" dirty="0" smtClean="0"/>
              <a:t>	</a:t>
            </a:r>
            <a:endParaRPr lang="en-US" sz="2200" dirty="0"/>
          </a:p>
        </p:txBody>
      </p:sp>
      <p:sp>
        <p:nvSpPr>
          <p:cNvPr id="5" name="Footer Placeholder 4"/>
          <p:cNvSpPr>
            <a:spLocks noGrp="1"/>
          </p:cNvSpPr>
          <p:nvPr>
            <p:ph type="ftr" idx="12"/>
          </p:nvPr>
        </p:nvSpPr>
        <p:spPr/>
        <p:txBody>
          <a:bodyPr/>
          <a:lstStyle/>
          <a:p>
            <a:pPr>
              <a:defRPr/>
            </a:pPr>
            <a:r>
              <a:rPr lang="en-US" dirty="0" smtClean="0"/>
              <a:t>©</a:t>
            </a:r>
            <a:r>
              <a:rPr lang="en-US" dirty="0" smtClean="0"/>
              <a:t>2014 </a:t>
            </a:r>
            <a:r>
              <a:rPr lang="en-US" dirty="0" smtClean="0"/>
              <a:t>Institute for Energy Economics &amp; Financial Analysis</a:t>
            </a:r>
            <a:endParaRPr lang="en-US" dirty="0"/>
          </a:p>
        </p:txBody>
      </p:sp>
    </p:spTree>
    <p:extLst>
      <p:ext uri="{BB962C8B-B14F-4D97-AF65-F5344CB8AC3E}">
        <p14:creationId xmlns:p14="http://schemas.microsoft.com/office/powerpoint/2010/main" val="39136404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chemeClr val="bg1"/>
              </a:solidFill>
            </a:endParaRPr>
          </a:p>
        </p:txBody>
      </p:sp>
      <p:sp>
        <p:nvSpPr>
          <p:cNvPr id="3" name="Slide Number Placeholder 2"/>
          <p:cNvSpPr>
            <a:spLocks noGrp="1"/>
          </p:cNvSpPr>
          <p:nvPr>
            <p:ph type="sldNum" idx="10"/>
          </p:nvPr>
        </p:nvSpPr>
        <p:spPr/>
        <p:txBody>
          <a:bodyPr/>
          <a:lstStyle/>
          <a:p>
            <a:pPr>
              <a:defRPr/>
            </a:pPr>
            <a:fld id="{C75F93FC-6F2B-EB4B-AA6E-A465DBA8837E}" type="slidenum">
              <a:rPr lang="en-US" smtClean="0"/>
              <a:pPr>
                <a:defRPr/>
              </a:pPr>
              <a:t>33</a:t>
            </a:fld>
            <a:endParaRPr lang="en-US" dirty="0"/>
          </a:p>
        </p:txBody>
      </p:sp>
      <p:sp>
        <p:nvSpPr>
          <p:cNvPr id="4" name="Text Placeholder 3"/>
          <p:cNvSpPr>
            <a:spLocks noGrp="1"/>
          </p:cNvSpPr>
          <p:nvPr>
            <p:ph type="body" sz="quarter" idx="11"/>
          </p:nvPr>
        </p:nvSpPr>
        <p:spPr/>
        <p:txBody>
          <a:bodyPr/>
          <a:lstStyle/>
          <a:p>
            <a:r>
              <a:rPr lang="en-US" dirty="0" smtClean="0"/>
              <a:t>FOR MORE INFORMATION OR A COPY OF THIS SLIDE PRESENTATION:</a:t>
            </a:r>
          </a:p>
          <a:p>
            <a:pPr algn="ctr"/>
            <a:r>
              <a:rPr lang="en-US" dirty="0" smtClean="0"/>
              <a:t>David Schlissel</a:t>
            </a:r>
          </a:p>
          <a:p>
            <a:pPr algn="ctr"/>
            <a:r>
              <a:rPr lang="en-US" dirty="0" smtClean="0"/>
              <a:t>617-489-4840</a:t>
            </a:r>
          </a:p>
          <a:p>
            <a:pPr algn="ctr"/>
            <a:r>
              <a:rPr lang="en-US" dirty="0">
                <a:solidFill>
                  <a:schemeClr val="accent2"/>
                </a:solidFill>
                <a:hlinkClick r:id="rId2"/>
              </a:rPr>
              <a:t>david@schlissel-technical.com</a:t>
            </a:r>
            <a:endParaRPr lang="en-US" dirty="0">
              <a:solidFill>
                <a:schemeClr val="accent2"/>
              </a:solidFill>
            </a:endParaRPr>
          </a:p>
          <a:p>
            <a:pPr algn="ctr"/>
            <a:r>
              <a:rPr lang="en-US" dirty="0" smtClean="0"/>
              <a:t>and</a:t>
            </a:r>
            <a:endParaRPr lang="en-US" dirty="0" smtClean="0"/>
          </a:p>
          <a:p>
            <a:pPr algn="ctr"/>
            <a:r>
              <a:rPr lang="en-US" dirty="0" smtClean="0">
                <a:hlinkClick r:id="rId3"/>
              </a:rPr>
              <a:t>www.ieefa.org</a:t>
            </a:r>
            <a:endParaRPr lang="en-US" dirty="0" smtClean="0"/>
          </a:p>
          <a:p>
            <a:pPr algn="ctr"/>
            <a:endParaRPr lang="en-US" dirty="0"/>
          </a:p>
        </p:txBody>
      </p:sp>
      <p:sp>
        <p:nvSpPr>
          <p:cNvPr id="5" name="Footer Placeholder 4"/>
          <p:cNvSpPr>
            <a:spLocks noGrp="1"/>
          </p:cNvSpPr>
          <p:nvPr>
            <p:ph type="ftr" idx="12"/>
          </p:nvPr>
        </p:nvSpPr>
        <p:spPr/>
        <p:txBody>
          <a:bodyPr/>
          <a:lstStyle/>
          <a:p>
            <a:pPr>
              <a:defRPr/>
            </a:pPr>
            <a:r>
              <a:rPr lang="en-US" dirty="0" smtClean="0"/>
              <a:t>©</a:t>
            </a:r>
            <a:r>
              <a:rPr lang="en-US" dirty="0" smtClean="0"/>
              <a:t>2014 </a:t>
            </a:r>
            <a:r>
              <a:rPr lang="en-US" dirty="0" smtClean="0"/>
              <a:t>Institute for Energy Economics &amp; Financial Analysis</a:t>
            </a:r>
            <a:endParaRPr lang="en-US" dirty="0"/>
          </a:p>
        </p:txBody>
      </p:sp>
    </p:spTree>
    <p:extLst>
      <p:ext uri="{BB962C8B-B14F-4D97-AF65-F5344CB8AC3E}">
        <p14:creationId xmlns:p14="http://schemas.microsoft.com/office/powerpoint/2010/main" val="298403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9174"/>
            <a:ext cx="8229600" cy="639762"/>
          </a:xfrm>
        </p:spPr>
        <p:txBody>
          <a:bodyPr/>
          <a:lstStyle/>
          <a:p>
            <a:pPr algn="r"/>
            <a:r>
              <a:rPr lang="en-US" sz="2400" dirty="0" smtClean="0"/>
              <a:t>Background on Prairie State Energy Campus (PSEC)</a:t>
            </a:r>
            <a:endParaRPr lang="en-US" sz="2400" dirty="0"/>
          </a:p>
        </p:txBody>
      </p:sp>
      <p:sp>
        <p:nvSpPr>
          <p:cNvPr id="3" name="Slide Number Placeholder 2"/>
          <p:cNvSpPr>
            <a:spLocks noGrp="1"/>
          </p:cNvSpPr>
          <p:nvPr>
            <p:ph type="sldNum" idx="10"/>
          </p:nvPr>
        </p:nvSpPr>
        <p:spPr/>
        <p:txBody>
          <a:bodyPr/>
          <a:lstStyle/>
          <a:p>
            <a:pPr>
              <a:defRPr/>
            </a:pPr>
            <a:fld id="{C75F93FC-6F2B-EB4B-AA6E-A465DBA8837E}" type="slidenum">
              <a:rPr lang="en-US" smtClean="0"/>
              <a:pPr>
                <a:defRPr/>
              </a:pPr>
              <a:t>4</a:t>
            </a:fld>
            <a:endParaRPr lang="en-US" dirty="0"/>
          </a:p>
        </p:txBody>
      </p:sp>
      <p:sp>
        <p:nvSpPr>
          <p:cNvPr id="4" name="Text Placeholder 3"/>
          <p:cNvSpPr>
            <a:spLocks noGrp="1"/>
          </p:cNvSpPr>
          <p:nvPr>
            <p:ph type="body" sz="quarter" idx="11"/>
          </p:nvPr>
        </p:nvSpPr>
        <p:spPr>
          <a:xfrm>
            <a:off x="1143000" y="1118936"/>
            <a:ext cx="6858000" cy="4872789"/>
          </a:xfrm>
        </p:spPr>
        <p:txBody>
          <a:bodyPr/>
          <a:lstStyle/>
          <a:p>
            <a:pPr>
              <a:buFont typeface="Arial" pitchFamily="34" charset="0"/>
              <a:buChar char="•"/>
            </a:pPr>
            <a:r>
              <a:rPr lang="en-US" sz="2000" dirty="0" smtClean="0"/>
              <a:t>1600 megawatt (MW) coal-fired power plant and mine in Southern Illinois. Bowling Green’s contract is for 35 MW.</a:t>
            </a:r>
          </a:p>
          <a:p>
            <a:pPr>
              <a:buFont typeface="Arial" pitchFamily="34" charset="0"/>
              <a:buChar char="•"/>
            </a:pPr>
            <a:r>
              <a:rPr lang="en-US" sz="2000" dirty="0" smtClean="0"/>
              <a:t>Peabody Energy Corporation was developer.</a:t>
            </a:r>
          </a:p>
          <a:p>
            <a:pPr>
              <a:buFont typeface="Arial" pitchFamily="34" charset="0"/>
              <a:buChar char="•"/>
            </a:pPr>
            <a:r>
              <a:rPr lang="en-US" sz="2000" dirty="0" smtClean="0"/>
              <a:t>2001 Peabody began aggressive campaign to induce municipal power agencies (like AMP) to buy into the project.</a:t>
            </a:r>
          </a:p>
          <a:p>
            <a:pPr>
              <a:buFont typeface="Arial" pitchFamily="34" charset="0"/>
              <a:buChar char="•"/>
            </a:pPr>
            <a:r>
              <a:rPr lang="en-US" sz="2000" dirty="0" smtClean="0"/>
              <a:t>Peabody sold 95% of the project to 6 power agencies and 2 cooperatives. These sell power to 234 communities and co-ops in 9 states.</a:t>
            </a:r>
          </a:p>
          <a:p>
            <a:pPr>
              <a:buFont typeface="Arial" pitchFamily="34" charset="0"/>
              <a:buChar char="•"/>
            </a:pPr>
            <a:r>
              <a:rPr lang="en-US" sz="2000" dirty="0" smtClean="0"/>
              <a:t>Peabody has a very minimal risk. </a:t>
            </a:r>
          </a:p>
          <a:p>
            <a:pPr lvl="1">
              <a:buFont typeface="Arial" pitchFamily="34" charset="0"/>
              <a:buChar char="•"/>
            </a:pPr>
            <a:r>
              <a:rPr lang="en-US" sz="1600" dirty="0" smtClean="0"/>
              <a:t>Only has to keep its 5% share of Prairie State for 5 years unless other owners allow it to sell before then.</a:t>
            </a:r>
          </a:p>
          <a:p>
            <a:pPr lvl="1">
              <a:buFont typeface="Arial" pitchFamily="34" charset="0"/>
              <a:buChar char="•"/>
            </a:pPr>
            <a:r>
              <a:rPr lang="en-US" sz="1600" dirty="0" smtClean="0"/>
              <a:t>Guaranteed buyer for its coal.</a:t>
            </a:r>
          </a:p>
          <a:p>
            <a:pPr lvl="1">
              <a:buFont typeface="Arial" pitchFamily="34" charset="0"/>
              <a:buChar char="•"/>
            </a:pPr>
            <a:endParaRPr lang="en-US" sz="1600" dirty="0" smtClean="0"/>
          </a:p>
          <a:p>
            <a:pPr>
              <a:buFont typeface="Arial" pitchFamily="34" charset="0"/>
              <a:buChar char="•"/>
            </a:pPr>
            <a:endParaRPr lang="en-US" sz="2000" dirty="0"/>
          </a:p>
        </p:txBody>
      </p:sp>
      <p:sp>
        <p:nvSpPr>
          <p:cNvPr id="5" name="Footer Placeholder 4"/>
          <p:cNvSpPr>
            <a:spLocks noGrp="1"/>
          </p:cNvSpPr>
          <p:nvPr>
            <p:ph type="ftr" idx="12"/>
          </p:nvPr>
        </p:nvSpPr>
        <p:spPr/>
        <p:txBody>
          <a:bodyPr/>
          <a:lstStyle/>
          <a:p>
            <a:pPr>
              <a:defRPr/>
            </a:pPr>
            <a:r>
              <a:rPr lang="en-US" dirty="0" smtClean="0"/>
              <a:t>©</a:t>
            </a:r>
            <a:r>
              <a:rPr lang="en-US" dirty="0" smtClean="0"/>
              <a:t>2014 Institute </a:t>
            </a:r>
            <a:r>
              <a:rPr lang="en-US" dirty="0" smtClean="0"/>
              <a:t>for Energy Economics &amp; Financial Analysis</a:t>
            </a:r>
            <a:endParaRPr lang="en-US" dirty="0"/>
          </a:p>
        </p:txBody>
      </p:sp>
    </p:spTree>
    <p:extLst>
      <p:ext uri="{BB962C8B-B14F-4D97-AF65-F5344CB8AC3E}">
        <p14:creationId xmlns:p14="http://schemas.microsoft.com/office/powerpoint/2010/main" val="423830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sz="quarter" idx="13"/>
          </p:nvPr>
        </p:nvSpPr>
        <p:spPr/>
        <p:txBody>
          <a:bodyPr/>
          <a:lstStyle/>
          <a:p>
            <a:pPr>
              <a:buFont typeface="Arial"/>
              <a:buChar char="•"/>
            </a:pPr>
            <a:r>
              <a:rPr lang="en-US" dirty="0" smtClean="0"/>
              <a:t>The cost of the power from Prairie State has increased dramatically from what the communities, including Bowling Green, were told in 2007.</a:t>
            </a:r>
          </a:p>
          <a:p>
            <a:pPr>
              <a:buFont typeface="Arial"/>
              <a:buChar char="•"/>
            </a:pPr>
            <a:r>
              <a:rPr lang="en-US" dirty="0" smtClean="0"/>
              <a:t>The power from Prairie State is much more expensive than buying capacity and energy from the competitive wholesale PJM energy and capacity markets.</a:t>
            </a:r>
          </a:p>
          <a:p>
            <a:pPr>
              <a:buFont typeface="Arial"/>
              <a:buChar char="•"/>
            </a:pPr>
            <a:r>
              <a:rPr lang="en-US" dirty="0" smtClean="0"/>
              <a:t>The plant has operated significantly worse than AMP told the communities it would back in 2007.</a:t>
            </a:r>
          </a:p>
          <a:p>
            <a:pPr marL="1373188" indent="-454025"/>
            <a:r>
              <a:rPr lang="en-US" dirty="0" smtClean="0"/>
              <a:t>	</a:t>
            </a:r>
            <a:endParaRPr lang="en-US" dirty="0"/>
          </a:p>
        </p:txBody>
      </p:sp>
      <p:sp>
        <p:nvSpPr>
          <p:cNvPr id="7" name="Title 6"/>
          <p:cNvSpPr>
            <a:spLocks noGrp="1"/>
          </p:cNvSpPr>
          <p:nvPr>
            <p:ph type="title"/>
          </p:nvPr>
        </p:nvSpPr>
        <p:spPr>
          <a:xfrm>
            <a:off x="457200" y="429534"/>
            <a:ext cx="8229600" cy="639762"/>
          </a:xfrm>
        </p:spPr>
        <p:txBody>
          <a:bodyPr/>
          <a:lstStyle/>
          <a:p>
            <a:pPr algn="r"/>
            <a:r>
              <a:rPr lang="en-US" sz="2400" dirty="0" smtClean="0">
                <a:solidFill>
                  <a:schemeClr val="tx1"/>
                </a:solidFill>
              </a:rPr>
              <a:t>Prairie State Power is Very Expensive</a:t>
            </a:r>
            <a:endParaRPr lang="en-US" sz="2400" dirty="0">
              <a:solidFill>
                <a:schemeClr val="tx1"/>
              </a:solidFill>
            </a:endParaRPr>
          </a:p>
        </p:txBody>
      </p:sp>
      <p:sp>
        <p:nvSpPr>
          <p:cNvPr id="3" name="Slide Number Placeholder 2"/>
          <p:cNvSpPr>
            <a:spLocks noGrp="1"/>
          </p:cNvSpPr>
          <p:nvPr>
            <p:ph type="sldNum" idx="10"/>
          </p:nvPr>
        </p:nvSpPr>
        <p:spPr/>
        <p:txBody>
          <a:bodyPr/>
          <a:lstStyle/>
          <a:p>
            <a:pPr>
              <a:defRPr/>
            </a:pPr>
            <a:fld id="{C75F93FC-6F2B-EB4B-AA6E-A465DBA8837E}" type="slidenum">
              <a:rPr lang="en-US" smtClean="0"/>
              <a:pPr>
                <a:defRPr/>
              </a:pPr>
              <a:t>5</a:t>
            </a:fld>
            <a:endParaRPr lang="en-US" dirty="0"/>
          </a:p>
        </p:txBody>
      </p:sp>
      <p:sp>
        <p:nvSpPr>
          <p:cNvPr id="5" name="Footer Placeholder 4"/>
          <p:cNvSpPr>
            <a:spLocks noGrp="1"/>
          </p:cNvSpPr>
          <p:nvPr>
            <p:ph type="ftr" idx="12"/>
          </p:nvPr>
        </p:nvSpPr>
        <p:spPr/>
        <p:txBody>
          <a:bodyPr/>
          <a:lstStyle/>
          <a:p>
            <a:pPr>
              <a:defRPr/>
            </a:pPr>
            <a:r>
              <a:rPr lang="en-US" dirty="0" smtClean="0"/>
              <a:t>©</a:t>
            </a:r>
            <a:r>
              <a:rPr lang="en-US" dirty="0" smtClean="0"/>
              <a:t>2014 </a:t>
            </a:r>
            <a:r>
              <a:rPr lang="en-US" dirty="0" smtClean="0"/>
              <a:t>Institute for Energy Economics &amp; Financial Analysis</a:t>
            </a:r>
            <a:endParaRPr lang="en-US" dirty="0"/>
          </a:p>
        </p:txBody>
      </p:sp>
    </p:spTree>
    <p:extLst>
      <p:ext uri="{BB962C8B-B14F-4D97-AF65-F5344CB8AC3E}">
        <p14:creationId xmlns:p14="http://schemas.microsoft.com/office/powerpoint/2010/main" val="2623323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125" y="174625"/>
            <a:ext cx="8347075" cy="833484"/>
          </a:xfrm>
        </p:spPr>
        <p:txBody>
          <a:bodyPr/>
          <a:lstStyle/>
          <a:p>
            <a:pPr algn="r"/>
            <a:r>
              <a:rPr lang="en-US" sz="2400" dirty="0">
                <a:solidFill>
                  <a:schemeClr val="tx1"/>
                </a:solidFill>
              </a:rPr>
              <a:t>The Actual Cost of Power in 2012 &amp; 2013 Was Much Higher than </a:t>
            </a:r>
            <a:r>
              <a:rPr lang="en-US" sz="2400" dirty="0" smtClean="0">
                <a:solidFill>
                  <a:schemeClr val="tx1"/>
                </a:solidFill>
              </a:rPr>
              <a:t>AMP Projected </a:t>
            </a:r>
            <a:r>
              <a:rPr lang="en-US" sz="2400" dirty="0">
                <a:solidFill>
                  <a:schemeClr val="tx1"/>
                </a:solidFill>
              </a:rPr>
              <a:t>in </a:t>
            </a:r>
            <a:r>
              <a:rPr lang="en-US" sz="2400" dirty="0" smtClean="0">
                <a:solidFill>
                  <a:schemeClr val="tx1"/>
                </a:solidFill>
              </a:rPr>
              <a:t>2007</a:t>
            </a:r>
            <a:endParaRPr lang="en-US" sz="2400" dirty="0"/>
          </a:p>
        </p:txBody>
      </p:sp>
      <p:sp>
        <p:nvSpPr>
          <p:cNvPr id="4" name="Footer Placeholder 3"/>
          <p:cNvSpPr>
            <a:spLocks noGrp="1"/>
          </p:cNvSpPr>
          <p:nvPr>
            <p:ph type="ftr" sz="quarter" idx="10"/>
          </p:nvPr>
        </p:nvSpPr>
        <p:spPr/>
        <p:txBody>
          <a:bodyPr/>
          <a:lstStyle/>
          <a:p>
            <a:pPr>
              <a:defRPr/>
            </a:pPr>
            <a:r>
              <a:rPr lang="en-US" dirty="0"/>
              <a:t>©</a:t>
            </a:r>
            <a:r>
              <a:rPr lang="en-US" dirty="0" smtClean="0"/>
              <a:t>2014 </a:t>
            </a:r>
            <a:r>
              <a:rPr lang="en-US" dirty="0"/>
              <a:t>Institute for Energy Economics &amp; Financial Analysis</a:t>
            </a:r>
          </a:p>
          <a:p>
            <a:pPr>
              <a:defRPr/>
            </a:pPr>
            <a:endParaRPr lang="en-US" b="0" dirty="0">
              <a:solidFill>
                <a:srgbClr val="5F5F5F"/>
              </a:solidFill>
            </a:endParaRPr>
          </a:p>
        </p:txBody>
      </p:sp>
      <p:sp>
        <p:nvSpPr>
          <p:cNvPr id="5" name="Slide Number Placeholder 4"/>
          <p:cNvSpPr>
            <a:spLocks noGrp="1"/>
          </p:cNvSpPr>
          <p:nvPr>
            <p:ph type="sldNum" sz="quarter" idx="11"/>
          </p:nvPr>
        </p:nvSpPr>
        <p:spPr/>
        <p:txBody>
          <a:bodyPr/>
          <a:lstStyle/>
          <a:p>
            <a:pPr>
              <a:defRPr/>
            </a:pPr>
            <a:fld id="{FF83B88F-3D35-46EA-B7DA-7A1422277C00}" type="slidenum">
              <a:rPr lang="en-US" smtClean="0"/>
              <a:pPr>
                <a:defRPr/>
              </a:pPr>
              <a:t>6</a:t>
            </a:fld>
            <a:endParaRPr lang="en-US" dirty="0"/>
          </a:p>
        </p:txBody>
      </p:sp>
      <p:sp>
        <p:nvSpPr>
          <p:cNvPr id="18" name="TextBox 17"/>
          <p:cNvSpPr txBox="1"/>
          <p:nvPr/>
        </p:nvSpPr>
        <p:spPr>
          <a:xfrm>
            <a:off x="1063625" y="5151425"/>
            <a:ext cx="6937375" cy="830997"/>
          </a:xfrm>
          <a:prstGeom prst="rect">
            <a:avLst/>
          </a:prstGeom>
          <a:noFill/>
        </p:spPr>
        <p:txBody>
          <a:bodyPr wrap="square" rtlCol="0">
            <a:spAutoFit/>
          </a:bodyPr>
          <a:lstStyle/>
          <a:p>
            <a:pPr marL="461963" lvl="1" indent="-461963">
              <a:buFont typeface="Arial"/>
              <a:buChar char="•"/>
            </a:pPr>
            <a:r>
              <a:rPr lang="en-US" sz="1600" b="1" dirty="0" smtClean="0">
                <a:solidFill>
                  <a:schemeClr val="tx1"/>
                </a:solidFill>
              </a:rPr>
              <a:t>Cost of power from Prairie State remains high in 2014 - $81.88 per MWh in January and $83.75 per MWh in February.  This is much higher than the $48 per MWh price projected for 2014 by AMP in 2007.</a:t>
            </a:r>
            <a:endParaRPr lang="en-US" sz="1600" b="1" dirty="0">
              <a:solidFill>
                <a:schemeClr val="tx1"/>
              </a:solidFill>
            </a:endParaRPr>
          </a:p>
        </p:txBody>
      </p:sp>
      <p:pic>
        <p:nvPicPr>
          <p:cNvPr id="6" name="Picture 5"/>
          <p:cNvPicPr>
            <a:picLocks noChangeAspect="1"/>
          </p:cNvPicPr>
          <p:nvPr/>
        </p:nvPicPr>
        <p:blipFill>
          <a:blip r:embed="rId3"/>
          <a:stretch>
            <a:fillRect/>
          </a:stretch>
        </p:blipFill>
        <p:spPr>
          <a:xfrm>
            <a:off x="1762125" y="1147474"/>
            <a:ext cx="5991224" cy="4088546"/>
          </a:xfrm>
          <a:prstGeom prst="rect">
            <a:avLst/>
          </a:prstGeom>
        </p:spPr>
      </p:pic>
    </p:spTree>
    <p:extLst>
      <p:ext uri="{BB962C8B-B14F-4D97-AF65-F5344CB8AC3E}">
        <p14:creationId xmlns:p14="http://schemas.microsoft.com/office/powerpoint/2010/main" val="2410770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sz="quarter" idx="13"/>
          </p:nvPr>
        </p:nvSpPr>
        <p:spPr/>
        <p:txBody>
          <a:bodyPr/>
          <a:lstStyle/>
          <a:p>
            <a:r>
              <a:rPr lang="en-US" dirty="0" smtClean="0"/>
              <a:t>		</a:t>
            </a:r>
            <a:endParaRPr lang="en-US" dirty="0"/>
          </a:p>
        </p:txBody>
      </p:sp>
      <p:sp>
        <p:nvSpPr>
          <p:cNvPr id="7" name="Title 6"/>
          <p:cNvSpPr>
            <a:spLocks noGrp="1"/>
          </p:cNvSpPr>
          <p:nvPr>
            <p:ph type="title"/>
          </p:nvPr>
        </p:nvSpPr>
        <p:spPr>
          <a:xfrm>
            <a:off x="457200" y="212368"/>
            <a:ext cx="8229600" cy="736083"/>
          </a:xfrm>
        </p:spPr>
        <p:txBody>
          <a:bodyPr/>
          <a:lstStyle/>
          <a:p>
            <a:pPr algn="r"/>
            <a:r>
              <a:rPr lang="en-US" sz="2400" dirty="0" smtClean="0">
                <a:solidFill>
                  <a:schemeClr val="tx1"/>
                </a:solidFill>
              </a:rPr>
              <a:t>The Cost of Power is Much Higher than the Cost of Buying Power from Competitive PJM Markets </a:t>
            </a:r>
            <a:endParaRPr lang="en-US" sz="2400" dirty="0">
              <a:solidFill>
                <a:schemeClr val="tx1"/>
              </a:solidFill>
            </a:endParaRPr>
          </a:p>
        </p:txBody>
      </p:sp>
      <p:sp>
        <p:nvSpPr>
          <p:cNvPr id="3" name="Slide Number Placeholder 2"/>
          <p:cNvSpPr>
            <a:spLocks noGrp="1"/>
          </p:cNvSpPr>
          <p:nvPr>
            <p:ph type="sldNum" idx="10"/>
          </p:nvPr>
        </p:nvSpPr>
        <p:spPr/>
        <p:txBody>
          <a:bodyPr/>
          <a:lstStyle/>
          <a:p>
            <a:pPr>
              <a:defRPr/>
            </a:pPr>
            <a:fld id="{C75F93FC-6F2B-EB4B-AA6E-A465DBA8837E}" type="slidenum">
              <a:rPr lang="en-US" smtClean="0"/>
              <a:pPr>
                <a:defRPr/>
              </a:pPr>
              <a:t>7</a:t>
            </a:fld>
            <a:endParaRPr lang="en-US" dirty="0"/>
          </a:p>
        </p:txBody>
      </p:sp>
      <p:sp>
        <p:nvSpPr>
          <p:cNvPr id="5" name="Footer Placeholder 4"/>
          <p:cNvSpPr>
            <a:spLocks noGrp="1"/>
          </p:cNvSpPr>
          <p:nvPr>
            <p:ph type="ftr" idx="12"/>
          </p:nvPr>
        </p:nvSpPr>
        <p:spPr/>
        <p:txBody>
          <a:bodyPr/>
          <a:lstStyle/>
          <a:p>
            <a:pPr>
              <a:defRPr/>
            </a:pPr>
            <a:r>
              <a:rPr lang="en-US" dirty="0" smtClean="0"/>
              <a:t>©</a:t>
            </a:r>
            <a:r>
              <a:rPr lang="en-US" dirty="0" smtClean="0"/>
              <a:t>2014 </a:t>
            </a:r>
            <a:r>
              <a:rPr lang="en-US" dirty="0" smtClean="0"/>
              <a:t>Institute for Energy Economics &amp; Financial Analysis</a:t>
            </a:r>
            <a:endParaRPr lang="en-US" dirty="0"/>
          </a:p>
        </p:txBody>
      </p:sp>
      <p:pic>
        <p:nvPicPr>
          <p:cNvPr id="8" name="Picture 7"/>
          <p:cNvPicPr>
            <a:picLocks noChangeAspect="1"/>
          </p:cNvPicPr>
          <p:nvPr/>
        </p:nvPicPr>
        <p:blipFill>
          <a:blip r:embed="rId2"/>
          <a:stretch>
            <a:fillRect/>
          </a:stretch>
        </p:blipFill>
        <p:spPr>
          <a:xfrm>
            <a:off x="1016000" y="1095656"/>
            <a:ext cx="7213600" cy="4908663"/>
          </a:xfrm>
          <a:prstGeom prst="rect">
            <a:avLst/>
          </a:prstGeom>
        </p:spPr>
      </p:pic>
    </p:spTree>
    <p:extLst>
      <p:ext uri="{BB962C8B-B14F-4D97-AF65-F5344CB8AC3E}">
        <p14:creationId xmlns:p14="http://schemas.microsoft.com/office/powerpoint/2010/main" val="1237540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625" y="563609"/>
            <a:ext cx="7775575" cy="444500"/>
          </a:xfrm>
        </p:spPr>
        <p:txBody>
          <a:bodyPr/>
          <a:lstStyle/>
          <a:p>
            <a:pPr algn="r"/>
            <a:r>
              <a:rPr lang="en-US" sz="2400" dirty="0">
                <a:solidFill>
                  <a:schemeClr val="tx1"/>
                </a:solidFill>
              </a:rPr>
              <a:t>What Is Levelization of Prairie State’s Power Costs? </a:t>
            </a:r>
            <a:endParaRPr lang="en-US" sz="2400" dirty="0"/>
          </a:p>
        </p:txBody>
      </p:sp>
      <p:sp>
        <p:nvSpPr>
          <p:cNvPr id="4" name="Footer Placeholder 3"/>
          <p:cNvSpPr>
            <a:spLocks noGrp="1"/>
          </p:cNvSpPr>
          <p:nvPr>
            <p:ph type="ftr" sz="quarter" idx="10"/>
          </p:nvPr>
        </p:nvSpPr>
        <p:spPr/>
        <p:txBody>
          <a:bodyPr/>
          <a:lstStyle/>
          <a:p>
            <a:pPr>
              <a:defRPr/>
            </a:pPr>
            <a:r>
              <a:rPr lang="en-US" dirty="0"/>
              <a:t>©</a:t>
            </a:r>
            <a:r>
              <a:rPr lang="en-US" dirty="0" smtClean="0"/>
              <a:t>2014 </a:t>
            </a:r>
            <a:r>
              <a:rPr lang="en-US" dirty="0"/>
              <a:t>Institute for Energy Economics &amp; Financial Analysis</a:t>
            </a:r>
          </a:p>
          <a:p>
            <a:pPr>
              <a:defRPr/>
            </a:pPr>
            <a:endParaRPr lang="en-US" b="0" dirty="0">
              <a:solidFill>
                <a:srgbClr val="5F5F5F"/>
              </a:solidFill>
            </a:endParaRPr>
          </a:p>
        </p:txBody>
      </p:sp>
      <p:sp>
        <p:nvSpPr>
          <p:cNvPr id="5" name="Slide Number Placeholder 4"/>
          <p:cNvSpPr>
            <a:spLocks noGrp="1"/>
          </p:cNvSpPr>
          <p:nvPr>
            <p:ph type="sldNum" sz="quarter" idx="11"/>
          </p:nvPr>
        </p:nvSpPr>
        <p:spPr/>
        <p:txBody>
          <a:bodyPr/>
          <a:lstStyle/>
          <a:p>
            <a:pPr>
              <a:defRPr/>
            </a:pPr>
            <a:fld id="{FF83B88F-3D35-46EA-B7DA-7A1422277C00}" type="slidenum">
              <a:rPr lang="en-US" smtClean="0"/>
              <a:pPr>
                <a:defRPr/>
              </a:pPr>
              <a:t>8</a:t>
            </a:fld>
            <a:endParaRPr lang="en-US" dirty="0"/>
          </a:p>
        </p:txBody>
      </p:sp>
      <p:sp>
        <p:nvSpPr>
          <p:cNvPr id="18" name="TextBox 17"/>
          <p:cNvSpPr txBox="1"/>
          <p:nvPr/>
        </p:nvSpPr>
        <p:spPr>
          <a:xfrm>
            <a:off x="558801" y="5077639"/>
            <a:ext cx="8051800" cy="830997"/>
          </a:xfrm>
          <a:prstGeom prst="rect">
            <a:avLst/>
          </a:prstGeom>
          <a:noFill/>
        </p:spPr>
        <p:txBody>
          <a:bodyPr wrap="square" rtlCol="0">
            <a:spAutoFit/>
          </a:bodyPr>
          <a:lstStyle/>
          <a:p>
            <a:pPr marL="0" lvl="1" indent="0"/>
            <a:r>
              <a:rPr lang="en-US" sz="1600" b="1" dirty="0" smtClean="0">
                <a:solidFill>
                  <a:schemeClr val="tx1"/>
                </a:solidFill>
              </a:rPr>
              <a:t>AMP expects to use approximately $1.2 million from a line of credit to levelize or stabilize (i.e., lower) Bowling Green’s Prairie State power rates through the end of April 2014. Bowling Green’s ratepayers and businesses will have to pay these funds back with interest.</a:t>
            </a:r>
            <a:endParaRPr lang="en-US" sz="1600" b="1" dirty="0">
              <a:solidFill>
                <a:schemeClr val="tx1"/>
              </a:solidFill>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9517" y="1143000"/>
            <a:ext cx="5364257" cy="3897712"/>
          </a:xfrm>
          <a:prstGeom prst="rect">
            <a:avLst/>
          </a:prstGeom>
        </p:spPr>
      </p:pic>
    </p:spTree>
    <p:extLst>
      <p:ext uri="{BB962C8B-B14F-4D97-AF65-F5344CB8AC3E}">
        <p14:creationId xmlns:p14="http://schemas.microsoft.com/office/powerpoint/2010/main" val="27982476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83931"/>
            <a:ext cx="8229600" cy="800873"/>
          </a:xfrm>
        </p:spPr>
        <p:txBody>
          <a:bodyPr/>
          <a:lstStyle/>
          <a:p>
            <a:pPr algn="r"/>
            <a:r>
              <a:rPr lang="en-US" sz="2400" dirty="0" smtClean="0">
                <a:solidFill>
                  <a:schemeClr val="tx1"/>
                </a:solidFill>
              </a:rPr>
              <a:t>Forecast Cost of Power Rose Substantially After AMP Communities Committed to Prairie State in Late 2007</a:t>
            </a:r>
            <a:endParaRPr lang="en-US" sz="2400" dirty="0">
              <a:solidFill>
                <a:schemeClr val="tx1"/>
              </a:solidFill>
            </a:endParaRPr>
          </a:p>
        </p:txBody>
      </p:sp>
      <p:sp>
        <p:nvSpPr>
          <p:cNvPr id="3" name="Slide Number Placeholder 2"/>
          <p:cNvSpPr>
            <a:spLocks noGrp="1"/>
          </p:cNvSpPr>
          <p:nvPr>
            <p:ph type="sldNum" idx="10"/>
          </p:nvPr>
        </p:nvSpPr>
        <p:spPr/>
        <p:txBody>
          <a:bodyPr/>
          <a:lstStyle/>
          <a:p>
            <a:pPr>
              <a:defRPr/>
            </a:pPr>
            <a:fld id="{C75F93FC-6F2B-EB4B-AA6E-A465DBA8837E}" type="slidenum">
              <a:rPr lang="en-US" smtClean="0"/>
              <a:pPr>
                <a:defRPr/>
              </a:pPr>
              <a:t>9</a:t>
            </a:fld>
            <a:endParaRPr lang="en-US" dirty="0"/>
          </a:p>
        </p:txBody>
      </p:sp>
      <p:sp>
        <p:nvSpPr>
          <p:cNvPr id="5" name="Footer Placeholder 4"/>
          <p:cNvSpPr>
            <a:spLocks noGrp="1"/>
          </p:cNvSpPr>
          <p:nvPr>
            <p:ph type="ftr" idx="12"/>
          </p:nvPr>
        </p:nvSpPr>
        <p:spPr/>
        <p:txBody>
          <a:bodyPr/>
          <a:lstStyle/>
          <a:p>
            <a:pPr>
              <a:defRPr/>
            </a:pPr>
            <a:r>
              <a:rPr lang="en-US" dirty="0" smtClean="0"/>
              <a:t>©</a:t>
            </a:r>
            <a:r>
              <a:rPr lang="en-US" dirty="0" smtClean="0"/>
              <a:t>2014 </a:t>
            </a:r>
            <a:r>
              <a:rPr lang="en-US" dirty="0" smtClean="0"/>
              <a:t>Institute for Energy Economics &amp; Financial Analysis</a:t>
            </a:r>
            <a:endParaRPr lang="en-US" dirty="0"/>
          </a:p>
        </p:txBody>
      </p:sp>
      <p:pic>
        <p:nvPicPr>
          <p:cNvPr id="12" name="Content Placeholder 11"/>
          <p:cNvPicPr>
            <a:picLocks noGrp="1" noChangeAspect="1"/>
          </p:cNvPicPr>
          <p:nvPr>
            <p:ph sz="quarter" idx="13"/>
          </p:nvPr>
        </p:nvPicPr>
        <p:blipFill rotWithShape="1">
          <a:blip r:embed="rId2" cstate="screen">
            <a:extLst>
              <a:ext uri="{28A0092B-C50C-407E-A947-70E740481C1C}">
                <a14:useLocalDpi xmlns:a14="http://schemas.microsoft.com/office/drawing/2010/main"/>
              </a:ext>
            </a:extLst>
          </a:blip>
          <a:srcRect t="-2065" b="-2339"/>
          <a:stretch/>
        </p:blipFill>
        <p:spPr>
          <a:xfrm>
            <a:off x="1143000" y="1075511"/>
            <a:ext cx="6858000" cy="4872192"/>
          </a:xfrm>
        </p:spPr>
      </p:pic>
    </p:spTree>
    <p:extLst>
      <p:ext uri="{BB962C8B-B14F-4D97-AF65-F5344CB8AC3E}">
        <p14:creationId xmlns:p14="http://schemas.microsoft.com/office/powerpoint/2010/main" val="4046301541"/>
      </p:ext>
    </p:extLst>
  </p:cSld>
  <p:clrMapOvr>
    <a:masterClrMapping/>
  </p:clrMapOvr>
</p:sld>
</file>

<file path=ppt/theme/theme1.xml><?xml version="1.0" encoding="utf-8"?>
<a:theme xmlns:a="http://schemas.openxmlformats.org/drawingml/2006/main" name="DSC06_PowerpointTheme_Final">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Times New Roman"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Times New Roman" charset="0"/>
            <a:ea typeface="ヒラギノ角ゴ Pro W3" charset="0"/>
            <a:cs typeface="ヒラギノ角ゴ Pro W3"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DSC06_PowerpointTheme_Final.thmx</Template>
  <TotalTime>5079</TotalTime>
  <Words>2345</Words>
  <Application>Microsoft Office PowerPoint</Application>
  <PresentationFormat>On-screen Show (4:3)</PresentationFormat>
  <Paragraphs>201</Paragraphs>
  <Slides>33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 Unicode MS</vt:lpstr>
      <vt:lpstr>Arial</vt:lpstr>
      <vt:lpstr>Calibri</vt:lpstr>
      <vt:lpstr>Times New Roman</vt:lpstr>
      <vt:lpstr>ヒラギノ角ゴ Pro W3</vt:lpstr>
      <vt:lpstr>DSC06_PowerpointTheme_Final</vt:lpstr>
      <vt:lpstr>Why Are Bowling Green’s Electric Rates Increasing?</vt:lpstr>
      <vt:lpstr>AMP’s April 14 Presentation Showed that Bowling Green’s Power Costs Are Going Up</vt:lpstr>
      <vt:lpstr>Why?</vt:lpstr>
      <vt:lpstr>Background on Prairie State Energy Campus (PSEC)</vt:lpstr>
      <vt:lpstr>Prairie State Power is Very Expensive</vt:lpstr>
      <vt:lpstr>The Actual Cost of Power in 2012 &amp; 2013 Was Much Higher than AMP Projected in 2007</vt:lpstr>
      <vt:lpstr>The Cost of Power is Much Higher than the Cost of Buying Power from Competitive PJM Markets </vt:lpstr>
      <vt:lpstr>What Is Levelization of Prairie State’s Power Costs? </vt:lpstr>
      <vt:lpstr>Forecast Cost of Power Rose Substantially After AMP Communities Committed to Prairie State in Late 2007</vt:lpstr>
      <vt:lpstr>Why Have the Costs of Power from Prairie State Increased So Much Since 2007?</vt:lpstr>
      <vt:lpstr>The Cost of Building Prairie State Has Been  Much Higher than AMP Said in 2007</vt:lpstr>
      <vt:lpstr>Prairie State’s Operating Performance  Has Been Worse Than AMP Projected</vt:lpstr>
      <vt:lpstr>Why Has Prairie State’s Operating  Performance Been So Poor?</vt:lpstr>
      <vt:lpstr>Costs of the Power from Prairie State Likely  to Remain Very High in Coming Years  </vt:lpstr>
      <vt:lpstr>Even with Periodic Spikes, Natural Gas Prices Expected to Stay Low in Coming Years</vt:lpstr>
      <vt:lpstr>Low Natural Gas Prices Can Be Expected  to Lead to Low PJM Energy Market Prices </vt:lpstr>
      <vt:lpstr>Prairie State Power Will Continue to Be Very Expensive – Even If Plant Operates as AMP Claims it Will</vt:lpstr>
      <vt:lpstr>What This Means </vt:lpstr>
      <vt:lpstr>Other Prairie State-Related Economic Risks </vt:lpstr>
      <vt:lpstr>Alternatives to Prairie State Power </vt:lpstr>
      <vt:lpstr>Was Bowling Green Misled?(1) </vt:lpstr>
      <vt:lpstr>Was Bowling Green Misled?(2) </vt:lpstr>
      <vt:lpstr>Was Bowling Green Misled?(3) </vt:lpstr>
      <vt:lpstr>Was Bowling Green Misled?(4) </vt:lpstr>
      <vt:lpstr>AMPGS Cost Increases 2005-2008</vt:lpstr>
      <vt:lpstr>Duke Cliffside Coal Plant Construction Cost Increases </vt:lpstr>
      <vt:lpstr>PowerPoint Presentation</vt:lpstr>
      <vt:lpstr>Projected Construction Cost</vt:lpstr>
      <vt:lpstr>Projected Cost of Power</vt:lpstr>
      <vt:lpstr>What are Bowling Green’s Options – Prairie State </vt:lpstr>
      <vt:lpstr>What are Bowling Green’s Options –  AMP Hydro Projects </vt:lpstr>
      <vt:lpstr>Bowling Green’s Alternative Options for both  Prairie State and AMP’s Hydro Projects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 User</dc:creator>
  <cp:lastModifiedBy>Christa Ebert</cp:lastModifiedBy>
  <cp:revision>520</cp:revision>
  <cp:lastPrinted>2014-04-21T20:29:17Z</cp:lastPrinted>
  <dcterms:created xsi:type="dcterms:W3CDTF">2012-07-25T14:49:12Z</dcterms:created>
  <dcterms:modified xsi:type="dcterms:W3CDTF">2014-04-28T13:36:55Z</dcterms:modified>
</cp:coreProperties>
</file>