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2" r:id="rId2"/>
    <p:sldId id="400" r:id="rId3"/>
    <p:sldId id="427" r:id="rId4"/>
    <p:sldId id="470" r:id="rId5"/>
    <p:sldId id="471" r:id="rId6"/>
    <p:sldId id="469" r:id="rId7"/>
    <p:sldId id="440" r:id="rId8"/>
    <p:sldId id="448" r:id="rId9"/>
    <p:sldId id="442" r:id="rId10"/>
    <p:sldId id="434" r:id="rId11"/>
    <p:sldId id="384" r:id="rId12"/>
    <p:sldId id="295" r:id="rId13"/>
    <p:sldId id="432" r:id="rId14"/>
    <p:sldId id="463" r:id="rId15"/>
    <p:sldId id="456" r:id="rId16"/>
    <p:sldId id="461" r:id="rId17"/>
    <p:sldId id="457" r:id="rId18"/>
    <p:sldId id="466" r:id="rId19"/>
    <p:sldId id="468" r:id="rId20"/>
    <p:sldId id="414" r:id="rId21"/>
    <p:sldId id="467" r:id="rId22"/>
    <p:sldId id="438" r:id="rId23"/>
    <p:sldId id="451" r:id="rId24"/>
    <p:sldId id="464" r:id="rId25"/>
    <p:sldId id="465" r:id="rId26"/>
    <p:sldId id="413" r:id="rId2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guide id="3" orient="horz" pos="3107">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73" autoAdjust="0"/>
  </p:normalViewPr>
  <p:slideViewPr>
    <p:cSldViewPr showGuides="1">
      <p:cViewPr varScale="1">
        <p:scale>
          <a:sx n="88" d="100"/>
          <a:sy n="88" d="100"/>
        </p:scale>
        <p:origin x="744"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p:scale>
          <a:sx n="100" d="100"/>
          <a:sy n="100" d="100"/>
        </p:scale>
        <p:origin x="-1908" y="1542"/>
      </p:cViewPr>
      <p:guideLst>
        <p:guide orient="horz" pos="3130"/>
        <p:guide pos="2144"/>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AC46370-C8F7-3B43-9573-7D31BCE2121D}" type="datetime1">
              <a:rPr lang="en-AU" smtClean="0"/>
              <a:t>31/10/2016</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1A8B3B6-7FB8-2D48-A613-C4EB4805E177}" type="slidenum">
              <a:rPr lang="en-US" smtClean="0"/>
              <a:t>‹#›</a:t>
            </a:fld>
            <a:endParaRPr lang="en-US"/>
          </a:p>
        </p:txBody>
      </p:sp>
    </p:spTree>
    <p:extLst>
      <p:ext uri="{BB962C8B-B14F-4D97-AF65-F5344CB8AC3E}">
        <p14:creationId xmlns:p14="http://schemas.microsoft.com/office/powerpoint/2010/main" val="3658766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lang="en-AU"/>
          </a:p>
        </p:txBody>
      </p:sp>
      <p:sp>
        <p:nvSpPr>
          <p:cNvPr id="3" name="Date Placeholder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121F0E4E-D35A-8440-A7F9-E5F92CC046FC}" type="datetime1">
              <a:rPr lang="en-AU" smtClean="0"/>
              <a:t>31/10/2016</a:t>
            </a:fld>
            <a:endParaRPr lang="en-AU"/>
          </a:p>
        </p:txBody>
      </p:sp>
      <p:sp>
        <p:nvSpPr>
          <p:cNvPr id="4" name="Slide Image Placeholder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en-AU"/>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44" tIns="45322" rIns="90644" bIns="45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lang="en-AU"/>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6A62BC51-8DDE-4C02-A522-89CF8E8503AE}" type="slidenum">
              <a:rPr lang="en-AU" smtClean="0"/>
              <a:pPr/>
              <a:t>‹#›</a:t>
            </a:fld>
            <a:endParaRPr lang="en-AU"/>
          </a:p>
        </p:txBody>
      </p:sp>
    </p:spTree>
    <p:extLst>
      <p:ext uri="{BB962C8B-B14F-4D97-AF65-F5344CB8AC3E}">
        <p14:creationId xmlns:p14="http://schemas.microsoft.com/office/powerpoint/2010/main" val="3941363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0050BFB-A225-433E-8135-145BA069D754}" type="slidenum">
              <a:rPr lang="en-US" smtClean="0"/>
              <a:pPr/>
              <a:t>1</a:t>
            </a:fld>
            <a:endParaRPr lang="en-US"/>
          </a:p>
        </p:txBody>
      </p:sp>
      <p:sp>
        <p:nvSpPr>
          <p:cNvPr id="5" name="Notes Placeholder 2"/>
          <p:cNvSpPr txBox="1">
            <a:spLocks/>
          </p:cNvSpPr>
          <p:nvPr/>
        </p:nvSpPr>
        <p:spPr>
          <a:xfrm>
            <a:off x="824377" y="4837779"/>
            <a:ext cx="5388610" cy="4439841"/>
          </a:xfrm>
          <a:prstGeom prst="rect">
            <a:avLst/>
          </a:prstGeom>
        </p:spPr>
        <p:txBody>
          <a:bodyPr vert="horz" lIns="90644" tIns="45322" rIns="90644" bIns="45322" rtlCol="0">
            <a:normAutofit/>
          </a:bodyPr>
          <a:lstStyle/>
          <a:p>
            <a:pPr defTabSz="906445">
              <a:defRPr/>
            </a:pPr>
            <a:endParaRPr lang="en-US" sz="1200" dirty="0" smtClean="0"/>
          </a:p>
          <a:p>
            <a:pPr defTabSz="906445">
              <a:defRPr/>
            </a:pPr>
            <a:endParaRPr lang="en-US" sz="1200" dirty="0" smtClean="0"/>
          </a:p>
          <a:p>
            <a:pPr defTabSz="906445">
              <a:defRPr/>
            </a:pPr>
            <a:endParaRPr lang="en-US" sz="1200" dirty="0" smtClean="0"/>
          </a:p>
          <a:p>
            <a:pPr defTabSz="906445">
              <a:defRPr/>
            </a:pPr>
            <a:endParaRPr lang="en-AU" sz="1200" dirty="0"/>
          </a:p>
        </p:txBody>
      </p:sp>
    </p:spTree>
    <p:extLst>
      <p:ext uri="{BB962C8B-B14F-4D97-AF65-F5344CB8AC3E}">
        <p14:creationId xmlns:p14="http://schemas.microsoft.com/office/powerpoint/2010/main" val="364696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This is becoming a more accepted central scenario with the world’s leading investment banks and commodity forecasters. Here is Citigroup’s forecast.</a:t>
            </a:r>
          </a:p>
        </p:txBody>
      </p:sp>
      <p:sp>
        <p:nvSpPr>
          <p:cNvPr id="4" name="Slide Number Placeholder 3"/>
          <p:cNvSpPr>
            <a:spLocks noGrp="1"/>
          </p:cNvSpPr>
          <p:nvPr>
            <p:ph type="sldNum" sz="quarter" idx="10"/>
          </p:nvPr>
        </p:nvSpPr>
        <p:spPr/>
        <p:txBody>
          <a:bodyPr/>
          <a:lstStyle/>
          <a:p>
            <a:fld id="{6A62BC51-8DDE-4C02-A522-89CF8E8503AE}" type="slidenum">
              <a:rPr lang="en-AU" smtClean="0"/>
              <a:pPr/>
              <a:t>11</a:t>
            </a:fld>
            <a:endParaRPr lang="en-AU" dirty="0"/>
          </a:p>
        </p:txBody>
      </p:sp>
    </p:spTree>
    <p:extLst>
      <p:ext uri="{BB962C8B-B14F-4D97-AF65-F5344CB8AC3E}">
        <p14:creationId xmlns:p14="http://schemas.microsoft.com/office/powerpoint/2010/main" val="238338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A62BC51-8DDE-4C02-A522-89CF8E8503AE}" type="slidenum">
              <a:rPr lang="en-AU" smtClean="0"/>
              <a:pPr/>
              <a:t>12</a:t>
            </a:fld>
            <a:endParaRPr lang="en-AU"/>
          </a:p>
        </p:txBody>
      </p:sp>
    </p:spTree>
    <p:extLst>
      <p:ext uri="{BB962C8B-B14F-4D97-AF65-F5344CB8AC3E}">
        <p14:creationId xmlns:p14="http://schemas.microsoft.com/office/powerpoint/2010/main" val="206587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lvl="0"/>
            <a:r>
              <a:rPr lang="en-US" sz="1400" dirty="0" smtClean="0"/>
              <a:t>China State Grid Corporation’s Chairman recently said the only hurdle to be overcome is “mindset”. “There is no technical challenge at all” to incorporating ever more renewable energy.</a:t>
            </a:r>
          </a:p>
          <a:p>
            <a:pPr lvl="0"/>
            <a:endParaRPr lang="en-US" sz="1400" dirty="0" smtClean="0"/>
          </a:p>
          <a:p>
            <a:pPr lvl="0"/>
            <a:r>
              <a:rPr lang="en-US" sz="1400" dirty="0" smtClean="0"/>
              <a:t>So any excuses Australian media and politicians give that the grid cant handle ever more RE are just that, excuses. No facts to support this erroneous assertion!</a:t>
            </a:r>
          </a:p>
        </p:txBody>
      </p:sp>
      <p:sp>
        <p:nvSpPr>
          <p:cNvPr id="4" name="Slide Number Placeholder 3"/>
          <p:cNvSpPr>
            <a:spLocks noGrp="1"/>
          </p:cNvSpPr>
          <p:nvPr>
            <p:ph type="sldNum" sz="quarter" idx="10"/>
          </p:nvPr>
        </p:nvSpPr>
        <p:spPr/>
        <p:txBody>
          <a:bodyPr/>
          <a:lstStyle/>
          <a:p>
            <a:fld id="{6A62BC51-8DDE-4C02-A522-89CF8E8503AE}" type="slidenum">
              <a:rPr lang="en-AU" smtClean="0"/>
              <a:pPr/>
              <a:t>13</a:t>
            </a:fld>
            <a:endParaRPr lang="en-AU"/>
          </a:p>
        </p:txBody>
      </p:sp>
    </p:spTree>
    <p:extLst>
      <p:ext uri="{BB962C8B-B14F-4D97-AF65-F5344CB8AC3E}">
        <p14:creationId xmlns:p14="http://schemas.microsoft.com/office/powerpoint/2010/main" val="304238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14</a:t>
            </a:fld>
            <a:endParaRPr lang="en-AU"/>
          </a:p>
        </p:txBody>
      </p:sp>
    </p:spTree>
    <p:extLst>
      <p:ext uri="{BB962C8B-B14F-4D97-AF65-F5344CB8AC3E}">
        <p14:creationId xmlns:p14="http://schemas.microsoft.com/office/powerpoint/2010/main" val="23276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15</a:t>
            </a:fld>
            <a:endParaRPr lang="en-AU"/>
          </a:p>
        </p:txBody>
      </p:sp>
    </p:spTree>
    <p:extLst>
      <p:ext uri="{BB962C8B-B14F-4D97-AF65-F5344CB8AC3E}">
        <p14:creationId xmlns:p14="http://schemas.microsoft.com/office/powerpoint/2010/main" val="23276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Renewables have seen massive technology innovation which has combined with massive economies of scale to drive costs down, to the point where grid-parity on an apples vs apples basis is now a real and immediate threat to incumbent fossil fuel companies.</a:t>
            </a:r>
          </a:p>
        </p:txBody>
      </p:sp>
      <p:sp>
        <p:nvSpPr>
          <p:cNvPr id="4" name="Slide Number Placeholder 3"/>
          <p:cNvSpPr>
            <a:spLocks noGrp="1"/>
          </p:cNvSpPr>
          <p:nvPr>
            <p:ph type="sldNum" sz="quarter" idx="10"/>
          </p:nvPr>
        </p:nvSpPr>
        <p:spPr/>
        <p:txBody>
          <a:bodyPr/>
          <a:lstStyle/>
          <a:p>
            <a:fld id="{6A62BC51-8DDE-4C02-A522-89CF8E8503AE}" type="slidenum">
              <a:rPr lang="en-AU" smtClean="0"/>
              <a:pPr/>
              <a:t>16</a:t>
            </a:fld>
            <a:endParaRPr lang="en-AU"/>
          </a:p>
        </p:txBody>
      </p:sp>
    </p:spTree>
    <p:extLst>
      <p:ext uri="{BB962C8B-B14F-4D97-AF65-F5344CB8AC3E}">
        <p14:creationId xmlns:p14="http://schemas.microsoft.com/office/powerpoint/2010/main" val="264727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Renewables have seen massive technology innovation which has combined with massive economies of scale to drive costs down, to the point where grid-parity on an apples vs apples basis is now a real and immediate threat to incumbent fossil fuel companies.</a:t>
            </a:r>
          </a:p>
        </p:txBody>
      </p:sp>
      <p:sp>
        <p:nvSpPr>
          <p:cNvPr id="4" name="Slide Number Placeholder 3"/>
          <p:cNvSpPr>
            <a:spLocks noGrp="1"/>
          </p:cNvSpPr>
          <p:nvPr>
            <p:ph type="sldNum" sz="quarter" idx="10"/>
          </p:nvPr>
        </p:nvSpPr>
        <p:spPr/>
        <p:txBody>
          <a:bodyPr/>
          <a:lstStyle/>
          <a:p>
            <a:fld id="{6A62BC51-8DDE-4C02-A522-89CF8E8503AE}" type="slidenum">
              <a:rPr lang="en-AU" smtClean="0"/>
              <a:pPr/>
              <a:t>17</a:t>
            </a:fld>
            <a:endParaRPr lang="en-AU"/>
          </a:p>
        </p:txBody>
      </p:sp>
    </p:spTree>
    <p:extLst>
      <p:ext uri="{BB962C8B-B14F-4D97-AF65-F5344CB8AC3E}">
        <p14:creationId xmlns:p14="http://schemas.microsoft.com/office/powerpoint/2010/main" val="355699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lvl="0"/>
            <a:r>
              <a:rPr lang="en-US" sz="1400" dirty="0" smtClean="0"/>
              <a:t>China State Grid Corporation’s Chairman recently said the only hurdle to be overcome is “mindset”. “There is no technical challenge at all” to incorporating ever more renewable energy.</a:t>
            </a:r>
          </a:p>
          <a:p>
            <a:pPr lvl="0"/>
            <a:endParaRPr lang="en-US" sz="1400" dirty="0" smtClean="0"/>
          </a:p>
          <a:p>
            <a:pPr lvl="0"/>
            <a:r>
              <a:rPr lang="en-US" sz="1400" dirty="0" smtClean="0"/>
              <a:t>So any excuses Australian media and politicians give that the grid cant handle ever more RE are just that, excuses. No facts to support this erroneous assertion!</a:t>
            </a:r>
          </a:p>
        </p:txBody>
      </p:sp>
      <p:sp>
        <p:nvSpPr>
          <p:cNvPr id="4" name="Slide Number Placeholder 3"/>
          <p:cNvSpPr>
            <a:spLocks noGrp="1"/>
          </p:cNvSpPr>
          <p:nvPr>
            <p:ph type="sldNum" sz="quarter" idx="10"/>
          </p:nvPr>
        </p:nvSpPr>
        <p:spPr/>
        <p:txBody>
          <a:bodyPr/>
          <a:lstStyle/>
          <a:p>
            <a:fld id="{6A62BC51-8DDE-4C02-A522-89CF8E8503AE}" type="slidenum">
              <a:rPr lang="en-AU" smtClean="0"/>
              <a:pPr/>
              <a:t>18</a:t>
            </a:fld>
            <a:endParaRPr lang="en-AU"/>
          </a:p>
        </p:txBody>
      </p:sp>
    </p:spTree>
    <p:extLst>
      <p:ext uri="{BB962C8B-B14F-4D97-AF65-F5344CB8AC3E}">
        <p14:creationId xmlns:p14="http://schemas.microsoft.com/office/powerpoint/2010/main" val="304238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Renewables have seen massive technology innovation which has combined with massive economies of scale to drive costs down, to the point where grid-parity on an apples vs apples basis is now a real and immediate threat to incumbent fossil fuel companies.</a:t>
            </a:r>
          </a:p>
        </p:txBody>
      </p:sp>
      <p:sp>
        <p:nvSpPr>
          <p:cNvPr id="4" name="Slide Number Placeholder 3"/>
          <p:cNvSpPr>
            <a:spLocks noGrp="1"/>
          </p:cNvSpPr>
          <p:nvPr>
            <p:ph type="sldNum" sz="quarter" idx="10"/>
          </p:nvPr>
        </p:nvSpPr>
        <p:spPr/>
        <p:txBody>
          <a:bodyPr/>
          <a:lstStyle/>
          <a:p>
            <a:fld id="{6A62BC51-8DDE-4C02-A522-89CF8E8503AE}" type="slidenum">
              <a:rPr lang="en-AU" smtClean="0"/>
              <a:pPr/>
              <a:t>19</a:t>
            </a:fld>
            <a:endParaRPr lang="en-AU"/>
          </a:p>
        </p:txBody>
      </p:sp>
    </p:spTree>
    <p:extLst>
      <p:ext uri="{BB962C8B-B14F-4D97-AF65-F5344CB8AC3E}">
        <p14:creationId xmlns:p14="http://schemas.microsoft.com/office/powerpoint/2010/main" val="355699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20</a:t>
            </a:fld>
            <a:endParaRPr lang="en-AU"/>
          </a:p>
        </p:txBody>
      </p:sp>
    </p:spTree>
    <p:extLst>
      <p:ext uri="{BB962C8B-B14F-4D97-AF65-F5344CB8AC3E}">
        <p14:creationId xmlns:p14="http://schemas.microsoft.com/office/powerpoint/2010/main" val="2327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this presentation, I aim to talk about the transformation currently underway of the world’s electricity markets</a:t>
            </a:r>
          </a:p>
          <a:p>
            <a:endParaRPr lang="en-US" dirty="0" smtClean="0"/>
          </a:p>
          <a:p>
            <a:r>
              <a:rPr lang="en-US" dirty="0" smtClean="0"/>
              <a:t>Coal has historically been the mainstay fuel of the world’s main electricity markets.</a:t>
            </a:r>
          </a:p>
          <a:p>
            <a:endParaRPr lang="en-US" dirty="0" smtClean="0"/>
          </a:p>
          <a:p>
            <a:r>
              <a:rPr lang="en-US" dirty="0" smtClean="0"/>
              <a:t>However, with ever increasing amounts of gas, nuclear, hydro, wind and solar power being installed globally, plus the curtailment of electricity demand growth by greater energy efficiency impacts, the growth profile of coal is highly questionable.</a:t>
            </a:r>
          </a:p>
          <a:p>
            <a:endParaRPr lang="en-US" dirty="0" smtClean="0"/>
          </a:p>
          <a:p>
            <a:r>
              <a:rPr lang="en-US" dirty="0" smtClean="0"/>
              <a:t>My biggest forecast last year was that China would see peak coal consumption by 2016 – 15-20 years ahead of the IEA’s timeframe. Coal consumption was down 2% in 2014, despite 7.4% GDP growth and 3.8% electricity system demand growth. Something has changed fundamentally in 2014.</a:t>
            </a:r>
          </a:p>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2</a:t>
            </a:fld>
            <a:endParaRPr lang="en-AU" dirty="0"/>
          </a:p>
        </p:txBody>
      </p:sp>
    </p:spTree>
    <p:extLst>
      <p:ext uri="{BB962C8B-B14F-4D97-AF65-F5344CB8AC3E}">
        <p14:creationId xmlns:p14="http://schemas.microsoft.com/office/powerpoint/2010/main" val="86371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226611" indent="-226611"/>
            <a:endParaRPr lang="en-US" dirty="0" smtClean="0"/>
          </a:p>
        </p:txBody>
      </p:sp>
      <p:sp>
        <p:nvSpPr>
          <p:cNvPr id="4" name="Slide Number Placeholder 3"/>
          <p:cNvSpPr>
            <a:spLocks noGrp="1"/>
          </p:cNvSpPr>
          <p:nvPr>
            <p:ph type="sldNum" sz="quarter" idx="10"/>
          </p:nvPr>
        </p:nvSpPr>
        <p:spPr/>
        <p:txBody>
          <a:bodyPr/>
          <a:lstStyle/>
          <a:p>
            <a:fld id="{6A62BC51-8DDE-4C02-A522-89CF8E8503AE}" type="slidenum">
              <a:rPr lang="en-AU" smtClean="0"/>
              <a:pPr/>
              <a:t>21</a:t>
            </a:fld>
            <a:endParaRPr lang="en-AU" dirty="0"/>
          </a:p>
        </p:txBody>
      </p:sp>
    </p:spTree>
    <p:extLst>
      <p:ext uri="{BB962C8B-B14F-4D97-AF65-F5344CB8AC3E}">
        <p14:creationId xmlns:p14="http://schemas.microsoft.com/office/powerpoint/2010/main" val="361564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739775"/>
            <a:ext cx="3875087" cy="2905125"/>
          </a:xfrm>
        </p:spPr>
      </p:sp>
      <p:sp>
        <p:nvSpPr>
          <p:cNvPr id="3" name="Notes Placeholder 2"/>
          <p:cNvSpPr>
            <a:spLocks noGrp="1"/>
          </p:cNvSpPr>
          <p:nvPr>
            <p:ph type="body" idx="1"/>
          </p:nvPr>
        </p:nvSpPr>
        <p:spPr>
          <a:xfrm>
            <a:off x="676949" y="3788030"/>
            <a:ext cx="5388610" cy="5227116"/>
          </a:xfrm>
        </p:spPr>
        <p:txBody>
          <a:bodyPr/>
          <a:lstStyle/>
          <a:p>
            <a:pPr algn="just"/>
            <a:endParaRPr lang="en-US" sz="1050" dirty="0" smtClean="0">
              <a:latin typeface="+mn-lt"/>
            </a:endParaRPr>
          </a:p>
        </p:txBody>
      </p:sp>
      <p:sp>
        <p:nvSpPr>
          <p:cNvPr id="4" name="Slide Number Placeholder 3"/>
          <p:cNvSpPr>
            <a:spLocks noGrp="1"/>
          </p:cNvSpPr>
          <p:nvPr>
            <p:ph type="sldNum" sz="quarter" idx="10"/>
          </p:nvPr>
        </p:nvSpPr>
        <p:spPr/>
        <p:txBody>
          <a:bodyPr/>
          <a:lstStyle/>
          <a:p>
            <a:pPr>
              <a:defRPr/>
            </a:pPr>
            <a:fld id="{54A6FAA9-D176-45CF-8DE3-27673D7D2D9D}" type="slidenum">
              <a:rPr lang="en-GB" smtClean="0"/>
              <a:pPr>
                <a:defRPr/>
              </a:pPr>
              <a:t>22</a:t>
            </a:fld>
            <a:endParaRPr lang="en-GB"/>
          </a:p>
        </p:txBody>
      </p:sp>
    </p:spTree>
    <p:extLst>
      <p:ext uri="{BB962C8B-B14F-4D97-AF65-F5344CB8AC3E}">
        <p14:creationId xmlns:p14="http://schemas.microsoft.com/office/powerpoint/2010/main" val="79661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Renewables have seen massive technology innovation which has combined with massive economies of scale to drive costs down, to the point where grid-parity on an apples vs apples basis is now a real and immediate threat to incumbent fossil fuel companies.</a:t>
            </a:r>
          </a:p>
        </p:txBody>
      </p:sp>
      <p:sp>
        <p:nvSpPr>
          <p:cNvPr id="4" name="Slide Number Placeholder 3"/>
          <p:cNvSpPr>
            <a:spLocks noGrp="1"/>
          </p:cNvSpPr>
          <p:nvPr>
            <p:ph type="sldNum" sz="quarter" idx="10"/>
          </p:nvPr>
        </p:nvSpPr>
        <p:spPr/>
        <p:txBody>
          <a:bodyPr/>
          <a:lstStyle/>
          <a:p>
            <a:fld id="{6A62BC51-8DDE-4C02-A522-89CF8E8503AE}" type="slidenum">
              <a:rPr lang="en-AU" smtClean="0"/>
              <a:pPr/>
              <a:t>23</a:t>
            </a:fld>
            <a:endParaRPr lang="en-AU"/>
          </a:p>
        </p:txBody>
      </p:sp>
    </p:spTree>
    <p:extLst>
      <p:ext uri="{BB962C8B-B14F-4D97-AF65-F5344CB8AC3E}">
        <p14:creationId xmlns:p14="http://schemas.microsoft.com/office/powerpoint/2010/main" val="3556995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indent="-226611"/>
            <a:r>
              <a:rPr lang="en-US" dirty="0" smtClean="0"/>
              <a:t>The global equity market are increasingly pricing in the risk that seaborne thermal coal market as having entered structural decline. Most global coal companies have seen their equity capitalisation slashed by 70-90% over the last four years be it in America, Australia or HK – refer charts over the next three pages.</a:t>
            </a:r>
          </a:p>
          <a:p>
            <a:pPr indent="-226611"/>
            <a:endParaRPr lang="en-US" dirty="0" smtClean="0"/>
          </a:p>
          <a:p>
            <a:pPr indent="-226611"/>
            <a:r>
              <a:rPr lang="en-US" dirty="0" smtClean="0"/>
              <a:t>In part, this reflects the usual short sighted corporate stupidity of expanding aggressively when coal prices are at their peak. Most Western Coal companies undertook expensive M&amp;A at the top as well, leaving most in financial distress now.</a:t>
            </a:r>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26</a:t>
            </a:fld>
            <a:endParaRPr lang="en-AU"/>
          </a:p>
        </p:txBody>
      </p:sp>
    </p:spTree>
    <p:extLst>
      <p:ext uri="{BB962C8B-B14F-4D97-AF65-F5344CB8AC3E}">
        <p14:creationId xmlns:p14="http://schemas.microsoft.com/office/powerpoint/2010/main" val="365665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lvl="0"/>
            <a:r>
              <a:rPr lang="en-US" sz="1400" dirty="0" smtClean="0"/>
              <a:t>China Shenhua Energy Co.’s Chairman last week reported:</a:t>
            </a:r>
          </a:p>
          <a:p>
            <a:pPr lvl="0"/>
            <a:endParaRPr lang="en-US" sz="1400" dirty="0" smtClean="0"/>
          </a:p>
          <a:p>
            <a:pPr lvl="0"/>
            <a:r>
              <a:rPr lang="en-US" sz="1400" dirty="0" smtClean="0"/>
              <a:t> </a:t>
            </a:r>
            <a:r>
              <a:rPr lang="en-US" sz="1400" i="1" dirty="0" smtClean="0"/>
              <a:t>“The pace of adjustments to the global energy structure in the short run will speed up and the trend of lowering the consuming proportion of fossil fuel energy will be obvious … the structural adjustments to the coal and electricity sectors will accelerate.”</a:t>
            </a:r>
          </a:p>
          <a:p>
            <a:pPr lvl="0"/>
            <a:endParaRPr lang="en-AU" sz="1400" dirty="0" smtClean="0"/>
          </a:p>
          <a:p>
            <a:r>
              <a:rPr lang="en-US" sz="1400" dirty="0" smtClean="0"/>
              <a:t>That doesn’t sound like the largest coal company by value in the world has much doubt!</a:t>
            </a:r>
          </a:p>
        </p:txBody>
      </p:sp>
      <p:sp>
        <p:nvSpPr>
          <p:cNvPr id="4" name="Slide Number Placeholder 3"/>
          <p:cNvSpPr>
            <a:spLocks noGrp="1"/>
          </p:cNvSpPr>
          <p:nvPr>
            <p:ph type="sldNum" sz="quarter" idx="10"/>
          </p:nvPr>
        </p:nvSpPr>
        <p:spPr/>
        <p:txBody>
          <a:bodyPr/>
          <a:lstStyle/>
          <a:p>
            <a:fld id="{6A62BC51-8DDE-4C02-A522-89CF8E8503AE}" type="slidenum">
              <a:rPr lang="en-AU" smtClean="0"/>
              <a:pPr/>
              <a:t>3</a:t>
            </a:fld>
            <a:endParaRPr lang="en-AU"/>
          </a:p>
        </p:txBody>
      </p:sp>
    </p:spTree>
    <p:extLst>
      <p:ext uri="{BB962C8B-B14F-4D97-AF65-F5344CB8AC3E}">
        <p14:creationId xmlns:p14="http://schemas.microsoft.com/office/powerpoint/2010/main" val="304238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lvl="0"/>
            <a:r>
              <a:rPr lang="en-US" sz="1400" dirty="0" smtClean="0"/>
              <a:t>China Shenhua Energy Co.’s Chairman last week reported:</a:t>
            </a:r>
          </a:p>
          <a:p>
            <a:pPr lvl="0"/>
            <a:endParaRPr lang="en-US" sz="1400" dirty="0" smtClean="0"/>
          </a:p>
          <a:p>
            <a:pPr lvl="0"/>
            <a:r>
              <a:rPr lang="en-US" sz="1400" dirty="0" smtClean="0"/>
              <a:t> </a:t>
            </a:r>
            <a:r>
              <a:rPr lang="en-US" sz="1400" i="1" dirty="0" smtClean="0"/>
              <a:t>“The pace of adjustments to the global energy structure in the short run will speed up and the trend of lowering the consuming proportion of fossil fuel energy will be obvious … the structural adjustments to the coal and electricity sectors will accelerate.”</a:t>
            </a:r>
          </a:p>
          <a:p>
            <a:pPr lvl="0"/>
            <a:endParaRPr lang="en-AU" sz="1400" dirty="0" smtClean="0"/>
          </a:p>
          <a:p>
            <a:r>
              <a:rPr lang="en-US" sz="1400" dirty="0" smtClean="0"/>
              <a:t>That doesn’t sound like the largest coal company by value in the world has much doubt!</a:t>
            </a:r>
          </a:p>
        </p:txBody>
      </p:sp>
      <p:sp>
        <p:nvSpPr>
          <p:cNvPr id="4" name="Slide Number Placeholder 3"/>
          <p:cNvSpPr>
            <a:spLocks noGrp="1"/>
          </p:cNvSpPr>
          <p:nvPr>
            <p:ph type="sldNum" sz="quarter" idx="10"/>
          </p:nvPr>
        </p:nvSpPr>
        <p:spPr/>
        <p:txBody>
          <a:bodyPr/>
          <a:lstStyle/>
          <a:p>
            <a:fld id="{6A62BC51-8DDE-4C02-A522-89CF8E8503AE}" type="slidenum">
              <a:rPr lang="en-AU" smtClean="0"/>
              <a:pPr/>
              <a:t>4</a:t>
            </a:fld>
            <a:endParaRPr lang="en-AU"/>
          </a:p>
        </p:txBody>
      </p:sp>
    </p:spTree>
    <p:extLst>
      <p:ext uri="{BB962C8B-B14F-4D97-AF65-F5344CB8AC3E}">
        <p14:creationId xmlns:p14="http://schemas.microsoft.com/office/powerpoint/2010/main" val="304238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lvl="0"/>
            <a:r>
              <a:rPr lang="en-US" sz="1400" dirty="0" smtClean="0"/>
              <a:t>China Shenhua Energy Co.’s Chairman last week reported:</a:t>
            </a:r>
          </a:p>
          <a:p>
            <a:pPr lvl="0"/>
            <a:endParaRPr lang="en-US" sz="1400" dirty="0" smtClean="0"/>
          </a:p>
          <a:p>
            <a:pPr lvl="0"/>
            <a:r>
              <a:rPr lang="en-US" sz="1400" dirty="0" smtClean="0"/>
              <a:t> </a:t>
            </a:r>
            <a:r>
              <a:rPr lang="en-US" sz="1400" i="1" dirty="0" smtClean="0"/>
              <a:t>“The pace of adjustments to the global energy structure in the short run will speed up and the trend of lowering the consuming proportion of fossil fuel energy will be obvious … the structural adjustments to the coal and electricity sectors will accelerate.”</a:t>
            </a:r>
          </a:p>
          <a:p>
            <a:pPr lvl="0"/>
            <a:endParaRPr lang="en-AU" sz="1400" dirty="0" smtClean="0"/>
          </a:p>
          <a:p>
            <a:r>
              <a:rPr lang="en-US" sz="1400" dirty="0" smtClean="0"/>
              <a:t>That doesn’t sound like the largest coal company by value in the world has much doubt!</a:t>
            </a:r>
          </a:p>
        </p:txBody>
      </p:sp>
      <p:sp>
        <p:nvSpPr>
          <p:cNvPr id="4" name="Slide Number Placeholder 3"/>
          <p:cNvSpPr>
            <a:spLocks noGrp="1"/>
          </p:cNvSpPr>
          <p:nvPr>
            <p:ph type="sldNum" sz="quarter" idx="10"/>
          </p:nvPr>
        </p:nvSpPr>
        <p:spPr/>
        <p:txBody>
          <a:bodyPr/>
          <a:lstStyle/>
          <a:p>
            <a:fld id="{6A62BC51-8DDE-4C02-A522-89CF8E8503AE}" type="slidenum">
              <a:rPr lang="en-AU" smtClean="0"/>
              <a:pPr/>
              <a:t>5</a:t>
            </a:fld>
            <a:endParaRPr lang="en-AU"/>
          </a:p>
        </p:txBody>
      </p:sp>
    </p:spTree>
    <p:extLst>
      <p:ext uri="{BB962C8B-B14F-4D97-AF65-F5344CB8AC3E}">
        <p14:creationId xmlns:p14="http://schemas.microsoft.com/office/powerpoint/2010/main" val="304238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6611"/>
            <a:endParaRPr lang="en-US" dirty="0" smtClean="0"/>
          </a:p>
          <a:p>
            <a:pPr lvl="0"/>
            <a:r>
              <a:rPr lang="en-US" sz="1400" dirty="0" smtClean="0"/>
              <a:t>China Shenhua Energy Co.’s Chairman last week reported:</a:t>
            </a:r>
          </a:p>
          <a:p>
            <a:pPr lvl="0"/>
            <a:endParaRPr lang="en-US" sz="1400" dirty="0" smtClean="0"/>
          </a:p>
          <a:p>
            <a:pPr lvl="0"/>
            <a:r>
              <a:rPr lang="en-US" sz="1400" dirty="0" smtClean="0"/>
              <a:t> </a:t>
            </a:r>
            <a:r>
              <a:rPr lang="en-US" sz="1400" i="1" dirty="0" smtClean="0"/>
              <a:t>“The pace of adjustments to the global energy structure in the short run will speed up and the trend of lowering the consuming proportion of fossil fuel energy will be obvious … the structural adjustments to the coal and electricity sectors will accelerate.”</a:t>
            </a:r>
          </a:p>
          <a:p>
            <a:pPr lvl="0"/>
            <a:endParaRPr lang="en-AU" sz="1400" dirty="0" smtClean="0"/>
          </a:p>
          <a:p>
            <a:r>
              <a:rPr lang="en-US" sz="1400" dirty="0" smtClean="0"/>
              <a:t>That doesn’t sound like the largest coal company by value in the world has much doubt!</a:t>
            </a:r>
          </a:p>
        </p:txBody>
      </p:sp>
      <p:sp>
        <p:nvSpPr>
          <p:cNvPr id="4" name="Slide Number Placeholder 3"/>
          <p:cNvSpPr>
            <a:spLocks noGrp="1"/>
          </p:cNvSpPr>
          <p:nvPr>
            <p:ph type="sldNum" sz="quarter" idx="10"/>
          </p:nvPr>
        </p:nvSpPr>
        <p:spPr/>
        <p:txBody>
          <a:bodyPr/>
          <a:lstStyle/>
          <a:p>
            <a:fld id="{6A62BC51-8DDE-4C02-A522-89CF8E8503AE}" type="slidenum">
              <a:rPr lang="en-AU" smtClean="0"/>
              <a:pPr/>
              <a:t>6</a:t>
            </a:fld>
            <a:endParaRPr lang="en-AU"/>
          </a:p>
        </p:txBody>
      </p:sp>
    </p:spTree>
    <p:extLst>
      <p:ext uri="{BB962C8B-B14F-4D97-AF65-F5344CB8AC3E}">
        <p14:creationId xmlns:p14="http://schemas.microsoft.com/office/powerpoint/2010/main" val="304238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7</a:t>
            </a:fld>
            <a:endParaRPr lang="en-AU"/>
          </a:p>
        </p:txBody>
      </p:sp>
    </p:spTree>
    <p:extLst>
      <p:ext uri="{BB962C8B-B14F-4D97-AF65-F5344CB8AC3E}">
        <p14:creationId xmlns:p14="http://schemas.microsoft.com/office/powerpoint/2010/main" val="23276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8</a:t>
            </a:fld>
            <a:endParaRPr lang="en-AU"/>
          </a:p>
        </p:txBody>
      </p:sp>
    </p:spTree>
    <p:extLst>
      <p:ext uri="{BB962C8B-B14F-4D97-AF65-F5344CB8AC3E}">
        <p14:creationId xmlns:p14="http://schemas.microsoft.com/office/powerpoint/2010/main" val="23276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A62BC51-8DDE-4C02-A522-89CF8E8503AE}" type="slidenum">
              <a:rPr lang="en-AU" smtClean="0"/>
              <a:pPr/>
              <a:t>9</a:t>
            </a:fld>
            <a:endParaRPr lang="en-AU"/>
          </a:p>
        </p:txBody>
      </p:sp>
    </p:spTree>
    <p:extLst>
      <p:ext uri="{BB962C8B-B14F-4D97-AF65-F5344CB8AC3E}">
        <p14:creationId xmlns:p14="http://schemas.microsoft.com/office/powerpoint/2010/main" val="23276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34BD0D1-2086-D64D-8A8A-866B17386C95}" type="datetime1">
              <a:rPr lang="en-AU" smtClean="0"/>
              <a:t>31/10/2016</a:t>
            </a:fld>
            <a:endParaRPr lang="en-AU"/>
          </a:p>
        </p:txBody>
      </p:sp>
      <p:sp>
        <p:nvSpPr>
          <p:cNvPr id="5" name="Footer Placeholder 4"/>
          <p:cNvSpPr>
            <a:spLocks noGrp="1"/>
          </p:cNvSpPr>
          <p:nvPr>
            <p:ph type="ftr" sz="quarter" idx="11"/>
          </p:nvPr>
        </p:nvSpPr>
        <p:spPr/>
        <p:txBody>
          <a:bodyPr/>
          <a:lstStyle/>
          <a:p>
            <a:r>
              <a:rPr lang="en-US" smtClean="0"/>
              <a:t>Source: Yahoo Finance</a:t>
            </a:r>
            <a:endParaRPr lang="en-AU"/>
          </a:p>
        </p:txBody>
      </p:sp>
      <p:sp>
        <p:nvSpPr>
          <p:cNvPr id="6" name="Slide Number Placeholder 5"/>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7F7169-F54A-284C-8B72-9E76A3BE3BF4}" type="datetime1">
              <a:rPr lang="en-AU" smtClean="0"/>
              <a:t>31/10/2016</a:t>
            </a:fld>
            <a:endParaRPr lang="en-AU"/>
          </a:p>
        </p:txBody>
      </p:sp>
      <p:sp>
        <p:nvSpPr>
          <p:cNvPr id="5" name="Footer Placeholder 4"/>
          <p:cNvSpPr>
            <a:spLocks noGrp="1"/>
          </p:cNvSpPr>
          <p:nvPr>
            <p:ph type="ftr" sz="quarter" idx="11"/>
          </p:nvPr>
        </p:nvSpPr>
        <p:spPr/>
        <p:txBody>
          <a:bodyPr/>
          <a:lstStyle/>
          <a:p>
            <a:r>
              <a:rPr lang="en-US" smtClean="0"/>
              <a:t>Source: Yahoo Finance</a:t>
            </a:r>
            <a:endParaRPr lang="en-AU"/>
          </a:p>
        </p:txBody>
      </p:sp>
      <p:sp>
        <p:nvSpPr>
          <p:cNvPr id="6" name="Slide Number Placeholder 5"/>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E9FC27F-041C-D740-99F6-F45D5F5258C9}" type="datetime1">
              <a:rPr lang="en-AU" smtClean="0"/>
              <a:t>31/10/2016</a:t>
            </a:fld>
            <a:endParaRPr lang="en-AU"/>
          </a:p>
        </p:txBody>
      </p:sp>
      <p:sp>
        <p:nvSpPr>
          <p:cNvPr id="5" name="Footer Placeholder 4"/>
          <p:cNvSpPr>
            <a:spLocks noGrp="1"/>
          </p:cNvSpPr>
          <p:nvPr>
            <p:ph type="ftr" sz="quarter" idx="11"/>
          </p:nvPr>
        </p:nvSpPr>
        <p:spPr/>
        <p:txBody>
          <a:bodyPr/>
          <a:lstStyle/>
          <a:p>
            <a:r>
              <a:rPr lang="en-US" smtClean="0"/>
              <a:t>Source: Yahoo Finance</a:t>
            </a:r>
            <a:endParaRPr lang="en-AU"/>
          </a:p>
        </p:txBody>
      </p:sp>
      <p:sp>
        <p:nvSpPr>
          <p:cNvPr id="6" name="Slide Number Placeholder 5"/>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169200" y="1461600"/>
            <a:ext cx="8809200" cy="5158800"/>
          </a:xfrm>
        </p:spPr>
        <p:txBody>
          <a:bodyPr/>
          <a:lstStyle>
            <a:lvl2pPr>
              <a:defRPr>
                <a:solidFill>
                  <a:srgbClr val="5F5F5F"/>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767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3CC6A85-0F5E-7D47-B9CF-1182D16ED0BF}" type="datetime1">
              <a:rPr lang="en-AU" smtClean="0"/>
              <a:t>31/10/2016</a:t>
            </a:fld>
            <a:endParaRPr lang="en-AU"/>
          </a:p>
        </p:txBody>
      </p:sp>
      <p:sp>
        <p:nvSpPr>
          <p:cNvPr id="5" name="Footer Placeholder 4"/>
          <p:cNvSpPr>
            <a:spLocks noGrp="1"/>
          </p:cNvSpPr>
          <p:nvPr>
            <p:ph type="ftr" sz="quarter" idx="11"/>
          </p:nvPr>
        </p:nvSpPr>
        <p:spPr/>
        <p:txBody>
          <a:bodyPr/>
          <a:lstStyle/>
          <a:p>
            <a:r>
              <a:rPr lang="en-US" smtClean="0"/>
              <a:t>Source: Yahoo Finance</a:t>
            </a:r>
            <a:endParaRPr lang="en-AU"/>
          </a:p>
        </p:txBody>
      </p:sp>
      <p:sp>
        <p:nvSpPr>
          <p:cNvPr id="6" name="Slide Number Placeholder 5"/>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3C719-B528-324A-8E13-3FC8CFF17A0C}" type="datetime1">
              <a:rPr lang="en-AU" smtClean="0"/>
              <a:t>31/10/2016</a:t>
            </a:fld>
            <a:endParaRPr lang="en-AU"/>
          </a:p>
        </p:txBody>
      </p:sp>
      <p:sp>
        <p:nvSpPr>
          <p:cNvPr id="5" name="Footer Placeholder 4"/>
          <p:cNvSpPr>
            <a:spLocks noGrp="1"/>
          </p:cNvSpPr>
          <p:nvPr>
            <p:ph type="ftr" sz="quarter" idx="11"/>
          </p:nvPr>
        </p:nvSpPr>
        <p:spPr/>
        <p:txBody>
          <a:bodyPr/>
          <a:lstStyle/>
          <a:p>
            <a:r>
              <a:rPr lang="en-US" smtClean="0"/>
              <a:t>Source: Yahoo Finance</a:t>
            </a:r>
            <a:endParaRPr lang="en-AU"/>
          </a:p>
        </p:txBody>
      </p:sp>
      <p:sp>
        <p:nvSpPr>
          <p:cNvPr id="6" name="Slide Number Placeholder 5"/>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02FC086-0B0C-4F4C-8208-30EF9313C48E}" type="datetime1">
              <a:rPr lang="en-AU" smtClean="0"/>
              <a:t>31/10/2016</a:t>
            </a:fld>
            <a:endParaRPr lang="en-AU"/>
          </a:p>
        </p:txBody>
      </p:sp>
      <p:sp>
        <p:nvSpPr>
          <p:cNvPr id="6" name="Footer Placeholder 5"/>
          <p:cNvSpPr>
            <a:spLocks noGrp="1"/>
          </p:cNvSpPr>
          <p:nvPr>
            <p:ph type="ftr" sz="quarter" idx="11"/>
          </p:nvPr>
        </p:nvSpPr>
        <p:spPr/>
        <p:txBody>
          <a:bodyPr/>
          <a:lstStyle/>
          <a:p>
            <a:r>
              <a:rPr lang="en-US" smtClean="0"/>
              <a:t>Source: Yahoo Finance</a:t>
            </a:r>
            <a:endParaRPr lang="en-AU"/>
          </a:p>
        </p:txBody>
      </p:sp>
      <p:sp>
        <p:nvSpPr>
          <p:cNvPr id="7" name="Slide Number Placeholder 6"/>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DA3AEF5-9B6E-FB43-A119-094A192AC3AC}" type="datetime1">
              <a:rPr lang="en-AU" smtClean="0"/>
              <a:t>31/10/2016</a:t>
            </a:fld>
            <a:endParaRPr lang="en-AU"/>
          </a:p>
        </p:txBody>
      </p:sp>
      <p:sp>
        <p:nvSpPr>
          <p:cNvPr id="8" name="Footer Placeholder 7"/>
          <p:cNvSpPr>
            <a:spLocks noGrp="1"/>
          </p:cNvSpPr>
          <p:nvPr>
            <p:ph type="ftr" sz="quarter" idx="11"/>
          </p:nvPr>
        </p:nvSpPr>
        <p:spPr/>
        <p:txBody>
          <a:bodyPr/>
          <a:lstStyle/>
          <a:p>
            <a:r>
              <a:rPr lang="en-US" smtClean="0"/>
              <a:t>Source: Yahoo Finance</a:t>
            </a:r>
            <a:endParaRPr lang="en-AU"/>
          </a:p>
        </p:txBody>
      </p:sp>
      <p:sp>
        <p:nvSpPr>
          <p:cNvPr id="9" name="Slide Number Placeholder 8"/>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03E6875-ED57-C34D-8612-A8BAE4F58E3A}" type="datetime1">
              <a:rPr lang="en-AU" smtClean="0"/>
              <a:t>31/10/2016</a:t>
            </a:fld>
            <a:endParaRPr lang="en-AU"/>
          </a:p>
        </p:txBody>
      </p:sp>
      <p:sp>
        <p:nvSpPr>
          <p:cNvPr id="4" name="Footer Placeholder 3"/>
          <p:cNvSpPr>
            <a:spLocks noGrp="1"/>
          </p:cNvSpPr>
          <p:nvPr>
            <p:ph type="ftr" sz="quarter" idx="11"/>
          </p:nvPr>
        </p:nvSpPr>
        <p:spPr/>
        <p:txBody>
          <a:bodyPr/>
          <a:lstStyle/>
          <a:p>
            <a:r>
              <a:rPr lang="en-US" smtClean="0"/>
              <a:t>Source: Yahoo Finance</a:t>
            </a:r>
            <a:endParaRPr lang="en-AU"/>
          </a:p>
        </p:txBody>
      </p:sp>
      <p:sp>
        <p:nvSpPr>
          <p:cNvPr id="5" name="Slide Number Placeholder 4"/>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9B19A-5845-4348-B8E4-2642A0D85BC4}" type="datetime1">
              <a:rPr lang="en-AU" smtClean="0"/>
              <a:t>31/10/2016</a:t>
            </a:fld>
            <a:endParaRPr lang="en-AU"/>
          </a:p>
        </p:txBody>
      </p:sp>
      <p:sp>
        <p:nvSpPr>
          <p:cNvPr id="3" name="Footer Placeholder 2"/>
          <p:cNvSpPr>
            <a:spLocks noGrp="1"/>
          </p:cNvSpPr>
          <p:nvPr>
            <p:ph type="ftr" sz="quarter" idx="11"/>
          </p:nvPr>
        </p:nvSpPr>
        <p:spPr/>
        <p:txBody>
          <a:bodyPr/>
          <a:lstStyle/>
          <a:p>
            <a:r>
              <a:rPr lang="en-US" smtClean="0"/>
              <a:t>Source: Yahoo Finance</a:t>
            </a:r>
            <a:endParaRPr lang="en-AU"/>
          </a:p>
        </p:txBody>
      </p:sp>
      <p:sp>
        <p:nvSpPr>
          <p:cNvPr id="4" name="Slide Number Placeholder 3"/>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2EB17-3647-264A-8931-B168D383A4E0}" type="datetime1">
              <a:rPr lang="en-AU" smtClean="0"/>
              <a:t>31/10/2016</a:t>
            </a:fld>
            <a:endParaRPr lang="en-AU"/>
          </a:p>
        </p:txBody>
      </p:sp>
      <p:sp>
        <p:nvSpPr>
          <p:cNvPr id="6" name="Footer Placeholder 5"/>
          <p:cNvSpPr>
            <a:spLocks noGrp="1"/>
          </p:cNvSpPr>
          <p:nvPr>
            <p:ph type="ftr" sz="quarter" idx="11"/>
          </p:nvPr>
        </p:nvSpPr>
        <p:spPr/>
        <p:txBody>
          <a:bodyPr/>
          <a:lstStyle/>
          <a:p>
            <a:r>
              <a:rPr lang="en-US" smtClean="0"/>
              <a:t>Source: Yahoo Finance</a:t>
            </a:r>
            <a:endParaRPr lang="en-AU"/>
          </a:p>
        </p:txBody>
      </p:sp>
      <p:sp>
        <p:nvSpPr>
          <p:cNvPr id="7" name="Slide Number Placeholder 6"/>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6F5FC-1E8E-D648-8028-AF7CBDF65BC8}" type="datetime1">
              <a:rPr lang="en-AU" smtClean="0"/>
              <a:t>31/10/2016</a:t>
            </a:fld>
            <a:endParaRPr lang="en-AU"/>
          </a:p>
        </p:txBody>
      </p:sp>
      <p:sp>
        <p:nvSpPr>
          <p:cNvPr id="6" name="Footer Placeholder 5"/>
          <p:cNvSpPr>
            <a:spLocks noGrp="1"/>
          </p:cNvSpPr>
          <p:nvPr>
            <p:ph type="ftr" sz="quarter" idx="11"/>
          </p:nvPr>
        </p:nvSpPr>
        <p:spPr/>
        <p:txBody>
          <a:bodyPr/>
          <a:lstStyle/>
          <a:p>
            <a:r>
              <a:rPr lang="en-US" smtClean="0"/>
              <a:t>Source: Yahoo Finance</a:t>
            </a:r>
            <a:endParaRPr lang="en-AU"/>
          </a:p>
        </p:txBody>
      </p:sp>
      <p:sp>
        <p:nvSpPr>
          <p:cNvPr id="7" name="Slide Number Placeholder 6"/>
          <p:cNvSpPr>
            <a:spLocks noGrp="1"/>
          </p:cNvSpPr>
          <p:nvPr>
            <p:ph type="sldNum" sz="quarter" idx="12"/>
          </p:nvPr>
        </p:nvSpPr>
        <p:spPr/>
        <p:txBody>
          <a:bodyPr/>
          <a:lstStyle/>
          <a:p>
            <a:fld id="{AF60F37D-1F75-4788-9B1E-2183757ECC9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DCEF2-F0CB-BF40-AB30-EE7E0D1952C4}" type="datetime1">
              <a:rPr lang="en-AU" smtClean="0"/>
              <a:t>31/10/2016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Source: Yahoo Finance</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0F37D-1F75-4788-9B1E-2183757ECC9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buckley@ieef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uk.reuters.com/article/2015/07/15/china-economy-output-coal-idUKL4N0ZV1FX2015071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usinesstoday.in/current/policy/govt-considering-thermal-coal-import-in-two-three-years/story/231166.html" TargetMode="External"/><Relationship Id="rId4" Type="http://schemas.openxmlformats.org/officeDocument/2006/relationships/hyperlink" Target="http://www.eenews.net/energywire/2016/02/26/stories/106003305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ipprenewables.co.za/gong/widget/file/download/id/279" TargetMode="External"/><Relationship Id="rId5" Type="http://schemas.openxmlformats.org/officeDocument/2006/relationships/hyperlink" Target="http://www.energy.gov.za/IPP/Renewables_IPP_ProcurementProgram_WindowTwoAnnouncement_21May2012.pptx" TargetMode="External"/><Relationship Id="rId4" Type="http://schemas.openxmlformats.org/officeDocument/2006/relationships/hyperlink" Target="http://www.energy.gov.za/IPP/List-of-IPP-Preferred-Bidders-Window-three-%2004Nov2013.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bloomberg.com/news/articles/2016-06-16/solar-s-latest-subsidy-is-squeezing-down-costs-and-compan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newscenter.lbl.gov/2016/08/24/median-installed-price-solar-united-states-fell-5-12-201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loomberg.com/news/articles/2016-06-15/cost-of-clean-energy-to-keep-nosediving-into-next-deca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eenews.net/energywire/2016/02/26/stories/106003305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dexmundi.com/commodities/?commodity=coal-australian&amp;months=6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ia.gov/todayinenergy/detail.cfm?id=26492&amp;src=email"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2656"/>
            <a:ext cx="8640960" cy="3672408"/>
          </a:xfrm>
        </p:spPr>
        <p:txBody>
          <a:bodyPr>
            <a:normAutofit/>
          </a:bodyPr>
          <a:lstStyle/>
          <a:p>
            <a:r>
              <a:rPr lang="en-US" sz="4000" b="1" dirty="0" smtClean="0"/>
              <a:t>State of International Electricity Markets &amp; Stranded Asset Risk</a:t>
            </a:r>
            <a:br>
              <a:rPr lang="en-US" sz="4000" b="1" dirty="0" smtClean="0"/>
            </a:br>
            <a:r>
              <a:rPr lang="en-US" sz="4000" b="1" dirty="0" smtClean="0"/>
              <a:t/>
            </a:r>
            <a:br>
              <a:rPr lang="en-US" sz="4000" b="1" dirty="0" smtClean="0"/>
            </a:br>
            <a:r>
              <a:rPr lang="en-AU" sz="2700" b="1" i="1" dirty="0" smtClean="0">
                <a:solidFill>
                  <a:schemeClr val="accent1"/>
                </a:solidFill>
              </a:rPr>
              <a:t>“The transition is underway and I see it as my job to ensure there is a smooth transition”</a:t>
            </a:r>
            <a:br>
              <a:rPr lang="en-AU" sz="2700" b="1" i="1" dirty="0" smtClean="0">
                <a:solidFill>
                  <a:schemeClr val="accent1"/>
                </a:solidFill>
              </a:rPr>
            </a:br>
            <a:r>
              <a:rPr lang="en-AU" sz="2700" b="1" i="1" dirty="0" smtClean="0">
                <a:solidFill>
                  <a:schemeClr val="accent1"/>
                </a:solidFill>
              </a:rPr>
              <a:t/>
            </a:r>
            <a:br>
              <a:rPr lang="en-AU" sz="2700" b="1" i="1" dirty="0" smtClean="0">
                <a:solidFill>
                  <a:schemeClr val="accent1"/>
                </a:solidFill>
              </a:rPr>
            </a:br>
            <a:r>
              <a:rPr lang="en-AU" sz="2200" b="1" i="1" dirty="0" smtClean="0">
                <a:solidFill>
                  <a:schemeClr val="accent1"/>
                </a:solidFill>
              </a:rPr>
              <a:t>Josh Frydenberg Minister of the Environment &amp; Energy</a:t>
            </a:r>
            <a:r>
              <a:rPr lang="en-US" sz="2200" b="1" dirty="0" smtClean="0">
                <a:solidFill>
                  <a:schemeClr val="accent1"/>
                </a:solidFill>
              </a:rPr>
              <a:t>, August 2016</a:t>
            </a:r>
            <a:endParaRPr lang="en-AU" sz="3600" dirty="0">
              <a:solidFill>
                <a:schemeClr val="accent1"/>
              </a:solidFill>
            </a:endParaRPr>
          </a:p>
        </p:txBody>
      </p:sp>
      <p:sp>
        <p:nvSpPr>
          <p:cNvPr id="3" name="Subtitle 2"/>
          <p:cNvSpPr>
            <a:spLocks noGrp="1"/>
          </p:cNvSpPr>
          <p:nvPr>
            <p:ph type="subTitle" idx="1"/>
          </p:nvPr>
        </p:nvSpPr>
        <p:spPr>
          <a:xfrm>
            <a:off x="3347864" y="4293096"/>
            <a:ext cx="5328592" cy="1584176"/>
          </a:xfrm>
        </p:spPr>
        <p:txBody>
          <a:bodyPr>
            <a:normAutofit fontScale="92500" lnSpcReduction="10000"/>
          </a:bodyPr>
          <a:lstStyle/>
          <a:p>
            <a:pPr algn="r"/>
            <a:r>
              <a:rPr lang="en-US" sz="1900" b="1" dirty="0" smtClean="0">
                <a:solidFill>
                  <a:schemeClr val="tx1">
                    <a:lumMod val="85000"/>
                    <a:lumOff val="15000"/>
                  </a:schemeClr>
                </a:solidFill>
                <a:latin typeface="Century Gothic" panose="020B0502020202020204" pitchFamily="34" charset="0"/>
              </a:rPr>
              <a:t>Tim Buckley, </a:t>
            </a:r>
            <a:r>
              <a:rPr lang="en-US" sz="1900" b="1" dirty="0">
                <a:solidFill>
                  <a:schemeClr val="tx1">
                    <a:lumMod val="85000"/>
                    <a:lumOff val="15000"/>
                  </a:schemeClr>
                </a:solidFill>
                <a:latin typeface="Century Gothic" panose="020B0502020202020204" pitchFamily="34" charset="0"/>
              </a:rPr>
              <a:t>Director of </a:t>
            </a:r>
            <a:r>
              <a:rPr lang="en-US" sz="1900" b="1" dirty="0" smtClean="0">
                <a:solidFill>
                  <a:schemeClr val="tx1">
                    <a:lumMod val="85000"/>
                    <a:lumOff val="15000"/>
                  </a:schemeClr>
                </a:solidFill>
                <a:latin typeface="Century Gothic" panose="020B0502020202020204" pitchFamily="34" charset="0"/>
              </a:rPr>
              <a:t>Energy Finance Studies, Australasia </a:t>
            </a:r>
            <a:r>
              <a:rPr lang="en-US" sz="1400" b="1" dirty="0" smtClean="0">
                <a:solidFill>
                  <a:schemeClr val="tx1">
                    <a:lumMod val="85000"/>
                    <a:lumOff val="15000"/>
                  </a:schemeClr>
                </a:solidFill>
                <a:latin typeface="Century Gothic" panose="020B0502020202020204" pitchFamily="34" charset="0"/>
              </a:rPr>
              <a:t>(</a:t>
            </a:r>
            <a:r>
              <a:rPr lang="en-US" sz="1400" b="1" dirty="0" smtClean="0">
                <a:solidFill>
                  <a:schemeClr val="tx1">
                    <a:lumMod val="85000"/>
                    <a:lumOff val="15000"/>
                  </a:schemeClr>
                </a:solidFill>
                <a:latin typeface="Century Gothic" panose="020B0502020202020204" pitchFamily="34" charset="0"/>
                <a:hlinkClick r:id="rId3"/>
              </a:rPr>
              <a:t>tbuckley@ieefa.org</a:t>
            </a:r>
            <a:r>
              <a:rPr lang="en-US" sz="1400" b="1" dirty="0" smtClean="0">
                <a:solidFill>
                  <a:schemeClr val="tx1">
                    <a:lumMod val="85000"/>
                    <a:lumOff val="15000"/>
                  </a:schemeClr>
                </a:solidFill>
                <a:latin typeface="Century Gothic" panose="020B0502020202020204" pitchFamily="34" charset="0"/>
              </a:rPr>
              <a:t>)</a:t>
            </a:r>
            <a:r>
              <a:rPr lang="en-US" sz="1900" b="1" dirty="0" smtClean="0">
                <a:solidFill>
                  <a:schemeClr val="tx1">
                    <a:lumMod val="50000"/>
                    <a:lumOff val="50000"/>
                  </a:schemeClr>
                </a:solidFill>
              </a:rPr>
              <a:t>	</a:t>
            </a:r>
            <a:r>
              <a:rPr lang="en-US" sz="2400" b="1" dirty="0" smtClean="0">
                <a:solidFill>
                  <a:schemeClr val="tx1">
                    <a:lumMod val="50000"/>
                    <a:lumOff val="50000"/>
                  </a:schemeClr>
                </a:solidFill>
              </a:rPr>
              <a:t>		i3</a:t>
            </a:r>
          </a:p>
          <a:p>
            <a:pPr algn="r"/>
            <a:r>
              <a:rPr lang="en-US" sz="2400" b="1" dirty="0" smtClean="0">
                <a:solidFill>
                  <a:schemeClr val="tx1">
                    <a:lumMod val="50000"/>
                    <a:lumOff val="50000"/>
                  </a:schemeClr>
                </a:solidFill>
              </a:rPr>
              <a:t>				October 2016</a:t>
            </a:r>
            <a:endParaRPr lang="en-US" sz="2400" b="1" dirty="0">
              <a:solidFill>
                <a:schemeClr val="tx1">
                  <a:lumMod val="50000"/>
                  <a:lumOff val="50000"/>
                </a:schemeClr>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877272"/>
            <a:ext cx="3672408" cy="70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AF60F37D-1F75-4788-9B1E-2183757ECC9F}" type="slidenum">
              <a:rPr lang="en-AU" smtClean="0"/>
              <a:pPr/>
              <a:t>1</a:t>
            </a:fld>
            <a:endParaRPr lang="en-AU"/>
          </a:p>
        </p:txBody>
      </p:sp>
    </p:spTree>
    <p:extLst>
      <p:ext uri="{BB962C8B-B14F-4D97-AF65-F5344CB8AC3E}">
        <p14:creationId xmlns:p14="http://schemas.microsoft.com/office/powerpoint/2010/main" val="18985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51520" y="476672"/>
            <a:ext cx="432048" cy="365125"/>
          </a:xfrm>
        </p:spPr>
        <p:txBody>
          <a:bodyPr/>
          <a:lstStyle/>
          <a:p>
            <a:fld id="{AF60F37D-1F75-4788-9B1E-2183757ECC9F}" type="slidenum">
              <a:rPr lang="en-AU" smtClean="0"/>
              <a:pPr/>
              <a:t>10</a:t>
            </a:fld>
            <a:endParaRPr lang="en-AU"/>
          </a:p>
        </p:txBody>
      </p:sp>
      <p:grpSp>
        <p:nvGrpSpPr>
          <p:cNvPr id="7" name="Group 8"/>
          <p:cNvGrpSpPr>
            <a:grpSpLocks/>
          </p:cNvGrpSpPr>
          <p:nvPr/>
        </p:nvGrpSpPr>
        <p:grpSpPr bwMode="auto">
          <a:xfrm>
            <a:off x="-28575" y="6075363"/>
            <a:ext cx="9172575" cy="669925"/>
            <a:chOff x="-28576" y="6075680"/>
            <a:chExt cx="9172576" cy="669577"/>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p>
          </p:txBody>
        </p:sp>
      </p:grpSp>
      <p:sp>
        <p:nvSpPr>
          <p:cNvPr id="5" name="Title 1"/>
          <p:cNvSpPr>
            <a:spLocks noGrp="1"/>
          </p:cNvSpPr>
          <p:nvPr>
            <p:ph type="title"/>
          </p:nvPr>
        </p:nvSpPr>
        <p:spPr/>
        <p:txBody>
          <a:bodyPr>
            <a:normAutofit/>
          </a:bodyPr>
          <a:lstStyle/>
          <a:p>
            <a:r>
              <a:rPr lang="en-US" sz="3600" b="1" dirty="0" smtClean="0">
                <a:latin typeface="Calibri" panose="020F0502020204030204" pitchFamily="34" charset="0"/>
              </a:rPr>
              <a:t>2.1 China - Energy Demand: IEA</a:t>
            </a:r>
            <a:endParaRPr lang="en-GB" sz="3600" b="1" dirty="0">
              <a:latin typeface="Calibri" panose="020F0502020204030204" pitchFamily="34" charset="0"/>
            </a:endParaRPr>
          </a:p>
        </p:txBody>
      </p:sp>
      <p:sp>
        <p:nvSpPr>
          <p:cNvPr id="6" name="Text Placeholder 3"/>
          <p:cNvSpPr txBox="1">
            <a:spLocks/>
          </p:cNvSpPr>
          <p:nvPr/>
        </p:nvSpPr>
        <p:spPr>
          <a:xfrm>
            <a:off x="1115616" y="5783683"/>
            <a:ext cx="5904656" cy="10527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en-US" sz="1500" dirty="0" smtClean="0">
                <a:solidFill>
                  <a:schemeClr val="tx1"/>
                </a:solidFill>
              </a:rPr>
              <a:t>Along with energy efficiency, structural shifts in China’s economy </a:t>
            </a:r>
            <a:r>
              <a:rPr lang="en-US" sz="1500" dirty="0" err="1" smtClean="0">
                <a:solidFill>
                  <a:schemeClr val="tx1"/>
                </a:solidFill>
              </a:rPr>
              <a:t>favouring</a:t>
            </a:r>
            <a:r>
              <a:rPr lang="en-US" sz="1500" dirty="0" smtClean="0">
                <a:solidFill>
                  <a:schemeClr val="tx1"/>
                </a:solidFill>
              </a:rPr>
              <a:t> expansion of services, mean less energy is required to generate economic growth. But the 2014-2016 coal decline suggests the IEA is still underestimating this trend. China reported 5.2% yoy decline in energy intensity in 1-3Q2016</a:t>
            </a:r>
            <a:endParaRPr lang="en-GB" sz="1500" dirty="0">
              <a:solidFill>
                <a:schemeClr val="tx1"/>
              </a:solidFill>
            </a:endParaRPr>
          </a:p>
        </p:txBody>
      </p:sp>
      <p:sp>
        <p:nvSpPr>
          <p:cNvPr id="2" name="Date Placeholder 1"/>
          <p:cNvSpPr>
            <a:spLocks noGrp="1"/>
          </p:cNvSpPr>
          <p:nvPr>
            <p:ph type="dt" sz="half" idx="10"/>
          </p:nvPr>
        </p:nvSpPr>
        <p:spPr>
          <a:xfrm>
            <a:off x="251520" y="6309320"/>
            <a:ext cx="2133600" cy="365125"/>
          </a:xfrm>
        </p:spPr>
        <p:txBody>
          <a:bodyPr/>
          <a:lstStyle/>
          <a:p>
            <a:fld id="{54D6029F-324B-6043-8987-4047899FB761}" type="datetime1">
              <a:rPr lang="en-AU" smtClean="0"/>
              <a:t>31/10/2016</a:t>
            </a:fld>
            <a:endParaRPr lang="en-AU" dirty="0"/>
          </a:p>
        </p:txBody>
      </p:sp>
      <p:pic>
        <p:nvPicPr>
          <p:cNvPr id="3" name="Picture 2"/>
          <p:cNvPicPr>
            <a:picLocks noChangeAspect="1"/>
          </p:cNvPicPr>
          <p:nvPr/>
        </p:nvPicPr>
        <p:blipFill>
          <a:blip r:embed="rId3"/>
          <a:stretch>
            <a:fillRect/>
          </a:stretch>
        </p:blipFill>
        <p:spPr>
          <a:xfrm>
            <a:off x="546100" y="1155700"/>
            <a:ext cx="8039100" cy="4533900"/>
          </a:xfrm>
          <a:prstGeom prst="rect">
            <a:avLst/>
          </a:prstGeom>
        </p:spPr>
      </p:pic>
    </p:spTree>
    <p:extLst>
      <p:ext uri="{BB962C8B-B14F-4D97-AF65-F5344CB8AC3E}">
        <p14:creationId xmlns:p14="http://schemas.microsoft.com/office/powerpoint/2010/main" val="96042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2.2 China’s Electricity Sector Transformation</a:t>
            </a:r>
            <a:endParaRPr lang="en-AU" b="1" dirty="0"/>
          </a:p>
        </p:txBody>
      </p:sp>
      <p:pic>
        <p:nvPicPr>
          <p:cNvPr id="155650" name="Picture 2"/>
          <p:cNvPicPr>
            <a:picLocks noChangeAspect="1" noChangeArrowheads="1"/>
          </p:cNvPicPr>
          <p:nvPr/>
        </p:nvPicPr>
        <p:blipFill>
          <a:blip r:embed="rId3" cstate="print"/>
          <a:srcRect/>
          <a:stretch>
            <a:fillRect/>
          </a:stretch>
        </p:blipFill>
        <p:spPr bwMode="auto">
          <a:xfrm>
            <a:off x="1979712" y="1578978"/>
            <a:ext cx="6264695" cy="4097450"/>
          </a:xfrm>
          <a:prstGeom prst="rect">
            <a:avLst/>
          </a:prstGeom>
          <a:noFill/>
          <a:ln w="9525">
            <a:noFill/>
            <a:miter lim="800000"/>
            <a:headEnd/>
            <a:tailEnd/>
          </a:ln>
        </p:spPr>
      </p:pic>
      <p:sp>
        <p:nvSpPr>
          <p:cNvPr id="7" name="Rounded Rectangle 6"/>
          <p:cNvSpPr/>
          <p:nvPr/>
        </p:nvSpPr>
        <p:spPr>
          <a:xfrm>
            <a:off x="251520" y="4725144"/>
            <a:ext cx="2232248" cy="115212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dirty="0" smtClean="0"/>
              <a:t>China added 31GW new wind in 2015; 22GW of solar in 1HCY2016</a:t>
            </a:r>
            <a:endParaRPr lang="en-AU" dirty="0"/>
          </a:p>
        </p:txBody>
      </p:sp>
      <p:sp>
        <p:nvSpPr>
          <p:cNvPr id="10" name="Rounded Rectangle 9"/>
          <p:cNvSpPr/>
          <p:nvPr/>
        </p:nvSpPr>
        <p:spPr>
          <a:xfrm>
            <a:off x="251520" y="2492896"/>
            <a:ext cx="2304256" cy="1800200"/>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u="sng" dirty="0" smtClean="0"/>
              <a:t>Year to Dec 2015:</a:t>
            </a:r>
          </a:p>
          <a:p>
            <a:pPr algn="ctr"/>
            <a:r>
              <a:rPr lang="en-US" sz="1600" dirty="0" smtClean="0"/>
              <a:t>China GDP +6.9%</a:t>
            </a:r>
          </a:p>
          <a:p>
            <a:pPr algn="ctr"/>
            <a:r>
              <a:rPr lang="en-US" sz="1600" dirty="0" smtClean="0"/>
              <a:t>Electricity +0.5%</a:t>
            </a:r>
          </a:p>
          <a:p>
            <a:pPr algn="ctr"/>
            <a:r>
              <a:rPr lang="en-US" sz="1600" dirty="0" smtClean="0"/>
              <a:t>Coal consumption -4%</a:t>
            </a:r>
          </a:p>
          <a:p>
            <a:pPr algn="ctr"/>
            <a:r>
              <a:rPr lang="en-US" sz="1600" dirty="0" smtClean="0"/>
              <a:t>Coal imports -30%</a:t>
            </a:r>
            <a:endParaRPr lang="en-AU" sz="1600" dirty="0"/>
          </a:p>
        </p:txBody>
      </p:sp>
      <p:sp>
        <p:nvSpPr>
          <p:cNvPr id="11" name="Rounded Rectangle 10"/>
          <p:cNvSpPr/>
          <p:nvPr/>
        </p:nvSpPr>
        <p:spPr>
          <a:xfrm>
            <a:off x="457200" y="6230306"/>
            <a:ext cx="6768752" cy="504056"/>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Source: Citi Commodities, Tony Yuen, June 2014;</a:t>
            </a:r>
            <a:r>
              <a:rPr lang="en-AU" sz="1200" dirty="0" smtClean="0"/>
              <a:t> “</a:t>
            </a:r>
            <a:r>
              <a:rPr lang="en-AU" sz="1200" i="1" dirty="0" smtClean="0"/>
              <a:t>Energy Markets in Transformation</a:t>
            </a:r>
            <a:r>
              <a:rPr lang="en-AU" sz="1400" dirty="0" smtClean="0"/>
              <a:t>”</a:t>
            </a:r>
          </a:p>
          <a:p>
            <a:r>
              <a:rPr lang="en-AU" sz="1100" dirty="0" smtClean="0">
                <a:hlinkClick r:id="rId4"/>
              </a:rPr>
              <a:t>http://uk.reuters.com/article/2015/07/15/china-economy-output-coal-idUKL4N0ZV1FX20150715</a:t>
            </a:r>
            <a:endParaRPr lang="en-AU" sz="1100" dirty="0" smtClean="0"/>
          </a:p>
        </p:txBody>
      </p:sp>
      <p:sp>
        <p:nvSpPr>
          <p:cNvPr id="3" name="Slide Number Placeholder 2"/>
          <p:cNvSpPr>
            <a:spLocks noGrp="1"/>
          </p:cNvSpPr>
          <p:nvPr>
            <p:ph type="sldNum" sz="quarter" idx="12"/>
          </p:nvPr>
        </p:nvSpPr>
        <p:spPr>
          <a:xfrm>
            <a:off x="251520" y="404664"/>
            <a:ext cx="549424" cy="365125"/>
          </a:xfrm>
        </p:spPr>
        <p:txBody>
          <a:bodyPr/>
          <a:lstStyle/>
          <a:p>
            <a:fld id="{AF60F37D-1F75-4788-9B1E-2183757ECC9F}" type="slidenum">
              <a:rPr lang="en-AU" smtClean="0"/>
              <a:pPr/>
              <a:t>11</a:t>
            </a:fld>
            <a:endParaRPr lang="en-AU" dirty="0"/>
          </a:p>
        </p:txBody>
      </p:sp>
      <p:grpSp>
        <p:nvGrpSpPr>
          <p:cNvPr id="15" name="Group 8"/>
          <p:cNvGrpSpPr>
            <a:grpSpLocks/>
          </p:cNvGrpSpPr>
          <p:nvPr/>
        </p:nvGrpSpPr>
        <p:grpSpPr bwMode="auto">
          <a:xfrm>
            <a:off x="-28575" y="6075363"/>
            <a:ext cx="9172575" cy="669925"/>
            <a:chOff x="-28576" y="6075680"/>
            <a:chExt cx="9172576" cy="669577"/>
          </a:xfrm>
        </p:grpSpPr>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p>
          </p:txBody>
        </p:sp>
        <p:sp>
          <p:nvSpPr>
            <p:cNvPr id="18" name="Rectangle 17"/>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p>
          </p:txBody>
        </p:sp>
      </p:grpSp>
      <p:sp>
        <p:nvSpPr>
          <p:cNvPr id="12" name="Rounded Rectangle 11"/>
          <p:cNvSpPr/>
          <p:nvPr/>
        </p:nvSpPr>
        <p:spPr>
          <a:xfrm>
            <a:off x="6228184" y="2060848"/>
            <a:ext cx="2887091" cy="2304256"/>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u="sng" dirty="0" smtClean="0"/>
              <a:t>YTD to Aug 2016:</a:t>
            </a:r>
          </a:p>
          <a:p>
            <a:pPr algn="ctr"/>
            <a:r>
              <a:rPr lang="en-US" dirty="0" smtClean="0"/>
              <a:t>China GDP +6.7% *</a:t>
            </a:r>
          </a:p>
          <a:p>
            <a:pPr algn="ctr"/>
            <a:r>
              <a:rPr lang="en-US" dirty="0" smtClean="0"/>
              <a:t>Electricity +</a:t>
            </a:r>
            <a:r>
              <a:rPr lang="en-US" dirty="0"/>
              <a:t>3</a:t>
            </a:r>
            <a:r>
              <a:rPr lang="en-US" dirty="0" smtClean="0"/>
              <a:t>.0%</a:t>
            </a:r>
          </a:p>
          <a:p>
            <a:pPr algn="ctr"/>
            <a:r>
              <a:rPr lang="en-US" dirty="0" smtClean="0"/>
              <a:t>Thermal kWh -0.5%</a:t>
            </a:r>
          </a:p>
          <a:p>
            <a:pPr algn="ctr"/>
            <a:r>
              <a:rPr lang="en-US" dirty="0" smtClean="0"/>
              <a:t>Coal produced -10.5% *</a:t>
            </a:r>
          </a:p>
          <a:p>
            <a:pPr algn="ctr"/>
            <a:r>
              <a:rPr lang="en-US" sz="1700" dirty="0" smtClean="0"/>
              <a:t>Coal imports +15.2% *</a:t>
            </a:r>
          </a:p>
          <a:p>
            <a:pPr algn="ctr"/>
            <a:r>
              <a:rPr lang="en-US" sz="1700" dirty="0" smtClean="0"/>
              <a:t>Energy to GDP ratio -5.2% *</a:t>
            </a:r>
          </a:p>
          <a:p>
            <a:pPr algn="ctr"/>
            <a:endParaRPr lang="en-US" sz="1000" dirty="0" smtClean="0"/>
          </a:p>
          <a:p>
            <a:pPr algn="ctr"/>
            <a:r>
              <a:rPr lang="en-US" sz="1400" dirty="0" smtClean="0"/>
              <a:t>* Data year-to-Sept’16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AU" sz="4000" b="1" dirty="0"/>
              <a:t>3</a:t>
            </a:r>
            <a:r>
              <a:rPr lang="en-AU" sz="4000" b="1" dirty="0" smtClean="0"/>
              <a:t>.1 India</a:t>
            </a:r>
            <a:endParaRPr lang="en-AU" sz="4000" b="1" dirty="0"/>
          </a:p>
        </p:txBody>
      </p:sp>
      <p:sp>
        <p:nvSpPr>
          <p:cNvPr id="3" name="Content Placeholder 2"/>
          <p:cNvSpPr>
            <a:spLocks noGrp="1"/>
          </p:cNvSpPr>
          <p:nvPr>
            <p:ph idx="1"/>
          </p:nvPr>
        </p:nvSpPr>
        <p:spPr>
          <a:xfrm>
            <a:off x="179512" y="1033662"/>
            <a:ext cx="8640960" cy="4987626"/>
          </a:xfrm>
        </p:spPr>
        <p:txBody>
          <a:bodyPr>
            <a:normAutofit fontScale="92500" lnSpcReduction="20000"/>
          </a:bodyPr>
          <a:lstStyle/>
          <a:p>
            <a:pPr>
              <a:buNone/>
            </a:pPr>
            <a:r>
              <a:rPr lang="en-US" sz="2800" dirty="0" smtClean="0"/>
              <a:t>   India’s Energy Minister Goyal stated November 2014:</a:t>
            </a:r>
          </a:p>
          <a:p>
            <a:pPr marL="914400" lvl="1" indent="-457200">
              <a:buNone/>
            </a:pPr>
            <a:endParaRPr lang="en-AU" sz="2000" i="1" dirty="0" smtClean="0"/>
          </a:p>
          <a:p>
            <a:pPr marL="914400" lvl="1" indent="-457200">
              <a:buAutoNum type="arabicPeriod"/>
            </a:pPr>
            <a:r>
              <a:rPr lang="en-AU" sz="2400" i="1" dirty="0" smtClean="0"/>
              <a:t>A plan to transform the entire Indian electricity system with 225GW of renewable energy installs by 2022, and 350GW by 2030 </a:t>
            </a:r>
            <a:r>
              <a:rPr lang="en-AU" sz="2400" i="1" dirty="0" err="1" smtClean="0"/>
              <a:t>vs</a:t>
            </a:r>
            <a:r>
              <a:rPr lang="en-AU" sz="2400" i="1" dirty="0" smtClean="0"/>
              <a:t> 85GW in mid-2016. This involves a doubling of wind installs to 6GW pa and lifting solar installs tenfold to 10GW pa. In 2016, new solar costs fell 40% to US$65/MWh </a:t>
            </a:r>
            <a:r>
              <a:rPr lang="en-AU" sz="2400" i="1" dirty="0" err="1" smtClean="0"/>
              <a:t>vs</a:t>
            </a:r>
            <a:r>
              <a:rPr lang="en-AU" sz="2400" i="1" dirty="0" smtClean="0"/>
              <a:t> 2014 to now be cheaper than new imported coal fired power generation.</a:t>
            </a:r>
          </a:p>
          <a:p>
            <a:pPr marL="914400" lvl="1" indent="-457200">
              <a:buAutoNum type="arabicPeriod"/>
            </a:pPr>
            <a:endParaRPr lang="en-AU" sz="2400" i="1" dirty="0" smtClean="0"/>
          </a:p>
          <a:p>
            <a:pPr marL="914400" lvl="1" indent="-457200">
              <a:buAutoNum type="arabicPeriod"/>
            </a:pPr>
            <a:r>
              <a:rPr lang="en-AU" sz="2400" i="1" dirty="0" smtClean="0"/>
              <a:t>A plan for a US$50bn national grid upgrade to drive grid efficiency.</a:t>
            </a:r>
          </a:p>
          <a:p>
            <a:pPr marL="914400" lvl="1" indent="-457200">
              <a:buFont typeface="+mj-lt"/>
              <a:buAutoNum type="arabicPeriod"/>
            </a:pPr>
            <a:endParaRPr lang="en-AU" sz="2400" i="1" dirty="0" smtClean="0"/>
          </a:p>
          <a:p>
            <a:pPr marL="914400" lvl="1" indent="-457200">
              <a:buFont typeface="+mj-lt"/>
              <a:buAutoNum type="arabicPeriod"/>
            </a:pPr>
            <a:r>
              <a:rPr lang="en-US" sz="2400" i="1" dirty="0" smtClean="0"/>
              <a:t>Plans to more than double India’s domestic coal production to 1.5Bn tpa by 2021, requiring a massive investment in rail infrastructure, coal handling and preparation plants plus major new mine development. The government is backtracking on this due to excessive success – record high stockpiles!</a:t>
            </a:r>
          </a:p>
        </p:txBody>
      </p:sp>
      <p:sp>
        <p:nvSpPr>
          <p:cNvPr id="4" name="Slide Number Placeholder 3"/>
          <p:cNvSpPr>
            <a:spLocks noGrp="1"/>
          </p:cNvSpPr>
          <p:nvPr>
            <p:ph type="sldNum" sz="quarter" idx="12"/>
          </p:nvPr>
        </p:nvSpPr>
        <p:spPr>
          <a:xfrm>
            <a:off x="179512" y="260648"/>
            <a:ext cx="432048" cy="365125"/>
          </a:xfrm>
        </p:spPr>
        <p:txBody>
          <a:bodyPr/>
          <a:lstStyle/>
          <a:p>
            <a:fld id="{AF60F37D-1F75-4788-9B1E-2183757ECC9F}" type="slidenum">
              <a:rPr lang="en-AU" smtClean="0"/>
              <a:pPr/>
              <a:t>12</a:t>
            </a:fld>
            <a:endParaRPr lang="en-AU"/>
          </a:p>
        </p:txBody>
      </p:sp>
      <p:grpSp>
        <p:nvGrpSpPr>
          <p:cNvPr id="8" name="Group 8"/>
          <p:cNvGrpSpPr>
            <a:grpSpLocks/>
          </p:cNvGrpSpPr>
          <p:nvPr/>
        </p:nvGrpSpPr>
        <p:grpSpPr bwMode="auto">
          <a:xfrm>
            <a:off x="-28575" y="6075363"/>
            <a:ext cx="9172575" cy="669925"/>
            <a:chOff x="-28576" y="6075680"/>
            <a:chExt cx="9172576" cy="669577"/>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1" name="Rectangle 10"/>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6" name="Date Placeholder 5"/>
          <p:cNvSpPr>
            <a:spLocks noGrp="1"/>
          </p:cNvSpPr>
          <p:nvPr>
            <p:ph type="dt" sz="half" idx="10"/>
          </p:nvPr>
        </p:nvSpPr>
        <p:spPr/>
        <p:txBody>
          <a:bodyPr/>
          <a:lstStyle/>
          <a:p>
            <a:fld id="{C6063113-0EB5-DC4A-8D97-F53D091D0DE9}" type="datetime1">
              <a:rPr lang="en-AU" smtClean="0"/>
              <a:t>31/10/2016</a:t>
            </a:fld>
            <a:endParaRPr lang="en-A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AU" sz="3600" b="1" dirty="0"/>
              <a:t>3</a:t>
            </a:r>
            <a:r>
              <a:rPr lang="en-AU" sz="3600" b="1" dirty="0" smtClean="0"/>
              <a:t>.2 India</a:t>
            </a:r>
            <a:endParaRPr lang="en-AU" sz="3600" b="1" dirty="0"/>
          </a:p>
        </p:txBody>
      </p:sp>
      <p:sp>
        <p:nvSpPr>
          <p:cNvPr id="3" name="Content Placeholder 2"/>
          <p:cNvSpPr>
            <a:spLocks noGrp="1"/>
          </p:cNvSpPr>
          <p:nvPr>
            <p:ph idx="1"/>
          </p:nvPr>
        </p:nvSpPr>
        <p:spPr>
          <a:xfrm>
            <a:off x="251520" y="1700808"/>
            <a:ext cx="8640960" cy="4032448"/>
          </a:xfrm>
        </p:spPr>
        <p:txBody>
          <a:bodyPr>
            <a:normAutofit lnSpcReduction="10000"/>
          </a:bodyPr>
          <a:lstStyle/>
          <a:p>
            <a:pPr lvl="0">
              <a:buNone/>
            </a:pPr>
            <a:r>
              <a:rPr lang="en-US" dirty="0" smtClean="0"/>
              <a:t>    After the </a:t>
            </a:r>
            <a:r>
              <a:rPr lang="en-US" dirty="0"/>
              <a:t>6</a:t>
            </a:r>
            <a:r>
              <a:rPr lang="en-US" dirty="0" smtClean="0"/>
              <a:t>% yoy decline 2015/16 imports, and in announcing his target for a further 20% cut in 2016/17 to 160Mt of coal imports, Energy Minister Piyush Goyal stated rather categorically:</a:t>
            </a:r>
          </a:p>
          <a:p>
            <a:pPr lvl="0">
              <a:buNone/>
            </a:pPr>
            <a:endParaRPr lang="en-US" sz="1400" i="1" dirty="0" smtClean="0"/>
          </a:p>
          <a:p>
            <a:pPr lvl="1">
              <a:buNone/>
            </a:pPr>
            <a:r>
              <a:rPr lang="en-US" i="1" dirty="0" smtClean="0"/>
              <a:t>   </a:t>
            </a:r>
            <a:r>
              <a:rPr lang="en-AU" i="1" dirty="0" smtClean="0"/>
              <a:t>“Indian companies used to import a lot of thermal coal. We want to completely stop its import over the next 2-3 years. We have already reduced imports by Rs280bn. We will save Rs400bn."</a:t>
            </a:r>
            <a:endParaRPr lang="en-US" i="1" dirty="0" smtClean="0"/>
          </a:p>
        </p:txBody>
      </p:sp>
      <p:sp>
        <p:nvSpPr>
          <p:cNvPr id="4" name="Slide Number Placeholder 3"/>
          <p:cNvSpPr>
            <a:spLocks noGrp="1"/>
          </p:cNvSpPr>
          <p:nvPr>
            <p:ph type="sldNum" sz="quarter" idx="12"/>
          </p:nvPr>
        </p:nvSpPr>
        <p:spPr>
          <a:xfrm>
            <a:off x="251520" y="332656"/>
            <a:ext cx="504056" cy="365125"/>
          </a:xfrm>
        </p:spPr>
        <p:txBody>
          <a:bodyPr/>
          <a:lstStyle/>
          <a:p>
            <a:fld id="{AF60F37D-1F75-4788-9B1E-2183757ECC9F}" type="slidenum">
              <a:rPr lang="en-AU" smtClean="0"/>
              <a:pPr/>
              <a:t>13</a:t>
            </a:fld>
            <a:endParaRPr lang="en-AU" dirty="0"/>
          </a:p>
        </p:txBody>
      </p:sp>
      <p:grpSp>
        <p:nvGrpSpPr>
          <p:cNvPr id="5" name="Group 8"/>
          <p:cNvGrpSpPr>
            <a:grpSpLocks/>
          </p:cNvGrpSpPr>
          <p:nvPr/>
        </p:nvGrpSpPr>
        <p:grpSpPr bwMode="auto">
          <a:xfrm>
            <a:off x="-28575" y="6075363"/>
            <a:ext cx="9172575" cy="669925"/>
            <a:chOff x="-28576" y="6075680"/>
            <a:chExt cx="9172576" cy="669577"/>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1" name="Rounded Rectangle 10"/>
          <p:cNvSpPr/>
          <p:nvPr/>
        </p:nvSpPr>
        <p:spPr>
          <a:xfrm>
            <a:off x="1979712" y="6453336"/>
            <a:ext cx="4752528" cy="151022"/>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hlinkClick r:id="rId4"/>
              </a:rPr>
              <a:t> </a:t>
            </a:r>
            <a:r>
              <a:rPr lang="en-US" sz="1200" u="sng" dirty="0">
                <a:hlinkClick r:id="rId5"/>
              </a:rPr>
              <a:t>http://www.businesstoday.in/current/policy/govt-considering-thermal-coal-import-in-two-three-years/story/231166.html</a:t>
            </a:r>
            <a:endParaRPr lang="en-AU" sz="1200" dirty="0"/>
          </a:p>
        </p:txBody>
      </p:sp>
      <p:sp>
        <p:nvSpPr>
          <p:cNvPr id="7" name="Date Placeholder 6"/>
          <p:cNvSpPr>
            <a:spLocks noGrp="1"/>
          </p:cNvSpPr>
          <p:nvPr>
            <p:ph type="dt" sz="half" idx="10"/>
          </p:nvPr>
        </p:nvSpPr>
        <p:spPr>
          <a:xfrm>
            <a:off x="457200" y="6356350"/>
            <a:ext cx="1522512" cy="365125"/>
          </a:xfrm>
        </p:spPr>
        <p:txBody>
          <a:bodyPr/>
          <a:lstStyle/>
          <a:p>
            <a:fld id="{51DA9987-F1E1-EF40-B63F-3D97965507D7}" type="datetime1">
              <a:rPr lang="en-AU" smtClean="0"/>
              <a:t>31/10/2016</a:t>
            </a:fld>
            <a:endParaRPr lang="en-AU" dirty="0"/>
          </a:p>
        </p:txBody>
      </p:sp>
    </p:spTree>
    <p:extLst>
      <p:ext uri="{BB962C8B-B14F-4D97-AF65-F5344CB8AC3E}">
        <p14:creationId xmlns:p14="http://schemas.microsoft.com/office/powerpoint/2010/main" val="2471227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144"/>
          </a:xfrm>
        </p:spPr>
        <p:txBody>
          <a:bodyPr>
            <a:noAutofit/>
          </a:bodyPr>
          <a:lstStyle/>
          <a:p>
            <a:r>
              <a:rPr lang="en-AU" sz="3600" b="1" dirty="0" smtClean="0"/>
              <a:t>4.1 South Africa Electricity Transformation</a:t>
            </a:r>
            <a:endParaRPr lang="en-AU" sz="2400" dirty="0"/>
          </a:p>
        </p:txBody>
      </p:sp>
      <p:sp>
        <p:nvSpPr>
          <p:cNvPr id="4" name="Slide Number Placeholder 3"/>
          <p:cNvSpPr>
            <a:spLocks noGrp="1"/>
          </p:cNvSpPr>
          <p:nvPr>
            <p:ph type="sldNum" sz="quarter" idx="12"/>
          </p:nvPr>
        </p:nvSpPr>
        <p:spPr>
          <a:xfrm>
            <a:off x="179512" y="260648"/>
            <a:ext cx="442392" cy="365125"/>
          </a:xfrm>
        </p:spPr>
        <p:txBody>
          <a:bodyPr/>
          <a:lstStyle/>
          <a:p>
            <a:fld id="{AF60F37D-1F75-4788-9B1E-2183757ECC9F}" type="slidenum">
              <a:rPr lang="en-AU" smtClean="0"/>
              <a:pPr/>
              <a:t>14</a:t>
            </a:fld>
            <a:endParaRPr lang="en-AU" dirty="0"/>
          </a:p>
        </p:txBody>
      </p:sp>
      <p:pic>
        <p:nvPicPr>
          <p:cNvPr id="6" name="Picture 5" descr="South Africa Wind &amp; Solar Tariffs 2011-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96752"/>
            <a:ext cx="8700254" cy="4536504"/>
          </a:xfrm>
          <a:prstGeom prst="rect">
            <a:avLst/>
          </a:prstGeom>
        </p:spPr>
      </p:pic>
      <p:sp>
        <p:nvSpPr>
          <p:cNvPr id="21" name="Rounded Rectangle 20"/>
          <p:cNvSpPr/>
          <p:nvPr/>
        </p:nvSpPr>
        <p:spPr>
          <a:xfrm>
            <a:off x="2771800" y="1412776"/>
            <a:ext cx="4248472" cy="1224136"/>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Wind and solar at Rs.62/kWh US$44/MWh) is 40% cheaper than new coal at Rs.90/kWh when grid connectivity &amp; inflation included.</a:t>
            </a:r>
            <a:endParaRPr lang="en-AU" dirty="0"/>
          </a:p>
        </p:txBody>
      </p:sp>
      <p:sp>
        <p:nvSpPr>
          <p:cNvPr id="22" name="Rounded Rectangle 21"/>
          <p:cNvSpPr/>
          <p:nvPr/>
        </p:nvSpPr>
        <p:spPr>
          <a:xfrm>
            <a:off x="0" y="5805264"/>
            <a:ext cx="9144000" cy="9361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i="1" dirty="0" smtClean="0"/>
              <a:t>Source: </a:t>
            </a:r>
            <a:r>
              <a:rPr lang="en-US" sz="1300" i="1" dirty="0"/>
              <a:t>South African Department of Energy IPP Office’s publications on results of first four bidding windows </a:t>
            </a:r>
            <a:r>
              <a:rPr lang="en-US" sz="1300" i="1" dirty="0">
                <a:hlinkClick r:id="rId4"/>
              </a:rPr>
              <a:t>http://www.energy.gov.za/IPP/List-of-IPP-Preferred-Bidders-Window-three- 04Nov2013.</a:t>
            </a:r>
            <a:r>
              <a:rPr lang="en-US" sz="1300" i="1" dirty="0" smtClean="0">
                <a:hlinkClick r:id="rId4"/>
              </a:rPr>
              <a:t>pdf</a:t>
            </a:r>
            <a:r>
              <a:rPr lang="en-US" sz="1300" i="1" dirty="0" smtClean="0"/>
              <a:t> ; </a:t>
            </a:r>
            <a:r>
              <a:rPr lang="en-US" sz="1300" i="1" dirty="0">
                <a:hlinkClick r:id="rId5"/>
              </a:rPr>
              <a:t>http://www.energy.gov.za/IPP/Renewables_IPP_ProcurementProgram_WindowTwoAnnouncement_21May2012.</a:t>
            </a:r>
            <a:r>
              <a:rPr lang="en-US" sz="1300" i="1" dirty="0" smtClean="0">
                <a:hlinkClick r:id="rId5"/>
              </a:rPr>
              <a:t>pptx</a:t>
            </a:r>
            <a:r>
              <a:rPr lang="en-US" sz="1300" i="1" dirty="0" smtClean="0"/>
              <a:t> ; </a:t>
            </a:r>
            <a:r>
              <a:rPr lang="en-US" sz="1300" i="1" dirty="0">
                <a:hlinkClick r:id="rId6"/>
              </a:rPr>
              <a:t>http://www.ipprenewables.co.za/gong/widget/file/download/id/</a:t>
            </a:r>
            <a:r>
              <a:rPr lang="en-US" sz="1300" i="1" dirty="0" smtClean="0">
                <a:hlinkClick r:id="rId6"/>
              </a:rPr>
              <a:t>279</a:t>
            </a:r>
            <a:r>
              <a:rPr lang="en-US" sz="1300" i="1" dirty="0" smtClean="0"/>
              <a:t> ; </a:t>
            </a:r>
            <a:r>
              <a:rPr lang="en-US" sz="1300" i="1" dirty="0"/>
              <a:t>IPP Office on Bid Window 4 expedited; </a:t>
            </a:r>
            <a:r>
              <a:rPr lang="en-US" sz="1300" i="1" dirty="0" err="1"/>
              <a:t>StatsSA</a:t>
            </a:r>
            <a:r>
              <a:rPr lang="en-US" sz="1300" i="1" dirty="0"/>
              <a:t> on CPI; </a:t>
            </a:r>
            <a:r>
              <a:rPr lang="en-US" sz="1300" i="1" dirty="0" smtClean="0"/>
              <a:t>CSIR analysis</a:t>
            </a:r>
            <a:endParaRPr lang="en-AU" sz="1300" i="1" dirty="0"/>
          </a:p>
        </p:txBody>
      </p:sp>
    </p:spTree>
    <p:extLst>
      <p:ext uri="{BB962C8B-B14F-4D97-AF65-F5344CB8AC3E}">
        <p14:creationId xmlns:p14="http://schemas.microsoft.com/office/powerpoint/2010/main" val="951457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144"/>
          </a:xfrm>
        </p:spPr>
        <p:txBody>
          <a:bodyPr>
            <a:noAutofit/>
          </a:bodyPr>
          <a:lstStyle/>
          <a:p>
            <a:r>
              <a:rPr lang="en-AU" sz="3600" b="1" dirty="0"/>
              <a:t>4</a:t>
            </a:r>
            <a:r>
              <a:rPr lang="en-AU" sz="3600" b="1" dirty="0" smtClean="0"/>
              <a:t>.2 Renewable cost reductions </a:t>
            </a:r>
            <a:endParaRPr lang="en-AU" sz="2400" dirty="0"/>
          </a:p>
        </p:txBody>
      </p:sp>
      <p:grpSp>
        <p:nvGrpSpPr>
          <p:cNvPr id="3" name="Group 8"/>
          <p:cNvGrpSpPr>
            <a:grpSpLocks/>
          </p:cNvGrpSpPr>
          <p:nvPr/>
        </p:nvGrpSpPr>
        <p:grpSpPr bwMode="auto">
          <a:xfrm>
            <a:off x="-28575" y="6075363"/>
            <a:ext cx="9172575" cy="669925"/>
            <a:chOff x="-28576" y="6075680"/>
            <a:chExt cx="9172576" cy="669577"/>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7" name="Rectangle 1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4" name="Slide Number Placeholder 3"/>
          <p:cNvSpPr>
            <a:spLocks noGrp="1"/>
          </p:cNvSpPr>
          <p:nvPr>
            <p:ph type="sldNum" sz="quarter" idx="12"/>
          </p:nvPr>
        </p:nvSpPr>
        <p:spPr>
          <a:xfrm>
            <a:off x="251520" y="332656"/>
            <a:ext cx="504056" cy="365125"/>
          </a:xfrm>
        </p:spPr>
        <p:txBody>
          <a:bodyPr/>
          <a:lstStyle/>
          <a:p>
            <a:fld id="{AF60F37D-1F75-4788-9B1E-2183757ECC9F}" type="slidenum">
              <a:rPr lang="en-AU" smtClean="0"/>
              <a:pPr/>
              <a:t>15</a:t>
            </a:fld>
            <a:endParaRPr lang="en-AU"/>
          </a:p>
        </p:txBody>
      </p:sp>
      <p:sp>
        <p:nvSpPr>
          <p:cNvPr id="5" name="Date Placeholder 4"/>
          <p:cNvSpPr>
            <a:spLocks noGrp="1"/>
          </p:cNvSpPr>
          <p:nvPr>
            <p:ph type="dt" sz="half" idx="10"/>
          </p:nvPr>
        </p:nvSpPr>
        <p:spPr/>
        <p:txBody>
          <a:bodyPr/>
          <a:lstStyle/>
          <a:p>
            <a:fld id="{38ED04B8-BB7F-004E-B841-15045506A94D}" type="datetime1">
              <a:rPr lang="en-AU" smtClean="0"/>
              <a:t>31/10/2016</a:t>
            </a:fld>
            <a:endParaRPr lang="en-AU"/>
          </a:p>
        </p:txBody>
      </p:sp>
      <p:sp>
        <p:nvSpPr>
          <p:cNvPr id="12" name="Rounded Rectangle 11"/>
          <p:cNvSpPr/>
          <p:nvPr/>
        </p:nvSpPr>
        <p:spPr>
          <a:xfrm>
            <a:off x="1331640" y="6325770"/>
            <a:ext cx="5544616" cy="50405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u="sng" dirty="0" smtClean="0">
                <a:hlinkClick r:id="rId4"/>
              </a:rPr>
              <a:t>http</a:t>
            </a:r>
            <a:r>
              <a:rPr lang="en-US" sz="1400" u="sng" dirty="0">
                <a:hlinkClick r:id="rId4"/>
              </a:rPr>
              <a:t>://www.bloomberg.com/news/articles/2016-06-16/solar-s-latest-subsidy-is-squeezing-down-costs-and-companies</a:t>
            </a:r>
            <a:r>
              <a:rPr lang="en-US" sz="1400" dirty="0"/>
              <a:t> </a:t>
            </a:r>
            <a:endParaRPr lang="en-AU" sz="1400" dirty="0"/>
          </a:p>
        </p:txBody>
      </p:sp>
      <p:pic>
        <p:nvPicPr>
          <p:cNvPr id="6" name="Picture 5"/>
          <p:cNvPicPr>
            <a:picLocks noChangeAspect="1"/>
          </p:cNvPicPr>
          <p:nvPr/>
        </p:nvPicPr>
        <p:blipFill>
          <a:blip r:embed="rId5"/>
          <a:stretch>
            <a:fillRect/>
          </a:stretch>
        </p:blipFill>
        <p:spPr>
          <a:xfrm>
            <a:off x="808832" y="1340768"/>
            <a:ext cx="8157368" cy="4526632"/>
          </a:xfrm>
          <a:prstGeom prst="rect">
            <a:avLst/>
          </a:prstGeom>
        </p:spPr>
      </p:pic>
      <p:sp>
        <p:nvSpPr>
          <p:cNvPr id="11" name="TextBox 10"/>
          <p:cNvSpPr txBox="1"/>
          <p:nvPr/>
        </p:nvSpPr>
        <p:spPr>
          <a:xfrm>
            <a:off x="76200" y="4953000"/>
            <a:ext cx="3733800" cy="135421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sz="3200">
                <a:solidFill>
                  <a:schemeClr val="tx1"/>
                </a:solidFill>
                <a:latin typeface="Myriad Pro Condensed" charset="0"/>
                <a:ea typeface="ＭＳ Ｐゴシック" charset="0"/>
                <a:cs typeface="Myriad Pro Condensed" charset="0"/>
              </a:defRPr>
            </a:lvl1pPr>
            <a:lvl2pPr>
              <a:defRPr sz="2800">
                <a:solidFill>
                  <a:schemeClr val="tx1"/>
                </a:solidFill>
                <a:latin typeface="Myriad Pro Condensed" charset="0"/>
                <a:ea typeface="Myriad Pro Condensed" charset="0"/>
                <a:cs typeface="Myriad Pro Condensed" charset="0"/>
              </a:defRPr>
            </a:lvl2pPr>
            <a:lvl3pPr>
              <a:defRPr sz="2400">
                <a:solidFill>
                  <a:schemeClr val="tx1"/>
                </a:solidFill>
                <a:latin typeface="Myriad Pro Condensed" charset="0"/>
                <a:ea typeface="Myriad Pro Condensed" charset="0"/>
                <a:cs typeface="Myriad Pro Condensed" charset="0"/>
              </a:defRPr>
            </a:lvl3pPr>
            <a:lvl4pPr>
              <a:defRPr sz="2000">
                <a:solidFill>
                  <a:schemeClr val="tx1"/>
                </a:solidFill>
                <a:latin typeface="Myriad Pro Condensed" charset="0"/>
                <a:ea typeface="Myriad Pro Condensed" charset="0"/>
                <a:cs typeface="Myriad Pro Condensed" charset="0"/>
              </a:defRPr>
            </a:lvl4pPr>
            <a:lvl5pPr>
              <a:defRPr sz="2000">
                <a:solidFill>
                  <a:schemeClr val="tx1"/>
                </a:solidFill>
                <a:latin typeface="Myriad Pro Condensed" charset="0"/>
                <a:ea typeface="Myriad Pro Condensed" charset="0"/>
                <a:cs typeface="Myriad Pro Condensed" charset="0"/>
              </a:defRPr>
            </a:lvl5pPr>
            <a:lvl6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6pPr>
            <a:lvl7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7pPr>
            <a:lvl8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8pPr>
            <a:lvl9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9pPr>
          </a:lstStyle>
          <a:p>
            <a:pPr>
              <a:defRPr/>
            </a:pPr>
            <a:r>
              <a:rPr lang="en-US" sz="1800" i="1" dirty="0" smtClean="0">
                <a:solidFill>
                  <a:srgbClr val="558ED5"/>
                </a:solidFill>
                <a:latin typeface="Calibri" charset="0"/>
              </a:rPr>
              <a:t>Since BNEF did this slide in June 2016:</a:t>
            </a:r>
          </a:p>
          <a:p>
            <a:pPr marL="285750" indent="-285750">
              <a:buFont typeface="Arial"/>
              <a:buChar char="•"/>
              <a:defRPr/>
            </a:pPr>
            <a:r>
              <a:rPr lang="en-US" sz="1600" i="1" dirty="0" smtClean="0">
                <a:solidFill>
                  <a:srgbClr val="558ED5"/>
                </a:solidFill>
                <a:latin typeface="Calibri" charset="0"/>
              </a:rPr>
              <a:t>Argentina Aug 2016 US$60-75/MWh</a:t>
            </a:r>
          </a:p>
          <a:p>
            <a:pPr marL="285750" indent="-285750">
              <a:buFont typeface="Arial"/>
              <a:buChar char="•"/>
              <a:defRPr/>
            </a:pPr>
            <a:r>
              <a:rPr lang="en-US" sz="1600" i="1" dirty="0" smtClean="0">
                <a:solidFill>
                  <a:srgbClr val="558ED5"/>
                </a:solidFill>
                <a:latin typeface="Calibri" charset="0"/>
              </a:rPr>
              <a:t>South Africa Oct’2016 US$44/MWh</a:t>
            </a:r>
          </a:p>
          <a:p>
            <a:pPr marL="285750" indent="-285750">
              <a:buFont typeface="Arial"/>
              <a:buChar char="•"/>
              <a:defRPr/>
            </a:pPr>
            <a:r>
              <a:rPr lang="en-US" sz="1600" i="1" dirty="0" smtClean="0">
                <a:solidFill>
                  <a:srgbClr val="558ED5"/>
                </a:solidFill>
                <a:latin typeface="Calibri" charset="0"/>
              </a:rPr>
              <a:t>UAE Sept 2016 US$24/MWh</a:t>
            </a:r>
          </a:p>
          <a:p>
            <a:pPr marL="285750" indent="-285750">
              <a:buFont typeface="Arial"/>
              <a:buChar char="•"/>
              <a:defRPr/>
            </a:pPr>
            <a:r>
              <a:rPr lang="en-US" sz="1600" i="1" dirty="0" smtClean="0">
                <a:solidFill>
                  <a:srgbClr val="558ED5"/>
                </a:solidFill>
                <a:latin typeface="Calibri" charset="0"/>
              </a:rPr>
              <a:t>Chile Oct 2016 US$50/MWh </a:t>
            </a:r>
          </a:p>
        </p:txBody>
      </p:sp>
    </p:spTree>
    <p:extLst>
      <p:ext uri="{BB962C8B-B14F-4D97-AF65-F5344CB8AC3E}">
        <p14:creationId xmlns:p14="http://schemas.microsoft.com/office/powerpoint/2010/main" val="1981035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187624" y="1628800"/>
            <a:ext cx="7416824" cy="4176463"/>
          </a:xfrm>
          <a:prstGeom prst="rect">
            <a:avLst/>
          </a:prstGeom>
        </p:spPr>
      </p:pic>
      <p:sp>
        <p:nvSpPr>
          <p:cNvPr id="2" name="Title 1"/>
          <p:cNvSpPr>
            <a:spLocks noGrp="1"/>
          </p:cNvSpPr>
          <p:nvPr>
            <p:ph type="title"/>
          </p:nvPr>
        </p:nvSpPr>
        <p:spPr>
          <a:xfrm>
            <a:off x="755576" y="44624"/>
            <a:ext cx="8208912" cy="1143000"/>
          </a:xfrm>
        </p:spPr>
        <p:txBody>
          <a:bodyPr>
            <a:normAutofit fontScale="90000"/>
          </a:bodyPr>
          <a:lstStyle/>
          <a:p>
            <a:r>
              <a:rPr lang="en-AU" b="1" dirty="0" smtClean="0"/>
              <a:t>4.3  Renewable Energy is deflationary</a:t>
            </a:r>
            <a:endParaRPr lang="en-AU" b="1" dirty="0"/>
          </a:p>
        </p:txBody>
      </p:sp>
      <p:sp>
        <p:nvSpPr>
          <p:cNvPr id="8" name="Rounded Rectangle 7"/>
          <p:cNvSpPr/>
          <p:nvPr/>
        </p:nvSpPr>
        <p:spPr>
          <a:xfrm>
            <a:off x="107504" y="6344890"/>
            <a:ext cx="8177497" cy="396477"/>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i="1" dirty="0" smtClean="0"/>
              <a:t>Source: LBNL </a:t>
            </a:r>
            <a:r>
              <a:rPr lang="en-US" sz="1300" i="1" dirty="0"/>
              <a:t>Aug </a:t>
            </a:r>
            <a:r>
              <a:rPr lang="en-US" sz="1300" i="1" dirty="0" smtClean="0"/>
              <a:t>2016 </a:t>
            </a:r>
            <a:r>
              <a:rPr lang="en-US" sz="1050" i="1" dirty="0" smtClean="0">
                <a:hlinkClick r:id="rId4"/>
              </a:rPr>
              <a:t>http</a:t>
            </a:r>
            <a:r>
              <a:rPr lang="en-US" sz="1050" i="1" dirty="0">
                <a:hlinkClick r:id="rId4"/>
              </a:rPr>
              <a:t>://newscenter.lbl.gov/2016/08/24/median-installed-price-solar-united-states-fell-5-12-2015</a:t>
            </a:r>
            <a:r>
              <a:rPr lang="en-US" sz="1050" i="1" dirty="0" smtClean="0">
                <a:hlinkClick r:id="rId4"/>
              </a:rPr>
              <a:t>/</a:t>
            </a:r>
            <a:r>
              <a:rPr lang="en-US" sz="1050" i="1" dirty="0" smtClean="0"/>
              <a:t>      </a:t>
            </a:r>
            <a:endParaRPr lang="en-AU" sz="1050" i="1" dirty="0"/>
          </a:p>
        </p:txBody>
      </p:sp>
      <p:grpSp>
        <p:nvGrpSpPr>
          <p:cNvPr id="4" name="Group 8"/>
          <p:cNvGrpSpPr>
            <a:grpSpLocks/>
          </p:cNvGrpSpPr>
          <p:nvPr/>
        </p:nvGrpSpPr>
        <p:grpSpPr bwMode="auto">
          <a:xfrm>
            <a:off x="-28575" y="1412778"/>
            <a:ext cx="9172575" cy="4856272"/>
            <a:chOff x="-28576" y="1415515"/>
            <a:chExt cx="9172576" cy="4853740"/>
          </a:xfrm>
        </p:grpSpPr>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7" y="1415515"/>
              <a:ext cx="2592288"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3" name="Rectangle 12"/>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5" name="Slide Number Placeholder 4"/>
          <p:cNvSpPr>
            <a:spLocks noGrp="1"/>
          </p:cNvSpPr>
          <p:nvPr>
            <p:ph type="sldNum" sz="quarter" idx="12"/>
          </p:nvPr>
        </p:nvSpPr>
        <p:spPr>
          <a:xfrm>
            <a:off x="107504" y="260648"/>
            <a:ext cx="504056" cy="365125"/>
          </a:xfrm>
        </p:spPr>
        <p:txBody>
          <a:bodyPr/>
          <a:lstStyle/>
          <a:p>
            <a:fld id="{AF60F37D-1F75-4788-9B1E-2183757ECC9F}" type="slidenum">
              <a:rPr lang="en-AU" smtClean="0"/>
              <a:pPr/>
              <a:t>16</a:t>
            </a:fld>
            <a:endParaRPr lang="en-AU" dirty="0"/>
          </a:p>
        </p:txBody>
      </p:sp>
    </p:spTree>
    <p:extLst>
      <p:ext uri="{BB962C8B-B14F-4D97-AF65-F5344CB8AC3E}">
        <p14:creationId xmlns:p14="http://schemas.microsoft.com/office/powerpoint/2010/main" val="2413679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79512" y="188640"/>
            <a:ext cx="504056" cy="365125"/>
          </a:xfrm>
        </p:spPr>
        <p:txBody>
          <a:bodyPr/>
          <a:lstStyle/>
          <a:p>
            <a:fld id="{AF60F37D-1F75-4788-9B1E-2183757ECC9F}" type="slidenum">
              <a:rPr lang="en-AU" smtClean="0"/>
              <a:pPr/>
              <a:t>17</a:t>
            </a:fld>
            <a:endParaRPr lang="en-AU" dirty="0"/>
          </a:p>
        </p:txBody>
      </p:sp>
      <p:sp>
        <p:nvSpPr>
          <p:cNvPr id="13" name="Rounded Rectangle 12"/>
          <p:cNvSpPr/>
          <p:nvPr/>
        </p:nvSpPr>
        <p:spPr>
          <a:xfrm>
            <a:off x="35496" y="6381328"/>
            <a:ext cx="6840760" cy="36004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i="1" dirty="0" smtClean="0"/>
              <a:t>Source: </a:t>
            </a:r>
            <a:r>
              <a:rPr lang="en-US" sz="1400" dirty="0" smtClean="0"/>
              <a:t>International Renewable </a:t>
            </a:r>
            <a:r>
              <a:rPr lang="en-US" sz="1400" dirty="0"/>
              <a:t>E</a:t>
            </a:r>
            <a:r>
              <a:rPr lang="en-US" sz="1400" dirty="0" smtClean="0"/>
              <a:t>nergy Agency</a:t>
            </a:r>
            <a:r>
              <a:rPr lang="en-US" sz="1300" i="1" dirty="0" smtClean="0"/>
              <a:t>, June 2016</a:t>
            </a:r>
          </a:p>
          <a:p>
            <a:pPr algn="ctr"/>
            <a:r>
              <a:rPr lang="en-US" sz="1100" i="1" dirty="0">
                <a:hlinkClick r:id="rId3"/>
              </a:rPr>
              <a:t>http://www.bloomberg.com/news/articles/2016-06-15/cost-of-clean-energy-to-keep-nosediving-into-next-</a:t>
            </a:r>
            <a:r>
              <a:rPr lang="en-US" sz="1100" i="1" dirty="0" smtClean="0">
                <a:hlinkClick r:id="rId3"/>
              </a:rPr>
              <a:t>decade</a:t>
            </a:r>
            <a:r>
              <a:rPr lang="en-US" sz="1100" i="1" dirty="0" smtClean="0"/>
              <a:t> </a:t>
            </a:r>
            <a:endParaRPr lang="en-AU" sz="1100" i="1" dirty="0"/>
          </a:p>
        </p:txBody>
      </p:sp>
      <p:grpSp>
        <p:nvGrpSpPr>
          <p:cNvPr id="7" name="Group 8"/>
          <p:cNvGrpSpPr>
            <a:grpSpLocks/>
          </p:cNvGrpSpPr>
          <p:nvPr/>
        </p:nvGrpSpPr>
        <p:grpSpPr bwMode="auto">
          <a:xfrm>
            <a:off x="-28575" y="6075363"/>
            <a:ext cx="9172575" cy="669925"/>
            <a:chOff x="-28576" y="6075680"/>
            <a:chExt cx="9172576" cy="669577"/>
          </a:xfrm>
        </p:grpSpPr>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1" name="Rectangle 10"/>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5" name="Title 1"/>
          <p:cNvSpPr>
            <a:spLocks noGrp="1"/>
          </p:cNvSpPr>
          <p:nvPr>
            <p:ph type="title"/>
          </p:nvPr>
        </p:nvSpPr>
        <p:spPr>
          <a:xfrm>
            <a:off x="683568" y="116632"/>
            <a:ext cx="8075240" cy="994122"/>
          </a:xfrm>
        </p:spPr>
        <p:txBody>
          <a:bodyPr>
            <a:normAutofit/>
          </a:bodyPr>
          <a:lstStyle/>
          <a:p>
            <a:r>
              <a:rPr lang="en-AU" sz="3600" b="1" dirty="0" smtClean="0"/>
              <a:t>4.4  Global Average RE Cost Reductions</a:t>
            </a:r>
            <a:endParaRPr lang="en-AU" sz="3600" b="1" dirty="0"/>
          </a:p>
        </p:txBody>
      </p:sp>
      <p:pic>
        <p:nvPicPr>
          <p:cNvPr id="2" name="Picture 1" descr="IRENA Global RE Cost down scope 2015-20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916832"/>
            <a:ext cx="8789877" cy="3130788"/>
          </a:xfrm>
          <a:prstGeom prst="rect">
            <a:avLst/>
          </a:prstGeom>
        </p:spPr>
      </p:pic>
    </p:spTree>
    <p:extLst>
      <p:ext uri="{BB962C8B-B14F-4D97-AF65-F5344CB8AC3E}">
        <p14:creationId xmlns:p14="http://schemas.microsoft.com/office/powerpoint/2010/main" val="2943375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AU" sz="4000" b="1" dirty="0" smtClean="0"/>
              <a:t>4.5 </a:t>
            </a:r>
            <a:r>
              <a:rPr lang="en-US" sz="4000" b="1" dirty="0" smtClean="0"/>
              <a:t>A long cyclical downturn or structural decline?</a:t>
            </a:r>
            <a:r>
              <a:rPr lang="en-AU" sz="4000" dirty="0" smtClean="0"/>
              <a:t> </a:t>
            </a:r>
            <a:endParaRPr lang="en-AU" sz="4000" b="1" dirty="0"/>
          </a:p>
        </p:txBody>
      </p:sp>
      <p:sp>
        <p:nvSpPr>
          <p:cNvPr id="3" name="Content Placeholder 2"/>
          <p:cNvSpPr>
            <a:spLocks noGrp="1"/>
          </p:cNvSpPr>
          <p:nvPr>
            <p:ph idx="1"/>
          </p:nvPr>
        </p:nvSpPr>
        <p:spPr>
          <a:xfrm>
            <a:off x="467544" y="2132856"/>
            <a:ext cx="8424936" cy="3600400"/>
          </a:xfrm>
        </p:spPr>
        <p:txBody>
          <a:bodyPr>
            <a:normAutofit/>
          </a:bodyPr>
          <a:lstStyle/>
          <a:p>
            <a:pPr lvl="0">
              <a:buNone/>
            </a:pPr>
            <a:r>
              <a:rPr lang="en-US" sz="2800" dirty="0" smtClean="0"/>
              <a:t>China State Grid’s Chairman in February 2016 stated:</a:t>
            </a:r>
          </a:p>
          <a:p>
            <a:pPr lvl="0">
              <a:buNone/>
            </a:pPr>
            <a:endParaRPr lang="en-US" i="1" dirty="0" smtClean="0"/>
          </a:p>
          <a:p>
            <a:pPr lvl="0">
              <a:buNone/>
            </a:pPr>
            <a:r>
              <a:rPr lang="en-US" i="1" dirty="0" smtClean="0"/>
              <a:t>   </a:t>
            </a:r>
            <a:r>
              <a:rPr lang="en-AU" i="1" dirty="0" smtClean="0"/>
              <a:t>The only hurdle to overcome is "mindset," Liu said. "There's no technical challenge at all."</a:t>
            </a:r>
            <a:endParaRPr lang="en-US" i="1" dirty="0" smtClean="0"/>
          </a:p>
        </p:txBody>
      </p:sp>
      <p:sp>
        <p:nvSpPr>
          <p:cNvPr id="4" name="Slide Number Placeholder 3"/>
          <p:cNvSpPr>
            <a:spLocks noGrp="1"/>
          </p:cNvSpPr>
          <p:nvPr>
            <p:ph type="sldNum" sz="quarter" idx="12"/>
          </p:nvPr>
        </p:nvSpPr>
        <p:spPr>
          <a:xfrm>
            <a:off x="179512" y="404664"/>
            <a:ext cx="514400" cy="365125"/>
          </a:xfrm>
        </p:spPr>
        <p:txBody>
          <a:bodyPr/>
          <a:lstStyle/>
          <a:p>
            <a:fld id="{AF60F37D-1F75-4788-9B1E-2183757ECC9F}" type="slidenum">
              <a:rPr lang="en-AU" smtClean="0"/>
              <a:pPr/>
              <a:t>18</a:t>
            </a:fld>
            <a:endParaRPr lang="en-AU"/>
          </a:p>
        </p:txBody>
      </p:sp>
      <p:grpSp>
        <p:nvGrpSpPr>
          <p:cNvPr id="5" name="Group 8"/>
          <p:cNvGrpSpPr>
            <a:grpSpLocks/>
          </p:cNvGrpSpPr>
          <p:nvPr/>
        </p:nvGrpSpPr>
        <p:grpSpPr bwMode="auto">
          <a:xfrm>
            <a:off x="-28575" y="6075368"/>
            <a:ext cx="9172575" cy="757445"/>
            <a:chOff x="-28576" y="6075680"/>
            <a:chExt cx="9172576" cy="757051"/>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488274"/>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1" name="Rounded Rectangle 10"/>
          <p:cNvSpPr/>
          <p:nvPr/>
        </p:nvSpPr>
        <p:spPr>
          <a:xfrm>
            <a:off x="1835696" y="6453336"/>
            <a:ext cx="4824536" cy="295038"/>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hlinkClick r:id="rId4"/>
              </a:rPr>
              <a:t> </a:t>
            </a:r>
            <a:r>
              <a:rPr lang="en-US" sz="1200" u="sng" dirty="0" smtClean="0">
                <a:hlinkClick r:id="rId4"/>
              </a:rPr>
              <a:t>http://www.eenews.net/energywire/2016/02/26/stories/1060033055</a:t>
            </a:r>
            <a:endParaRPr lang="en-AU" sz="1200" dirty="0"/>
          </a:p>
        </p:txBody>
      </p:sp>
      <p:sp>
        <p:nvSpPr>
          <p:cNvPr id="7" name="Date Placeholder 6"/>
          <p:cNvSpPr>
            <a:spLocks noGrp="1"/>
          </p:cNvSpPr>
          <p:nvPr>
            <p:ph type="dt" sz="half" idx="10"/>
          </p:nvPr>
        </p:nvSpPr>
        <p:spPr/>
        <p:txBody>
          <a:bodyPr/>
          <a:lstStyle/>
          <a:p>
            <a:fld id="{9D73AC4F-21B4-7C43-BCA8-F22D18AAF033}" type="datetime1">
              <a:rPr lang="en-AU" smtClean="0"/>
              <a:t>31/10/2016</a:t>
            </a:fld>
            <a:endParaRPr lang="en-AU"/>
          </a:p>
        </p:txBody>
      </p:sp>
    </p:spTree>
    <p:extLst>
      <p:ext uri="{BB962C8B-B14F-4D97-AF65-F5344CB8AC3E}">
        <p14:creationId xmlns:p14="http://schemas.microsoft.com/office/powerpoint/2010/main" val="2787240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003232" cy="994122"/>
          </a:xfrm>
        </p:spPr>
        <p:txBody>
          <a:bodyPr>
            <a:normAutofit/>
          </a:bodyPr>
          <a:lstStyle/>
          <a:p>
            <a:r>
              <a:rPr lang="en-AU" b="1" dirty="0" smtClean="0"/>
              <a:t>4.5  Storage is coming, rapidly</a:t>
            </a:r>
            <a:endParaRPr lang="en-AU" b="1" dirty="0"/>
          </a:p>
        </p:txBody>
      </p:sp>
      <p:grpSp>
        <p:nvGrpSpPr>
          <p:cNvPr id="7" name="Group 8"/>
          <p:cNvGrpSpPr>
            <a:grpSpLocks/>
          </p:cNvGrpSpPr>
          <p:nvPr/>
        </p:nvGrpSpPr>
        <p:grpSpPr bwMode="auto">
          <a:xfrm>
            <a:off x="-28575" y="6075363"/>
            <a:ext cx="9172575" cy="669925"/>
            <a:chOff x="-28576" y="6075680"/>
            <a:chExt cx="9172576" cy="669577"/>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1" name="Rectangle 10"/>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3" name="Slide Number Placeholder 2"/>
          <p:cNvSpPr>
            <a:spLocks noGrp="1"/>
          </p:cNvSpPr>
          <p:nvPr>
            <p:ph type="sldNum" sz="quarter" idx="12"/>
          </p:nvPr>
        </p:nvSpPr>
        <p:spPr>
          <a:xfrm>
            <a:off x="251520" y="332656"/>
            <a:ext cx="504056" cy="365125"/>
          </a:xfrm>
        </p:spPr>
        <p:txBody>
          <a:bodyPr/>
          <a:lstStyle/>
          <a:p>
            <a:fld id="{AF60F37D-1F75-4788-9B1E-2183757ECC9F}" type="slidenum">
              <a:rPr lang="en-AU" smtClean="0"/>
              <a:pPr/>
              <a:t>19</a:t>
            </a:fld>
            <a:endParaRPr lang="en-AU"/>
          </a:p>
        </p:txBody>
      </p:sp>
      <p:sp>
        <p:nvSpPr>
          <p:cNvPr id="5" name="Date Placeholder 4"/>
          <p:cNvSpPr>
            <a:spLocks noGrp="1"/>
          </p:cNvSpPr>
          <p:nvPr>
            <p:ph type="dt" sz="half" idx="10"/>
          </p:nvPr>
        </p:nvSpPr>
        <p:spPr/>
        <p:txBody>
          <a:bodyPr/>
          <a:lstStyle/>
          <a:p>
            <a:fld id="{39EFF8B5-EF15-644B-B0C4-C4D8C51C6A26}" type="datetime1">
              <a:rPr lang="en-AU" smtClean="0"/>
              <a:t>31/10/2016</a:t>
            </a:fld>
            <a:endParaRPr lang="en-AU"/>
          </a:p>
        </p:txBody>
      </p:sp>
      <p:pic>
        <p:nvPicPr>
          <p:cNvPr id="4" name="Picture 3"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890" y="1124743"/>
            <a:ext cx="5571438" cy="4915975"/>
          </a:xfrm>
          <a:prstGeom prst="rect">
            <a:avLst/>
          </a:prstGeom>
        </p:spPr>
      </p:pic>
    </p:spTree>
    <p:extLst>
      <p:ext uri="{BB962C8B-B14F-4D97-AF65-F5344CB8AC3E}">
        <p14:creationId xmlns:p14="http://schemas.microsoft.com/office/powerpoint/2010/main" val="1496126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AU" sz="3200" b="1" dirty="0" smtClean="0"/>
              <a:t>AGENDA</a:t>
            </a:r>
            <a:endParaRPr lang="en-AU" sz="3200" b="1" dirty="0"/>
          </a:p>
        </p:txBody>
      </p:sp>
      <p:sp>
        <p:nvSpPr>
          <p:cNvPr id="3" name="Content Placeholder 2"/>
          <p:cNvSpPr>
            <a:spLocks noGrp="1"/>
          </p:cNvSpPr>
          <p:nvPr>
            <p:ph idx="1"/>
          </p:nvPr>
        </p:nvSpPr>
        <p:spPr>
          <a:xfrm>
            <a:off x="899592" y="980728"/>
            <a:ext cx="7668344" cy="5308009"/>
          </a:xfrm>
        </p:spPr>
        <p:txBody>
          <a:bodyPr>
            <a:normAutofit fontScale="62500" lnSpcReduction="20000"/>
          </a:bodyPr>
          <a:lstStyle/>
          <a:p>
            <a:pPr>
              <a:buNone/>
            </a:pPr>
            <a:r>
              <a:rPr lang="en-US" sz="4400" b="1" dirty="0" smtClean="0"/>
              <a:t>The Global Electricity Market Transformation</a:t>
            </a:r>
            <a:endParaRPr lang="en-AU" sz="4400" dirty="0" smtClean="0"/>
          </a:p>
          <a:p>
            <a:pPr marL="514350" indent="-514350">
              <a:buNone/>
            </a:pPr>
            <a:endParaRPr lang="en-US" sz="2100" dirty="0" smtClean="0"/>
          </a:p>
          <a:p>
            <a:pPr marL="514350" indent="-514350">
              <a:buFont typeface="+mj-lt"/>
              <a:buAutoNum type="arabicPeriod"/>
            </a:pPr>
            <a:r>
              <a:rPr lang="en-AU" sz="3600" b="1" dirty="0" smtClean="0"/>
              <a:t>Global coal demand - 2016</a:t>
            </a:r>
            <a:endParaRPr lang="en-AU" sz="3600" dirty="0"/>
          </a:p>
          <a:p>
            <a:pPr marL="514350" lvl="0" indent="-514350">
              <a:buFont typeface="+mj-lt"/>
              <a:buAutoNum type="arabicPeriod"/>
            </a:pPr>
            <a:endParaRPr lang="en-US" sz="2200" b="1" dirty="0" smtClean="0"/>
          </a:p>
          <a:p>
            <a:pPr marL="514350" lvl="0" indent="-514350">
              <a:buFont typeface="+mj-lt"/>
              <a:buAutoNum type="arabicPeriod"/>
            </a:pPr>
            <a:r>
              <a:rPr lang="en-US" sz="3600" b="1" dirty="0" smtClean="0"/>
              <a:t>Global thermal coal demand </a:t>
            </a:r>
            <a:r>
              <a:rPr lang="en-AU" sz="3600" b="1" dirty="0" smtClean="0"/>
              <a:t>in China declining</a:t>
            </a:r>
            <a:endParaRPr lang="en-AU" sz="3600" dirty="0" smtClean="0"/>
          </a:p>
          <a:p>
            <a:pPr marL="0" lvl="0" indent="0">
              <a:buNone/>
            </a:pPr>
            <a:endParaRPr lang="en-US" sz="2200" b="1" dirty="0" smtClean="0"/>
          </a:p>
          <a:p>
            <a:pPr marL="514350" indent="-514350">
              <a:buFont typeface="+mj-lt"/>
              <a:buAutoNum type="arabicPeriod"/>
            </a:pPr>
            <a:r>
              <a:rPr lang="en-US" sz="3600" b="1" dirty="0" smtClean="0"/>
              <a:t>India – Electricity sector transformation</a:t>
            </a:r>
          </a:p>
          <a:p>
            <a:pPr marL="514350" indent="-514350">
              <a:buFont typeface="+mj-lt"/>
              <a:buAutoNum type="arabicPeriod"/>
            </a:pPr>
            <a:endParaRPr lang="en-US" sz="2200" b="1" dirty="0"/>
          </a:p>
          <a:p>
            <a:pPr marL="514350" indent="-514350">
              <a:buFont typeface="+mj-lt"/>
              <a:buAutoNum type="arabicPeriod"/>
            </a:pPr>
            <a:r>
              <a:rPr lang="en-US" sz="3600" b="1" dirty="0" smtClean="0"/>
              <a:t>Renewables are deflationary</a:t>
            </a:r>
          </a:p>
          <a:p>
            <a:pPr marL="1428750" lvl="4" indent="-514350">
              <a:buFont typeface="Wingdings" pitchFamily="2" charset="2"/>
              <a:buChar char="§"/>
            </a:pPr>
            <a:r>
              <a:rPr lang="en-AU" sz="2500" dirty="0" smtClean="0"/>
              <a:t>South Africa / Solar / technology gains / Underestimations</a:t>
            </a:r>
          </a:p>
          <a:p>
            <a:pPr marL="457200" lvl="0" indent="-457200">
              <a:buFont typeface="+mj-lt"/>
              <a:buAutoNum type="arabicPeriod"/>
            </a:pPr>
            <a:endParaRPr lang="en-US" sz="2200" b="1" dirty="0" smtClean="0"/>
          </a:p>
          <a:p>
            <a:pPr marL="457200" indent="-457200">
              <a:buFont typeface="+mj-lt"/>
              <a:buAutoNum type="arabicPeriod"/>
            </a:pPr>
            <a:r>
              <a:rPr lang="en-US" sz="3600" b="1" dirty="0"/>
              <a:t>Coal prices have doubled from 2016 </a:t>
            </a:r>
            <a:r>
              <a:rPr lang="en-US" sz="3600" b="1" dirty="0" smtClean="0"/>
              <a:t>lows</a:t>
            </a:r>
            <a:endParaRPr lang="en-US" sz="3600" b="1" dirty="0"/>
          </a:p>
          <a:p>
            <a:pPr marL="457200" lvl="0" indent="-457200">
              <a:buFont typeface="+mj-lt"/>
              <a:buAutoNum type="arabicPeriod"/>
            </a:pPr>
            <a:endParaRPr lang="en-US" sz="2200" b="1" dirty="0" smtClean="0"/>
          </a:p>
          <a:p>
            <a:pPr marL="457200" indent="-457200">
              <a:buFont typeface="+mj-lt"/>
              <a:buAutoNum type="arabicPeriod"/>
            </a:pPr>
            <a:r>
              <a:rPr lang="en-AU" sz="3600" b="1" dirty="0" smtClean="0"/>
              <a:t>Wood Mackenzie forecasts seaborne coal -40% by 2035 and thermal pricing at US$50/t </a:t>
            </a:r>
            <a:r>
              <a:rPr lang="en-US" sz="3600" b="1" dirty="0" smtClean="0"/>
              <a:t>–</a:t>
            </a:r>
            <a:r>
              <a:rPr lang="en-AU" sz="3600" b="1" dirty="0" smtClean="0"/>
              <a:t> if COP21?</a:t>
            </a:r>
            <a:endParaRPr lang="en-AU" sz="3600" b="1" dirty="0"/>
          </a:p>
          <a:p>
            <a:pPr marL="457200" indent="-457200">
              <a:buFont typeface="+mj-lt"/>
              <a:buAutoNum type="arabicPeriod"/>
            </a:pPr>
            <a:endParaRPr lang="en-AU" sz="2200" b="1" dirty="0" smtClean="0"/>
          </a:p>
          <a:p>
            <a:pPr marL="457200" indent="-457200">
              <a:buFont typeface="+mj-lt"/>
              <a:buAutoNum type="arabicPeriod"/>
            </a:pPr>
            <a:r>
              <a:rPr lang="en-US" sz="3600" b="1" dirty="0" smtClean="0"/>
              <a:t>Adani Carmichael Coal Proposal</a:t>
            </a:r>
            <a:endParaRPr lang="en-US" sz="3500" dirty="0" smtClean="0"/>
          </a:p>
          <a:p>
            <a:pPr marL="114300" lvl="1" indent="-514350">
              <a:buNone/>
            </a:pPr>
            <a:endParaRPr lang="en-AU" sz="3500" dirty="0" smtClean="0"/>
          </a:p>
          <a:p>
            <a:pPr marL="514350" indent="-514350">
              <a:buFont typeface="+mj-lt"/>
              <a:buAutoNum type="arabicPeriod"/>
            </a:pPr>
            <a:endParaRPr lang="en-AU" sz="3600" b="1" dirty="0" smtClean="0"/>
          </a:p>
        </p:txBody>
      </p:sp>
      <p:sp>
        <p:nvSpPr>
          <p:cNvPr id="4" name="Slide Number Placeholder 3"/>
          <p:cNvSpPr>
            <a:spLocks noGrp="1"/>
          </p:cNvSpPr>
          <p:nvPr>
            <p:ph type="sldNum" sz="quarter" idx="12"/>
          </p:nvPr>
        </p:nvSpPr>
        <p:spPr>
          <a:xfrm>
            <a:off x="323528" y="332656"/>
            <a:ext cx="432048" cy="365125"/>
          </a:xfrm>
        </p:spPr>
        <p:txBody>
          <a:bodyPr/>
          <a:lstStyle/>
          <a:p>
            <a:fld id="{AF60F37D-1F75-4788-9B1E-2183757ECC9F}" type="slidenum">
              <a:rPr lang="en-AU" smtClean="0"/>
              <a:pPr/>
              <a:t>2</a:t>
            </a:fld>
            <a:endParaRPr lang="en-AU" dirty="0"/>
          </a:p>
        </p:txBody>
      </p:sp>
      <p:grpSp>
        <p:nvGrpSpPr>
          <p:cNvPr id="6" name="Group 8"/>
          <p:cNvGrpSpPr>
            <a:grpSpLocks/>
          </p:cNvGrpSpPr>
          <p:nvPr/>
        </p:nvGrpSpPr>
        <p:grpSpPr bwMode="auto">
          <a:xfrm>
            <a:off x="-28575" y="6075363"/>
            <a:ext cx="9172575" cy="669925"/>
            <a:chOff x="-28576" y="6075680"/>
            <a:chExt cx="9172576" cy="669577"/>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7" name="Date Placeholder 6"/>
          <p:cNvSpPr>
            <a:spLocks noGrp="1"/>
          </p:cNvSpPr>
          <p:nvPr>
            <p:ph type="dt" sz="half" idx="10"/>
          </p:nvPr>
        </p:nvSpPr>
        <p:spPr/>
        <p:txBody>
          <a:bodyPr/>
          <a:lstStyle/>
          <a:p>
            <a:fld id="{2EFCFE34-97EB-DC45-A397-B80DD830186F}" type="datetime1">
              <a:rPr lang="en-AU" smtClean="0"/>
              <a:t>31/10/2016</a:t>
            </a:fld>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144"/>
          </a:xfrm>
        </p:spPr>
        <p:txBody>
          <a:bodyPr>
            <a:noAutofit/>
          </a:bodyPr>
          <a:lstStyle/>
          <a:p>
            <a:r>
              <a:rPr lang="en-AU" sz="3600" b="1" dirty="0"/>
              <a:t>5</a:t>
            </a:r>
            <a:r>
              <a:rPr lang="en-AU" sz="3600" b="1" dirty="0" smtClean="0"/>
              <a:t>.1 Thermal Coal Export Price Collapse</a:t>
            </a:r>
            <a:endParaRPr lang="en-AU" sz="2400" dirty="0"/>
          </a:p>
        </p:txBody>
      </p:sp>
      <p:sp>
        <p:nvSpPr>
          <p:cNvPr id="4" name="Slide Number Placeholder 3"/>
          <p:cNvSpPr>
            <a:spLocks noGrp="1"/>
          </p:cNvSpPr>
          <p:nvPr>
            <p:ph type="sldNum" sz="quarter" idx="12"/>
          </p:nvPr>
        </p:nvSpPr>
        <p:spPr>
          <a:xfrm>
            <a:off x="179512" y="188640"/>
            <a:ext cx="539080" cy="365125"/>
          </a:xfrm>
        </p:spPr>
        <p:txBody>
          <a:bodyPr/>
          <a:lstStyle/>
          <a:p>
            <a:fld id="{AF60F37D-1F75-4788-9B1E-2183757ECC9F}" type="slidenum">
              <a:rPr lang="en-AU" smtClean="0"/>
              <a:pPr/>
              <a:t>20</a:t>
            </a:fld>
            <a:endParaRPr lang="en-AU" dirty="0"/>
          </a:p>
        </p:txBody>
      </p:sp>
      <p:sp>
        <p:nvSpPr>
          <p:cNvPr id="5" name="Date Placeholder 4"/>
          <p:cNvSpPr>
            <a:spLocks noGrp="1"/>
          </p:cNvSpPr>
          <p:nvPr>
            <p:ph type="dt" sz="half" idx="10"/>
          </p:nvPr>
        </p:nvSpPr>
        <p:spPr/>
        <p:txBody>
          <a:bodyPr/>
          <a:lstStyle/>
          <a:p>
            <a:fld id="{8FA6A210-276A-5C41-9654-6133EFAABEBE}" type="datetime1">
              <a:rPr lang="en-AU" smtClean="0"/>
              <a:t>31/10/2016</a:t>
            </a:fld>
            <a:endParaRPr lang="en-AU"/>
          </a:p>
        </p:txBody>
      </p:sp>
      <p:sp>
        <p:nvSpPr>
          <p:cNvPr id="12" name="Footer Placeholder 6"/>
          <p:cNvSpPr>
            <a:spLocks noGrp="1"/>
          </p:cNvSpPr>
          <p:nvPr>
            <p:ph type="ftr" sz="quarter" idx="11"/>
          </p:nvPr>
        </p:nvSpPr>
        <p:spPr>
          <a:xfrm>
            <a:off x="1259632" y="6381328"/>
            <a:ext cx="5544616" cy="365125"/>
          </a:xfrm>
        </p:spPr>
        <p:txBody>
          <a:bodyPr/>
          <a:lstStyle/>
          <a:p>
            <a:r>
              <a:rPr lang="en-AU" dirty="0" smtClean="0">
                <a:hlinkClick r:id="rId3"/>
              </a:rPr>
              <a:t>http://www.indexmundi.com/commodities/?commodity=coal-australian&amp;months=60</a:t>
            </a:r>
            <a:r>
              <a:rPr lang="en-AU" dirty="0" smtClean="0"/>
              <a:t> </a:t>
            </a:r>
            <a:endParaRPr lang="en-AU" dirty="0"/>
          </a:p>
        </p:txBody>
      </p:sp>
      <p:sp>
        <p:nvSpPr>
          <p:cNvPr id="18" name="Footer Placeholder 6"/>
          <p:cNvSpPr txBox="1">
            <a:spLocks/>
          </p:cNvSpPr>
          <p:nvPr/>
        </p:nvSpPr>
        <p:spPr>
          <a:xfrm>
            <a:off x="611560" y="980728"/>
            <a:ext cx="8064896" cy="57606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u="none" strike="noStrike" kern="1200" cap="none" spc="0" normalizeH="0" baseline="0" noProof="0" dirty="0" smtClean="0">
                <a:ln>
                  <a:noFill/>
                </a:ln>
                <a:solidFill>
                  <a:schemeClr val="tx1">
                    <a:tint val="75000"/>
                  </a:schemeClr>
                </a:solidFill>
                <a:effectLst/>
                <a:uLnTx/>
                <a:uFillTx/>
                <a:latin typeface="+mn-lt"/>
                <a:ea typeface="+mn-ea"/>
                <a:cs typeface="+mn-cs"/>
              </a:rPr>
              <a:t>Newcastle</a:t>
            </a:r>
            <a:r>
              <a:rPr kumimoji="0" lang="en-AU" sz="1600" b="1" u="none" strike="noStrike" kern="1200" cap="none" spc="0" normalizeH="0" noProof="0" dirty="0" smtClean="0">
                <a:ln>
                  <a:noFill/>
                </a:ln>
                <a:solidFill>
                  <a:schemeClr val="tx1">
                    <a:tint val="75000"/>
                  </a:schemeClr>
                </a:solidFill>
                <a:effectLst/>
                <a:uLnTx/>
                <a:uFillTx/>
                <a:latin typeface="+mn-lt"/>
                <a:ea typeface="+mn-ea"/>
                <a:cs typeface="+mn-cs"/>
              </a:rPr>
              <a:t> Export 6,000kcal Thermal US$/t – Down 50%; </a:t>
            </a:r>
            <a:r>
              <a:rPr lang="en-AU" sz="1600" b="1" dirty="0" smtClean="0">
                <a:solidFill>
                  <a:schemeClr val="tx1">
                    <a:tint val="75000"/>
                  </a:schemeClr>
                </a:solidFill>
              </a:rPr>
              <a:t>but recent upturn </a:t>
            </a:r>
            <a:r>
              <a:rPr lang="en-US" sz="1600" b="1" dirty="0" smtClean="0">
                <a:solidFill>
                  <a:schemeClr val="tx1">
                    <a:tint val="75000"/>
                  </a:schemeClr>
                </a:solidFill>
              </a:rPr>
              <a:t>–</a:t>
            </a:r>
            <a:r>
              <a:rPr lang="en-AU" sz="1600" b="1" dirty="0" smtClean="0">
                <a:solidFill>
                  <a:schemeClr val="tx1">
                    <a:tint val="75000"/>
                  </a:schemeClr>
                </a:solidFill>
              </a:rPr>
              <a:t> sustainable?</a:t>
            </a:r>
            <a:endParaRPr kumimoji="0" lang="en-AU" sz="1600" b="1"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Thermal Coal Export Price to Sept 20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84784"/>
            <a:ext cx="8172134" cy="4608512"/>
          </a:xfrm>
          <a:prstGeom prst="rect">
            <a:avLst/>
          </a:prstGeom>
        </p:spPr>
      </p:pic>
      <p:sp>
        <p:nvSpPr>
          <p:cNvPr id="13" name="TextBox 12"/>
          <p:cNvSpPr txBox="1"/>
          <p:nvPr/>
        </p:nvSpPr>
        <p:spPr>
          <a:xfrm>
            <a:off x="5580112" y="2444695"/>
            <a:ext cx="244827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Myriad Pro Condensed" charset="0"/>
                <a:ea typeface="ＭＳ Ｐゴシック" charset="0"/>
                <a:cs typeface="Myriad Pro Condensed" charset="0"/>
              </a:defRPr>
            </a:lvl1pPr>
            <a:lvl2pPr>
              <a:defRPr sz="2800">
                <a:solidFill>
                  <a:schemeClr val="tx1"/>
                </a:solidFill>
                <a:latin typeface="Myriad Pro Condensed" charset="0"/>
                <a:ea typeface="Myriad Pro Condensed" charset="0"/>
                <a:cs typeface="Myriad Pro Condensed" charset="0"/>
              </a:defRPr>
            </a:lvl2pPr>
            <a:lvl3pPr>
              <a:defRPr sz="2400">
                <a:solidFill>
                  <a:schemeClr val="tx1"/>
                </a:solidFill>
                <a:latin typeface="Myriad Pro Condensed" charset="0"/>
                <a:ea typeface="Myriad Pro Condensed" charset="0"/>
                <a:cs typeface="Myriad Pro Condensed" charset="0"/>
              </a:defRPr>
            </a:lvl3pPr>
            <a:lvl4pPr>
              <a:defRPr sz="2000">
                <a:solidFill>
                  <a:schemeClr val="tx1"/>
                </a:solidFill>
                <a:latin typeface="Myriad Pro Condensed" charset="0"/>
                <a:ea typeface="Myriad Pro Condensed" charset="0"/>
                <a:cs typeface="Myriad Pro Condensed" charset="0"/>
              </a:defRPr>
            </a:lvl4pPr>
            <a:lvl5pPr>
              <a:defRPr sz="2000">
                <a:solidFill>
                  <a:schemeClr val="tx1"/>
                </a:solidFill>
                <a:latin typeface="Myriad Pro Condensed" charset="0"/>
                <a:ea typeface="Myriad Pro Condensed" charset="0"/>
                <a:cs typeface="Myriad Pro Condensed" charset="0"/>
              </a:defRPr>
            </a:lvl5pPr>
            <a:lvl6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6pPr>
            <a:lvl7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7pPr>
            <a:lvl8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8pPr>
            <a:lvl9pPr eaLnBrk="0" fontAlgn="base" hangingPunct="0">
              <a:spcAft>
                <a:spcPct val="0"/>
              </a:spcAft>
              <a:buFont typeface="Arial" charset="0"/>
              <a:buChar char="»"/>
              <a:defRPr sz="2000">
                <a:solidFill>
                  <a:schemeClr val="tx1"/>
                </a:solidFill>
                <a:latin typeface="Myriad Pro Condensed" charset="0"/>
                <a:ea typeface="Myriad Pro Condensed" charset="0"/>
                <a:cs typeface="Myriad Pro Condensed" charset="0"/>
              </a:defRPr>
            </a:lvl9pPr>
          </a:lstStyle>
          <a:p>
            <a:pPr algn="ctr">
              <a:defRPr/>
            </a:pPr>
            <a:r>
              <a:rPr lang="en-US" sz="1800" i="1" dirty="0" smtClean="0">
                <a:solidFill>
                  <a:srgbClr val="558ED5"/>
                </a:solidFill>
                <a:latin typeface="Calibri" charset="0"/>
              </a:rPr>
              <a:t>The spot price in Oct’2016 is US$90-100/t and 2022 forward price is US$69/t</a:t>
            </a:r>
          </a:p>
        </p:txBody>
      </p:sp>
      <p:grpSp>
        <p:nvGrpSpPr>
          <p:cNvPr id="3" name="Group 8"/>
          <p:cNvGrpSpPr>
            <a:grpSpLocks/>
          </p:cNvGrpSpPr>
          <p:nvPr/>
        </p:nvGrpSpPr>
        <p:grpSpPr bwMode="auto">
          <a:xfrm>
            <a:off x="-28575" y="6162780"/>
            <a:ext cx="9172575" cy="650596"/>
            <a:chOff x="-28576" y="6075680"/>
            <a:chExt cx="9172576" cy="650258"/>
          </a:xfrm>
        </p:grpSpPr>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6381481"/>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7" name="Rectangle 1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pPr lvl="0"/>
            <a:r>
              <a:rPr lang="en-AU" sz="3200" b="1" dirty="0"/>
              <a:t>5</a:t>
            </a:r>
            <a:r>
              <a:rPr lang="en-AU" sz="3200" b="1" dirty="0" smtClean="0"/>
              <a:t>.2 </a:t>
            </a:r>
            <a:r>
              <a:rPr lang="en-US" sz="3200" b="1" dirty="0" smtClean="0"/>
              <a:t>International Thermal Coal – Key Markets</a:t>
            </a:r>
            <a:endParaRPr lang="en-AU" sz="3200" b="1" dirty="0"/>
          </a:p>
        </p:txBody>
      </p:sp>
      <p:sp>
        <p:nvSpPr>
          <p:cNvPr id="4" name="Slide Number Placeholder 3"/>
          <p:cNvSpPr>
            <a:spLocks noGrp="1"/>
          </p:cNvSpPr>
          <p:nvPr>
            <p:ph type="sldNum" sz="quarter" idx="12"/>
          </p:nvPr>
        </p:nvSpPr>
        <p:spPr>
          <a:xfrm>
            <a:off x="179512" y="260648"/>
            <a:ext cx="504056" cy="365125"/>
          </a:xfrm>
        </p:spPr>
        <p:txBody>
          <a:bodyPr/>
          <a:lstStyle/>
          <a:p>
            <a:fld id="{AF60F37D-1F75-4788-9B1E-2183757ECC9F}" type="slidenum">
              <a:rPr lang="en-AU" smtClean="0"/>
              <a:pPr/>
              <a:t>21</a:t>
            </a:fld>
            <a:endParaRPr lang="en-AU" dirty="0"/>
          </a:p>
        </p:txBody>
      </p:sp>
      <p:sp>
        <p:nvSpPr>
          <p:cNvPr id="7" name="Content Placeholder 2"/>
          <p:cNvSpPr txBox="1">
            <a:spLocks/>
          </p:cNvSpPr>
          <p:nvPr/>
        </p:nvSpPr>
        <p:spPr>
          <a:xfrm>
            <a:off x="4139952" y="2204864"/>
            <a:ext cx="4186808" cy="399330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Oval 13"/>
          <p:cNvSpPr/>
          <p:nvPr/>
        </p:nvSpPr>
        <p:spPr>
          <a:xfrm>
            <a:off x="5220072" y="1124744"/>
            <a:ext cx="223224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30% decline in global demand</a:t>
            </a:r>
            <a:endParaRPr lang="en-AU" dirty="0"/>
          </a:p>
        </p:txBody>
      </p:sp>
      <p:sp>
        <p:nvSpPr>
          <p:cNvPr id="3" name="Date Placeholder 2"/>
          <p:cNvSpPr>
            <a:spLocks noGrp="1"/>
          </p:cNvSpPr>
          <p:nvPr>
            <p:ph type="dt" sz="half" idx="10"/>
          </p:nvPr>
        </p:nvSpPr>
        <p:spPr/>
        <p:txBody>
          <a:bodyPr/>
          <a:lstStyle/>
          <a:p>
            <a:fld id="{46745367-E5B4-1A48-920F-DEE6FF2915C6}" type="datetime1">
              <a:rPr lang="en-AU" smtClean="0"/>
              <a:t>31/10/2016</a:t>
            </a:fld>
            <a:endParaRPr lang="en-AU"/>
          </a:p>
        </p:txBody>
      </p:sp>
      <p:pic>
        <p:nvPicPr>
          <p:cNvPr id="5" name="Picture 4" descr="IEEFA Thermal Seaborne Coal Volumes 1990-20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132856"/>
            <a:ext cx="8928992" cy="3319424"/>
          </a:xfrm>
          <a:prstGeom prst="rect">
            <a:avLst/>
          </a:prstGeom>
        </p:spPr>
      </p:pic>
      <p:grpSp>
        <p:nvGrpSpPr>
          <p:cNvPr id="12" name="Group 8"/>
          <p:cNvGrpSpPr>
            <a:grpSpLocks/>
          </p:cNvGrpSpPr>
          <p:nvPr/>
        </p:nvGrpSpPr>
        <p:grpSpPr bwMode="auto">
          <a:xfrm>
            <a:off x="-28575" y="6075363"/>
            <a:ext cx="9172575" cy="669925"/>
            <a:chOff x="-28576" y="6075680"/>
            <a:chExt cx="9172576" cy="669577"/>
          </a:xfrm>
        </p:grpSpPr>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7" name="Rectangle 1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cxnSp>
        <p:nvCxnSpPr>
          <p:cNvPr id="15" name="Straight Arrow Connector 14"/>
          <p:cNvCxnSpPr/>
          <p:nvPr/>
        </p:nvCxnSpPr>
        <p:spPr>
          <a:xfrm flipH="1">
            <a:off x="4788024" y="1916832"/>
            <a:ext cx="1008112"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04248" y="1916832"/>
            <a:ext cx="1656184"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453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
          <p:cNvGrpSpPr>
            <a:grpSpLocks/>
          </p:cNvGrpSpPr>
          <p:nvPr/>
        </p:nvGrpSpPr>
        <p:grpSpPr bwMode="auto">
          <a:xfrm>
            <a:off x="-28575" y="6075363"/>
            <a:ext cx="9172575" cy="650597"/>
            <a:chOff x="-28576" y="6075680"/>
            <a:chExt cx="9172576" cy="650259"/>
          </a:xfrm>
        </p:grpSpPr>
        <p:pic>
          <p:nvPicPr>
            <p:cNvPr id="8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381482"/>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 name="Rectangle 8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87" name="Rectangle 8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83" name="Title 1"/>
          <p:cNvSpPr txBox="1">
            <a:spLocks/>
          </p:cNvSpPr>
          <p:nvPr/>
        </p:nvSpPr>
        <p:spPr bwMode="auto">
          <a:xfrm>
            <a:off x="59425" y="0"/>
            <a:ext cx="8833055"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1" fontAlgn="base" hangingPunct="1">
              <a:spcBef>
                <a:spcPct val="0"/>
              </a:spcBef>
              <a:spcAft>
                <a:spcPct val="0"/>
              </a:spcAft>
              <a:defRPr kumimoji="1" sz="3200" b="1">
                <a:solidFill>
                  <a:schemeClr val="bg1"/>
                </a:solidFill>
                <a:latin typeface="Calibri" pitchFamily="34" charset="0"/>
                <a:ea typeface="+mj-ea"/>
                <a:cs typeface="+mj-cs"/>
              </a:defRPr>
            </a:lvl1pPr>
            <a:lvl2pPr algn="l" rtl="0" eaLnBrk="1" fontAlgn="base" hangingPunct="1">
              <a:spcBef>
                <a:spcPct val="0"/>
              </a:spcBef>
              <a:spcAft>
                <a:spcPct val="0"/>
              </a:spcAft>
              <a:defRPr kumimoji="1" sz="3200" b="1">
                <a:solidFill>
                  <a:schemeClr val="bg1"/>
                </a:solidFill>
                <a:latin typeface="Calibri" charset="0"/>
              </a:defRPr>
            </a:lvl2pPr>
            <a:lvl3pPr algn="l" rtl="0" eaLnBrk="1" fontAlgn="base" hangingPunct="1">
              <a:spcBef>
                <a:spcPct val="0"/>
              </a:spcBef>
              <a:spcAft>
                <a:spcPct val="0"/>
              </a:spcAft>
              <a:defRPr kumimoji="1" sz="3200" b="1">
                <a:solidFill>
                  <a:schemeClr val="bg1"/>
                </a:solidFill>
                <a:latin typeface="Calibri" charset="0"/>
              </a:defRPr>
            </a:lvl3pPr>
            <a:lvl4pPr algn="l" rtl="0" eaLnBrk="1" fontAlgn="base" hangingPunct="1">
              <a:spcBef>
                <a:spcPct val="0"/>
              </a:spcBef>
              <a:spcAft>
                <a:spcPct val="0"/>
              </a:spcAft>
              <a:defRPr kumimoji="1" sz="3200" b="1">
                <a:solidFill>
                  <a:schemeClr val="bg1"/>
                </a:solidFill>
                <a:latin typeface="Calibri" charset="0"/>
              </a:defRPr>
            </a:lvl4pPr>
            <a:lvl5pPr algn="l" rtl="0" eaLnBrk="1" fontAlgn="base" hangingPunct="1">
              <a:spcBef>
                <a:spcPct val="0"/>
              </a:spcBef>
              <a:spcAft>
                <a:spcPct val="0"/>
              </a:spcAft>
              <a:defRPr kumimoji="1" sz="3200" b="1">
                <a:solidFill>
                  <a:schemeClr val="bg1"/>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a:lstStyle>
          <a:p>
            <a:pPr algn="ctr">
              <a:defRPr/>
            </a:pPr>
            <a:r>
              <a:rPr lang="en-US" altLang="en-US" dirty="0" smtClean="0">
                <a:ln w="12700">
                  <a:solidFill>
                    <a:schemeClr val="tx2">
                      <a:satMod val="155000"/>
                    </a:schemeClr>
                  </a:solidFill>
                  <a:prstDash val="solid"/>
                </a:ln>
                <a:solidFill>
                  <a:schemeClr val="tx1"/>
                </a:solidFill>
              </a:rPr>
              <a:t>6.1 A </a:t>
            </a:r>
            <a:r>
              <a:rPr lang="en-US" altLang="en-US" dirty="0">
                <a:ln w="12700">
                  <a:solidFill>
                    <a:schemeClr val="tx2">
                      <a:satMod val="155000"/>
                    </a:schemeClr>
                  </a:solidFill>
                  <a:prstDash val="solid"/>
                </a:ln>
                <a:solidFill>
                  <a:schemeClr val="tx1"/>
                </a:solidFill>
              </a:rPr>
              <a:t>2 °C pathway requires more technological innovation, investment &amp; policy ambition </a:t>
            </a:r>
            <a:endParaRPr lang="en-GB" dirty="0">
              <a:ln w="12700">
                <a:solidFill>
                  <a:schemeClr val="tx2">
                    <a:satMod val="155000"/>
                  </a:schemeClr>
                </a:solidFill>
                <a:prstDash val="solid"/>
              </a:ln>
              <a:solidFill>
                <a:schemeClr val="tx1"/>
              </a:solidFill>
            </a:endParaRPr>
          </a:p>
        </p:txBody>
      </p:sp>
      <p:sp>
        <p:nvSpPr>
          <p:cNvPr id="62" name="Text Placeholder 3"/>
          <p:cNvSpPr>
            <a:spLocks noGrp="1"/>
          </p:cNvSpPr>
          <p:nvPr>
            <p:ph type="body" sz="quarter" idx="10"/>
          </p:nvPr>
        </p:nvSpPr>
        <p:spPr>
          <a:xfrm>
            <a:off x="251520" y="5877272"/>
            <a:ext cx="5976664" cy="864096"/>
          </a:xfrm>
          <a:prstGeom prst="rect">
            <a:avLst/>
          </a:prstGeom>
        </p:spPr>
        <p:style>
          <a:lnRef idx="2">
            <a:schemeClr val="dk1"/>
          </a:lnRef>
          <a:fillRef idx="1">
            <a:schemeClr val="lt1"/>
          </a:fillRef>
          <a:effectRef idx="0">
            <a:schemeClr val="dk1"/>
          </a:effectRef>
          <a:fontRef idx="minor">
            <a:schemeClr val="dk1"/>
          </a:fontRef>
        </p:style>
        <p:txBody>
          <a:bodyPr>
            <a:normAutofit fontScale="92500"/>
          </a:bodyPr>
          <a:lstStyle/>
          <a:p>
            <a:pPr marL="0" indent="0" algn="ctr" eaLnBrk="0" hangingPunct="0">
              <a:spcBef>
                <a:spcPct val="0"/>
              </a:spcBef>
              <a:buNone/>
              <a:defRPr/>
            </a:pPr>
            <a:r>
              <a:rPr lang="en-US" sz="1600" b="1" kern="1200" dirty="0">
                <a:solidFill>
                  <a:schemeClr val="tx1"/>
                </a:solidFill>
                <a:latin typeface="Calibri" pitchFamily="34" charset="0"/>
                <a:cs typeface="Arial" charset="0"/>
              </a:rPr>
              <a:t>Massive additional investments in efficiency, renewables, nuclear power and other low carbon technologies are required to reach a 2 °C pathway </a:t>
            </a:r>
            <a:r>
              <a:rPr lang="en-US" sz="1600" b="1" kern="1200" dirty="0" smtClean="0">
                <a:solidFill>
                  <a:schemeClr val="tx1"/>
                </a:solidFill>
                <a:latin typeface="Calibri" pitchFamily="34" charset="0"/>
                <a:cs typeface="Arial" charset="0"/>
              </a:rPr>
              <a:t>– if COP21 implemented </a:t>
            </a:r>
            <a:r>
              <a:rPr lang="en-US" sz="1600" b="1" dirty="0">
                <a:solidFill>
                  <a:schemeClr val="tx1"/>
                </a:solidFill>
                <a:latin typeface="Calibri" pitchFamily="34" charset="0"/>
                <a:cs typeface="Arial" charset="0"/>
              </a:rPr>
              <a:t>t</a:t>
            </a:r>
            <a:r>
              <a:rPr lang="en-US" sz="1600" b="1" kern="1200" dirty="0" smtClean="0">
                <a:solidFill>
                  <a:schemeClr val="tx1"/>
                </a:solidFill>
                <a:latin typeface="Calibri" pitchFamily="34" charset="0"/>
                <a:cs typeface="Arial" charset="0"/>
              </a:rPr>
              <a:t>he IEA New Policies Scenario is not valid.</a:t>
            </a:r>
            <a:endParaRPr lang="en-US" sz="1600" b="1" kern="1200" dirty="0">
              <a:solidFill>
                <a:schemeClr val="tx1"/>
              </a:solidFill>
              <a:latin typeface="Calibri" pitchFamily="34" charset="0"/>
              <a:cs typeface="Arial" charset="0"/>
            </a:endParaRPr>
          </a:p>
        </p:txBody>
      </p:sp>
      <p:pic>
        <p:nvPicPr>
          <p:cNvPr id="2" name="Picture 1"/>
          <p:cNvPicPr>
            <a:picLocks noChangeAspect="1"/>
          </p:cNvPicPr>
          <p:nvPr/>
        </p:nvPicPr>
        <p:blipFill>
          <a:blip r:embed="rId4"/>
          <a:stretch>
            <a:fillRect/>
          </a:stretch>
        </p:blipFill>
        <p:spPr>
          <a:xfrm>
            <a:off x="251520" y="1124744"/>
            <a:ext cx="8712968" cy="4655668"/>
          </a:xfrm>
          <a:prstGeom prst="rect">
            <a:avLst/>
          </a:prstGeom>
        </p:spPr>
      </p:pic>
    </p:spTree>
    <p:extLst>
      <p:ext uri="{BB962C8B-B14F-4D97-AF65-F5344CB8AC3E}">
        <p14:creationId xmlns:p14="http://schemas.microsoft.com/office/powerpoint/2010/main" val="15009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bg/>
                                          </p:spTgt>
                                        </p:tgtEl>
                                        <p:attrNameLst>
                                          <p:attrName>style.visibility</p:attrName>
                                        </p:attrNameLst>
                                      </p:cBhvr>
                                      <p:to>
                                        <p:strVal val="visible"/>
                                      </p:to>
                                    </p:set>
                                    <p:animEffect transition="in" filter="fade">
                                      <p:cBhvr>
                                        <p:cTn id="7" dur="1000"/>
                                        <p:tgtEl>
                                          <p:spTgt spid="6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xEl>
                                              <p:pRg st="0" end="0"/>
                                            </p:txEl>
                                          </p:spTgt>
                                        </p:tgtEl>
                                        <p:attrNameLst>
                                          <p:attrName>style.visibility</p:attrName>
                                        </p:attrNameLst>
                                      </p:cBhvr>
                                      <p:to>
                                        <p:strVal val="visible"/>
                                      </p:to>
                                    </p:set>
                                    <p:animEffect transition="in" filter="fade">
                                      <p:cBhvr>
                                        <p:cTn id="12" dur="10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b="1" dirty="0" smtClean="0"/>
              <a:t>7.1  Stranded Assets </a:t>
            </a:r>
            <a:r>
              <a:rPr lang="en-US" sz="3600" b="1" dirty="0" smtClean="0"/>
              <a:t>–</a:t>
            </a:r>
            <a:r>
              <a:rPr lang="en-AU" sz="3600" b="1" dirty="0" smtClean="0"/>
              <a:t> Indian Australian coal</a:t>
            </a:r>
            <a:endParaRPr lang="en-AU" sz="3600" b="1" dirty="0"/>
          </a:p>
        </p:txBody>
      </p:sp>
      <p:sp>
        <p:nvSpPr>
          <p:cNvPr id="3" name="Slide Number Placeholder 2"/>
          <p:cNvSpPr>
            <a:spLocks noGrp="1"/>
          </p:cNvSpPr>
          <p:nvPr>
            <p:ph type="sldNum" sz="quarter" idx="12"/>
          </p:nvPr>
        </p:nvSpPr>
        <p:spPr>
          <a:xfrm>
            <a:off x="251520" y="332656"/>
            <a:ext cx="658416" cy="365125"/>
          </a:xfrm>
        </p:spPr>
        <p:txBody>
          <a:bodyPr/>
          <a:lstStyle/>
          <a:p>
            <a:fld id="{AF60F37D-1F75-4788-9B1E-2183757ECC9F}" type="slidenum">
              <a:rPr lang="en-AU" smtClean="0"/>
              <a:pPr/>
              <a:t>23</a:t>
            </a:fld>
            <a:endParaRPr lang="en-AU"/>
          </a:p>
        </p:txBody>
      </p:sp>
      <p:grpSp>
        <p:nvGrpSpPr>
          <p:cNvPr id="7" name="Group 8"/>
          <p:cNvGrpSpPr>
            <a:grpSpLocks/>
          </p:cNvGrpSpPr>
          <p:nvPr/>
        </p:nvGrpSpPr>
        <p:grpSpPr bwMode="auto">
          <a:xfrm>
            <a:off x="-28575" y="6075363"/>
            <a:ext cx="9172575" cy="669925"/>
            <a:chOff x="-28576" y="6075680"/>
            <a:chExt cx="9172576" cy="669577"/>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5" name="Date Placeholder 4"/>
          <p:cNvSpPr>
            <a:spLocks noGrp="1"/>
          </p:cNvSpPr>
          <p:nvPr>
            <p:ph type="dt" sz="half" idx="10"/>
          </p:nvPr>
        </p:nvSpPr>
        <p:spPr/>
        <p:txBody>
          <a:bodyPr/>
          <a:lstStyle/>
          <a:p>
            <a:fld id="{39EFF8B5-EF15-644B-B0C4-C4D8C51C6A26}" type="datetime1">
              <a:rPr lang="en-AU" smtClean="0"/>
              <a:t>31/10/2016</a:t>
            </a:fld>
            <a:endParaRPr lang="en-AU"/>
          </a:p>
        </p:txBody>
      </p:sp>
      <p:pic>
        <p:nvPicPr>
          <p:cNvPr id="6" name="Picture 5" descr="Credit Suisse House of Cards Debt in Ind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00" y="1628800"/>
            <a:ext cx="8515684" cy="4320480"/>
          </a:xfrm>
          <a:prstGeom prst="rect">
            <a:avLst/>
          </a:prstGeom>
        </p:spPr>
      </p:pic>
      <p:sp>
        <p:nvSpPr>
          <p:cNvPr id="12" name="Rounded Rectangle 11"/>
          <p:cNvSpPr/>
          <p:nvPr/>
        </p:nvSpPr>
        <p:spPr>
          <a:xfrm>
            <a:off x="6228184" y="1196752"/>
            <a:ext cx="2736304" cy="936104"/>
          </a:xfrm>
          <a:prstGeom prst="roundRect">
            <a:avLst>
              <a:gd name="adj" fmla="val 0"/>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GVK, Lanco and Adani all show financial distress</a:t>
            </a:r>
          </a:p>
        </p:txBody>
      </p:sp>
      <p:sp>
        <p:nvSpPr>
          <p:cNvPr id="13" name="Footer Placeholder 1"/>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dirty="0">
                <a:solidFill>
                  <a:srgbClr val="898989"/>
                </a:solidFill>
                <a:cs typeface="Myriad Pro Condensed" charset="0"/>
              </a:rPr>
              <a:t>Adani's Carmichael Coal Project</a:t>
            </a:r>
          </a:p>
        </p:txBody>
      </p:sp>
    </p:spTree>
    <p:extLst>
      <p:ext uri="{BB962C8B-B14F-4D97-AF65-F5344CB8AC3E}">
        <p14:creationId xmlns:p14="http://schemas.microsoft.com/office/powerpoint/2010/main" val="647645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25463" y="0"/>
            <a:ext cx="8229600" cy="1143000"/>
          </a:xfrm>
        </p:spPr>
        <p:txBody>
          <a:bodyPr/>
          <a:lstStyle/>
          <a:p>
            <a:pPr eaLnBrk="1" hangingPunct="1"/>
            <a:r>
              <a:rPr lang="en-US" sz="3200" b="1" dirty="0" smtClean="0">
                <a:solidFill>
                  <a:srgbClr val="404040"/>
                </a:solidFill>
                <a:ea typeface="ＭＳ Ｐゴシック" charset="0"/>
              </a:rPr>
              <a:t>7.2 Carmichael </a:t>
            </a:r>
            <a:r>
              <a:rPr lang="en-US" sz="3200" b="1" dirty="0">
                <a:solidFill>
                  <a:srgbClr val="404040"/>
                </a:solidFill>
                <a:ea typeface="ＭＳ Ｐゴシック" charset="0"/>
              </a:rPr>
              <a:t>Coal Quality</a:t>
            </a:r>
            <a:r>
              <a:rPr lang="en-US" sz="3200" dirty="0">
                <a:solidFill>
                  <a:srgbClr val="404040"/>
                </a:solidFill>
                <a:latin typeface="Myriad Pro Black" charset="0"/>
                <a:ea typeface="ＭＳ Ｐゴシック" charset="0"/>
              </a:rPr>
              <a:t/>
            </a:r>
            <a:br>
              <a:rPr lang="en-US" sz="3200" dirty="0">
                <a:solidFill>
                  <a:srgbClr val="404040"/>
                </a:solidFill>
                <a:latin typeface="Myriad Pro Black" charset="0"/>
                <a:ea typeface="ＭＳ Ｐゴシック" charset="0"/>
              </a:rPr>
            </a:br>
            <a:endParaRPr lang="en-US" sz="3200" dirty="0">
              <a:solidFill>
                <a:srgbClr val="7F7F7F"/>
              </a:solidFill>
              <a:latin typeface="Myriad Pro Black" charset="0"/>
              <a:ea typeface="ＭＳ Ｐゴシック" charset="0"/>
            </a:endParaRPr>
          </a:p>
        </p:txBody>
      </p:sp>
      <p:grpSp>
        <p:nvGrpSpPr>
          <p:cNvPr id="34819" name="Group 8"/>
          <p:cNvGrpSpPr>
            <a:grpSpLocks/>
          </p:cNvGrpSpPr>
          <p:nvPr/>
        </p:nvGrpSpPr>
        <p:grpSpPr bwMode="auto">
          <a:xfrm>
            <a:off x="-28575" y="6075363"/>
            <a:ext cx="9172575" cy="669925"/>
            <a:chOff x="-28576" y="6075680"/>
            <a:chExt cx="9172576" cy="669577"/>
          </a:xfrm>
        </p:grpSpPr>
        <p:pic>
          <p:nvPicPr>
            <p:cNvPr id="348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latin typeface="Calibri" charset="0"/>
                <a:ea typeface="ＭＳ Ｐゴシック" charset="0"/>
                <a:cs typeface="ＭＳ Ｐゴシック" charset="0"/>
              </a:endParaRPr>
            </a:p>
          </p:txBody>
        </p:sp>
        <p:sp>
          <p:nvSpPr>
            <p:cNvPr id="8" name="Rectangle 7"/>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latin typeface="Calibri" charset="0"/>
                <a:ea typeface="ＭＳ Ｐゴシック" charset="0"/>
                <a:cs typeface="ＭＳ Ｐゴシック" charset="0"/>
              </a:endParaRPr>
            </a:p>
          </p:txBody>
        </p:sp>
      </p:grpSp>
      <p:sp>
        <p:nvSpPr>
          <p:cNvPr id="34820" name="Footer Placeholder 2"/>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a:solidFill>
                  <a:srgbClr val="898989"/>
                </a:solidFill>
                <a:cs typeface="Myriad Pro Condensed" charset="0"/>
              </a:rPr>
              <a:t>Adani's Carmichael Coal Project</a:t>
            </a:r>
          </a:p>
        </p:txBody>
      </p:sp>
      <p:sp>
        <p:nvSpPr>
          <p:cNvPr id="3482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46F6344B-0428-5E4E-9BA7-04D4574789F4}" type="slidenum">
              <a:rPr lang="en-US" sz="1200">
                <a:solidFill>
                  <a:srgbClr val="898989"/>
                </a:solidFill>
                <a:cs typeface="Myriad Pro Condensed" charset="0"/>
              </a:rPr>
              <a:pPr/>
              <a:t>24</a:t>
            </a:fld>
            <a:endParaRPr lang="en-US" sz="1200">
              <a:solidFill>
                <a:srgbClr val="898989"/>
              </a:solidFill>
              <a:cs typeface="Myriad Pro Condensed" charset="0"/>
            </a:endParaRPr>
          </a:p>
        </p:txBody>
      </p:sp>
      <p:sp>
        <p:nvSpPr>
          <p:cNvPr id="3" name="Oval 2"/>
          <p:cNvSpPr/>
          <p:nvPr/>
        </p:nvSpPr>
        <p:spPr>
          <a:xfrm>
            <a:off x="4043363" y="833438"/>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1028" name="Picture 4" descr="http://ieefa.org/wp-content/uploads/2016/09/09-23-2016-IEEFA-Buckley-Carmichael-360x216-v2-1024x8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265" y="779237"/>
            <a:ext cx="5496782" cy="472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37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3988"/>
            <a:ext cx="8229600" cy="1143001"/>
          </a:xfrm>
        </p:spPr>
        <p:txBody>
          <a:bodyPr>
            <a:normAutofit/>
          </a:bodyPr>
          <a:lstStyle/>
          <a:p>
            <a:pPr eaLnBrk="1" hangingPunct="1"/>
            <a:r>
              <a:rPr lang="en-US" sz="3600" b="1" dirty="0" smtClean="0">
                <a:solidFill>
                  <a:srgbClr val="404040"/>
                </a:solidFill>
              </a:rPr>
              <a:t>7.3 Adani </a:t>
            </a:r>
            <a:r>
              <a:rPr lang="en-US" sz="3600" b="1" dirty="0">
                <a:solidFill>
                  <a:srgbClr val="404040"/>
                </a:solidFill>
              </a:rPr>
              <a:t>Enterprises Ltd</a:t>
            </a:r>
            <a:endParaRPr lang="en-US" sz="2400" b="1" dirty="0">
              <a:solidFill>
                <a:srgbClr val="7F7F7F"/>
              </a:solidFill>
            </a:endParaRPr>
          </a:p>
        </p:txBody>
      </p:sp>
      <p:sp>
        <p:nvSpPr>
          <p:cNvPr id="22531" name="Content Placeholder 2"/>
          <p:cNvSpPr>
            <a:spLocks noGrp="1"/>
          </p:cNvSpPr>
          <p:nvPr>
            <p:ph sz="half" idx="1"/>
          </p:nvPr>
        </p:nvSpPr>
        <p:spPr>
          <a:xfrm>
            <a:off x="228600" y="806450"/>
            <a:ext cx="7511752" cy="4134718"/>
          </a:xfrm>
        </p:spPr>
        <p:txBody>
          <a:bodyPr>
            <a:normAutofit lnSpcReduction="10000"/>
          </a:bodyPr>
          <a:lstStyle/>
          <a:p>
            <a:r>
              <a:rPr lang="en-US" sz="1800" dirty="0">
                <a:solidFill>
                  <a:srgbClr val="595959"/>
                </a:solidFill>
                <a:latin typeface="Myriad Pro SemiCond" charset="0"/>
              </a:rPr>
              <a:t>Coal mining: India (targeting 31Mtpa) &amp; Indonesia (6Mtpa), coal trading, gas distribution &amp; solar (51% Adani Green Energy)</a:t>
            </a:r>
          </a:p>
          <a:p>
            <a:endParaRPr lang="en-US" sz="1400" dirty="0">
              <a:solidFill>
                <a:srgbClr val="595959"/>
              </a:solidFill>
              <a:latin typeface="Myriad Pro SemiCond" charset="0"/>
            </a:endParaRPr>
          </a:p>
          <a:p>
            <a:r>
              <a:rPr lang="en-US" sz="1800" dirty="0">
                <a:solidFill>
                  <a:srgbClr val="595959"/>
                </a:solidFill>
                <a:latin typeface="Myriad Pro SemiCond" charset="0"/>
              </a:rPr>
              <a:t>Owner of Adani Mining Australia Pty Ltd: shareholders </a:t>
            </a:r>
            <a:r>
              <a:rPr lang="en-US" sz="1800" dirty="0" smtClean="0">
                <a:solidFill>
                  <a:srgbClr val="595959"/>
                </a:solidFill>
                <a:latin typeface="Myriad Pro SemiCond" charset="0"/>
              </a:rPr>
              <a:t>funds</a:t>
            </a:r>
          </a:p>
          <a:p>
            <a:pPr marL="0" indent="0">
              <a:buNone/>
            </a:pPr>
            <a:r>
              <a:rPr lang="en-US" sz="1800" dirty="0">
                <a:solidFill>
                  <a:srgbClr val="595959"/>
                </a:solidFill>
                <a:latin typeface="Myriad Pro SemiCond" charset="0"/>
              </a:rPr>
              <a:t> </a:t>
            </a:r>
            <a:r>
              <a:rPr lang="en-US" sz="1800" dirty="0" smtClean="0">
                <a:solidFill>
                  <a:srgbClr val="595959"/>
                </a:solidFill>
                <a:latin typeface="Myriad Pro SemiCond" charset="0"/>
              </a:rPr>
              <a:t>    –</a:t>
            </a:r>
            <a:r>
              <a:rPr lang="en-US" sz="1800" dirty="0">
                <a:solidFill>
                  <a:srgbClr val="595959"/>
                </a:solidFill>
                <a:latin typeface="Myriad Pro SemiCond" charset="0"/>
              </a:rPr>
              <a:t>A$227m, net debt A$1.42bn</a:t>
            </a:r>
          </a:p>
          <a:p>
            <a:endParaRPr lang="en-US" sz="1400" dirty="0">
              <a:solidFill>
                <a:srgbClr val="595959"/>
              </a:solidFill>
              <a:latin typeface="Myriad Pro SemiCond" charset="0"/>
            </a:endParaRPr>
          </a:p>
          <a:p>
            <a:r>
              <a:rPr lang="en-US" sz="1800" dirty="0">
                <a:solidFill>
                  <a:srgbClr val="595959"/>
                </a:solidFill>
                <a:latin typeface="Myriad Pro SemiCond" charset="0"/>
              </a:rPr>
              <a:t>Market cap: US$1.1bn</a:t>
            </a:r>
          </a:p>
          <a:p>
            <a:endParaRPr lang="en-US" sz="1400" dirty="0">
              <a:solidFill>
                <a:srgbClr val="595959"/>
              </a:solidFill>
              <a:latin typeface="Myriad Pro SemiCond" charset="0"/>
            </a:endParaRPr>
          </a:p>
          <a:p>
            <a:r>
              <a:rPr lang="en-US" sz="1800" dirty="0">
                <a:solidFill>
                  <a:srgbClr val="595959"/>
                </a:solidFill>
                <a:latin typeface="Myriad Pro SemiCond" charset="0"/>
              </a:rPr>
              <a:t>Net debt: US$2.6bn</a:t>
            </a:r>
          </a:p>
          <a:p>
            <a:endParaRPr lang="en-US" sz="1400" dirty="0">
              <a:solidFill>
                <a:srgbClr val="595959"/>
              </a:solidFill>
              <a:latin typeface="Myriad Pro SemiCond" charset="0"/>
            </a:endParaRPr>
          </a:p>
          <a:p>
            <a:r>
              <a:rPr lang="en-US" sz="1800" dirty="0">
                <a:solidFill>
                  <a:srgbClr val="595959"/>
                </a:solidFill>
                <a:latin typeface="Myriad Pro SemiCond" charset="0"/>
              </a:rPr>
              <a:t>ROE: 5.1% (2015: 6.9%</a:t>
            </a:r>
            <a:r>
              <a:rPr lang="en-US" sz="1800" dirty="0" smtClean="0">
                <a:solidFill>
                  <a:srgbClr val="595959"/>
                </a:solidFill>
                <a:latin typeface="Myriad Pro SemiCond" charset="0"/>
              </a:rPr>
              <a:t>)</a:t>
            </a:r>
          </a:p>
          <a:p>
            <a:endParaRPr lang="en-US" sz="1800" dirty="0">
              <a:solidFill>
                <a:srgbClr val="595959"/>
              </a:solidFill>
              <a:latin typeface="Myriad Pro SemiCond" charset="0"/>
            </a:endParaRPr>
          </a:p>
          <a:p>
            <a:r>
              <a:rPr lang="en-US" sz="1800" dirty="0" smtClean="0">
                <a:solidFill>
                  <a:srgbClr val="595959"/>
                </a:solidFill>
                <a:latin typeface="Myriad Pro SemiCond" charset="0"/>
              </a:rPr>
              <a:t>Estimated net debt of </a:t>
            </a:r>
          </a:p>
          <a:p>
            <a:pPr marL="0" indent="0">
              <a:buNone/>
            </a:pPr>
            <a:r>
              <a:rPr lang="en-US" sz="1800" dirty="0" smtClean="0">
                <a:solidFill>
                  <a:srgbClr val="595959"/>
                </a:solidFill>
                <a:latin typeface="Myriad Pro SemiCond" charset="0"/>
              </a:rPr>
              <a:t>      Adani Group US$15.2bn</a:t>
            </a:r>
            <a:endParaRPr lang="en-US" sz="1800" dirty="0">
              <a:solidFill>
                <a:srgbClr val="595959"/>
              </a:solidFill>
              <a:latin typeface="Myriad Pro SemiCond" charset="0"/>
            </a:endParaRPr>
          </a:p>
          <a:p>
            <a:endParaRPr lang="en-US" sz="1400" dirty="0">
              <a:solidFill>
                <a:srgbClr val="595959"/>
              </a:solidFill>
              <a:latin typeface="Myriad Pro SemiCond" charset="0"/>
            </a:endParaRPr>
          </a:p>
        </p:txBody>
      </p:sp>
      <p:grpSp>
        <p:nvGrpSpPr>
          <p:cNvPr id="22532" name="Group 8"/>
          <p:cNvGrpSpPr>
            <a:grpSpLocks/>
          </p:cNvGrpSpPr>
          <p:nvPr/>
        </p:nvGrpSpPr>
        <p:grpSpPr bwMode="auto">
          <a:xfrm>
            <a:off x="-28575" y="6075363"/>
            <a:ext cx="9172575" cy="669925"/>
            <a:chOff x="-28576" y="6075680"/>
            <a:chExt cx="9172576" cy="669577"/>
          </a:xfrm>
        </p:grpSpPr>
        <p:pic>
          <p:nvPicPr>
            <p:cNvPr id="225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latin typeface="Calibri" charset="0"/>
                <a:ea typeface="ＭＳ Ｐゴシック" charset="0"/>
                <a:cs typeface="ＭＳ Ｐゴシック" charset="0"/>
              </a:endParaRPr>
            </a:p>
          </p:txBody>
        </p:sp>
        <p:sp>
          <p:nvSpPr>
            <p:cNvPr id="8" name="Rectangle 7"/>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latin typeface="Calibri" charset="0"/>
                <a:ea typeface="ＭＳ Ｐゴシック" charset="0"/>
                <a:cs typeface="ＭＳ Ｐゴシック" charset="0"/>
              </a:endParaRPr>
            </a:p>
          </p:txBody>
        </p:sp>
      </p:grpSp>
      <p:sp>
        <p:nvSpPr>
          <p:cNvPr id="22533"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dirty="0">
                <a:solidFill>
                  <a:srgbClr val="898989"/>
                </a:solidFill>
                <a:cs typeface="Myriad Pro Condensed" charset="0"/>
              </a:rPr>
              <a:t>Adani's Carmichael Coal Project</a:t>
            </a:r>
          </a:p>
        </p:txBody>
      </p:sp>
      <p:sp>
        <p:nvSpPr>
          <p:cNvPr id="2253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CFE1424D-D517-2E4B-8A63-A9B375C62763}" type="slidenum">
              <a:rPr lang="en-US" sz="1200">
                <a:solidFill>
                  <a:srgbClr val="898989"/>
                </a:solidFill>
                <a:cs typeface="Myriad Pro Condensed" charset="0"/>
              </a:rPr>
              <a:pPr/>
              <a:t>25</a:t>
            </a:fld>
            <a:endParaRPr lang="en-US" sz="1200">
              <a:solidFill>
                <a:srgbClr val="898989"/>
              </a:solidFill>
              <a:cs typeface="Myriad Pro Condensed" charset="0"/>
            </a:endParaRPr>
          </a:p>
        </p:txBody>
      </p:sp>
      <p:pic>
        <p:nvPicPr>
          <p:cNvPr id="22535"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91880" y="2348880"/>
            <a:ext cx="5404252" cy="3629046"/>
          </a:xfrm>
        </p:spPr>
      </p:pic>
    </p:spTree>
    <p:extLst>
      <p:ext uri="{BB962C8B-B14F-4D97-AF65-F5344CB8AC3E}">
        <p14:creationId xmlns:p14="http://schemas.microsoft.com/office/powerpoint/2010/main" val="2795191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60F37D-1F75-4788-9B1E-2183757ECC9F}" type="slidenum">
              <a:rPr lang="en-AU" smtClean="0"/>
              <a:pPr/>
              <a:t>26</a:t>
            </a:fld>
            <a:endParaRPr lang="en-AU" dirty="0"/>
          </a:p>
        </p:txBody>
      </p:sp>
      <p:grpSp>
        <p:nvGrpSpPr>
          <p:cNvPr id="5" name="Group 8"/>
          <p:cNvGrpSpPr>
            <a:grpSpLocks/>
          </p:cNvGrpSpPr>
          <p:nvPr/>
        </p:nvGrpSpPr>
        <p:grpSpPr bwMode="auto">
          <a:xfrm>
            <a:off x="-28575" y="6075363"/>
            <a:ext cx="9172575" cy="669925"/>
            <a:chOff x="-28576" y="6075680"/>
            <a:chExt cx="9172576" cy="669577"/>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3" name="Content Placeholder 2"/>
          <p:cNvSpPr>
            <a:spLocks noGrp="1"/>
          </p:cNvSpPr>
          <p:nvPr>
            <p:ph idx="1"/>
          </p:nvPr>
        </p:nvSpPr>
        <p:spPr>
          <a:xfrm>
            <a:off x="457200" y="1196752"/>
            <a:ext cx="8229600" cy="4929411"/>
          </a:xfrm>
        </p:spPr>
        <p:txBody>
          <a:bodyPr>
            <a:normAutofit fontScale="25000" lnSpcReduction="20000"/>
          </a:bodyPr>
          <a:lstStyle/>
          <a:p>
            <a:r>
              <a:rPr lang="en-AU" sz="4800" b="1" dirty="0" smtClean="0"/>
              <a:t>DISCLAIMER</a:t>
            </a:r>
          </a:p>
          <a:p>
            <a:endParaRPr lang="en-AU" dirty="0" smtClean="0"/>
          </a:p>
          <a:p>
            <a:r>
              <a:rPr lang="en-AU" sz="4300" dirty="0" smtClean="0"/>
              <a:t>The Institute for Energy Economics and Financial Analysis (IEEFA)  is a not-for-profit research Institution organized under Internal Revenue Code 501(c)(3) of the United States. </a:t>
            </a:r>
          </a:p>
          <a:p>
            <a:r>
              <a:rPr lang="en-AU" sz="4300" dirty="0" smtClean="0"/>
              <a:t>The authors of this presentation are not brokers, dealers or registered investment advisors and do not attempt or intend to influence the purchase or sale of any security.</a:t>
            </a:r>
          </a:p>
          <a:p>
            <a:r>
              <a:rPr lang="en-AU" sz="4300" dirty="0" smtClean="0"/>
              <a:t> This presentation is intended for informational and educational purposes only.  This presentation is not a solicitation, an offer, a recommendation to buy, hold, or sell any securities, products, service, investment or participate in any particular trading scheme in any jurisdiction.   The presentation is not and shall not be used as part of any prospectus, offering memorandum or other disclosure attributable to any issuer of securities. No individual or entity is authorized to use the information contained herein for the purpose or with the effect of incorporating any such information into any disclosure intended for any investor or potential investor. This presentation is not intended, in part or in whole, as financial advice. </a:t>
            </a:r>
          </a:p>
          <a:p>
            <a:r>
              <a:rPr lang="en-AU" sz="4300" dirty="0" smtClean="0"/>
              <a:t>The information and opinions in the presentation constitute a judgment as at the date of the presentation and are subject to change without notice. The information and opinions contained have been compiled or arrived at from sources believed to be reliable and  in good faith, but the authors do not represent and make no warranty, express or implied,  as to the accuracy, completeness or correctness  contained in this presentation. The authors do not warrant that the information is up to date.  All information provided expressly disclaims any and all warranties, express or implied, including without limitation warranties of satisfactory quality and fitness for a particular purpose with respect to the information contained herein. </a:t>
            </a:r>
          </a:p>
          <a:p>
            <a:r>
              <a:rPr lang="en-AU" sz="4300" dirty="0" smtClean="0"/>
              <a:t>All information contained herein is protected by law, including but not limited to Copyright Law, and none of the information  contained herein is to be copied or otherwise reproduced, repackaged further transmitted, transferred,  or redistributed for subsequent use for any such purpose in whole or in part, in any form or manner or by any means whatsoever, by any person without prior written consent from the authors. </a:t>
            </a:r>
          </a:p>
          <a:p>
            <a:endParaRPr lang="en-AU" sz="3400" dirty="0" smtClean="0"/>
          </a:p>
          <a:p>
            <a:r>
              <a:rPr lang="en-AU" sz="4800" b="1" dirty="0" smtClean="0"/>
              <a:t>JURISDICTION</a:t>
            </a:r>
          </a:p>
          <a:p>
            <a:r>
              <a:rPr lang="en-AU" sz="4300" dirty="0" smtClean="0"/>
              <a:t>The authors do not make any representations that the use of information contained herein is appropriate for use in other locations or that may access this information from outside of the United States. </a:t>
            </a:r>
          </a:p>
          <a:p>
            <a:r>
              <a:rPr lang="en-AU" sz="4300" dirty="0" smtClean="0"/>
              <a:t>This document is not directed to, or intended for distribution to or use by, any person or entity who is a citizen or resident of or located in any locality, state country or other jurisdiction where such distribution, publication, availability or use would be contrary to law or regulation or would subject the Institute to any registration or licensing agreement within such jurisdiction. </a:t>
            </a:r>
          </a:p>
          <a:p>
            <a:endParaRPr lang="en-AU" dirty="0"/>
          </a:p>
        </p:txBody>
      </p:sp>
      <p:sp>
        <p:nvSpPr>
          <p:cNvPr id="3" name="Date Placeholder 2"/>
          <p:cNvSpPr>
            <a:spLocks noGrp="1"/>
          </p:cNvSpPr>
          <p:nvPr>
            <p:ph type="dt" sz="half" idx="10"/>
          </p:nvPr>
        </p:nvSpPr>
        <p:spPr/>
        <p:txBody>
          <a:bodyPr/>
          <a:lstStyle/>
          <a:p>
            <a:fld id="{1B2BBCB2-D166-DC47-92F8-D6E367E7C823}" type="datetime1">
              <a:rPr lang="en-AU" smtClean="0"/>
              <a:t>31/10/2016</a:t>
            </a:fld>
            <a:endParaRPr lang="en-A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rmAutofit/>
          </a:bodyPr>
          <a:lstStyle/>
          <a:p>
            <a:r>
              <a:rPr lang="en-AU" sz="4000" b="1" dirty="0" smtClean="0"/>
              <a:t>1.1 IEA </a:t>
            </a:r>
            <a:endParaRPr lang="en-AU" sz="4000" b="1" dirty="0"/>
          </a:p>
        </p:txBody>
      </p:sp>
      <p:sp>
        <p:nvSpPr>
          <p:cNvPr id="4" name="Slide Number Placeholder 3"/>
          <p:cNvSpPr>
            <a:spLocks noGrp="1"/>
          </p:cNvSpPr>
          <p:nvPr>
            <p:ph type="sldNum" sz="quarter" idx="12"/>
          </p:nvPr>
        </p:nvSpPr>
        <p:spPr>
          <a:xfrm>
            <a:off x="323529" y="332656"/>
            <a:ext cx="288032" cy="365125"/>
          </a:xfrm>
        </p:spPr>
        <p:txBody>
          <a:bodyPr/>
          <a:lstStyle/>
          <a:p>
            <a:fld id="{AF60F37D-1F75-4788-9B1E-2183757ECC9F}" type="slidenum">
              <a:rPr lang="en-AU" smtClean="0"/>
              <a:pPr/>
              <a:t>3</a:t>
            </a:fld>
            <a:endParaRPr lang="en-AU"/>
          </a:p>
        </p:txBody>
      </p:sp>
      <p:sp>
        <p:nvSpPr>
          <p:cNvPr id="7" name="Date Placeholder 6"/>
          <p:cNvSpPr>
            <a:spLocks noGrp="1"/>
          </p:cNvSpPr>
          <p:nvPr>
            <p:ph type="dt" sz="half" idx="10"/>
          </p:nvPr>
        </p:nvSpPr>
        <p:spPr/>
        <p:txBody>
          <a:bodyPr/>
          <a:lstStyle/>
          <a:p>
            <a:fld id="{11706E8B-925C-C34A-96B0-80406B95EEC1}" type="datetime1">
              <a:rPr lang="en-AU" smtClean="0"/>
              <a:t>31/10/2016</a:t>
            </a:fld>
            <a:endParaRPr lang="en-AU"/>
          </a:p>
        </p:txBody>
      </p:sp>
      <p:grpSp>
        <p:nvGrpSpPr>
          <p:cNvPr id="5" name="Group 8"/>
          <p:cNvGrpSpPr>
            <a:grpSpLocks/>
          </p:cNvGrpSpPr>
          <p:nvPr/>
        </p:nvGrpSpPr>
        <p:grpSpPr bwMode="auto">
          <a:xfrm>
            <a:off x="-28575" y="6075374"/>
            <a:ext cx="9172575" cy="782635"/>
            <a:chOff x="-28576" y="6075680"/>
            <a:chExt cx="9172576" cy="782227"/>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837" y="651345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1" name="Rounded Rectangle 10"/>
          <p:cNvSpPr/>
          <p:nvPr/>
        </p:nvSpPr>
        <p:spPr>
          <a:xfrm>
            <a:off x="2123728" y="5949280"/>
            <a:ext cx="4392488" cy="87712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dirty="0" smtClean="0"/>
              <a:t>New IEA figures released overnight </a:t>
            </a:r>
            <a:r>
              <a:rPr lang="en-US" dirty="0" smtClean="0"/>
              <a:t>–</a:t>
            </a:r>
            <a:r>
              <a:rPr lang="en-AU" dirty="0" smtClean="0"/>
              <a:t> upgrading world wind electricity forecast by 50% to 5,394TWh by 2040.</a:t>
            </a:r>
            <a:endParaRPr lang="en-AU" dirty="0"/>
          </a:p>
        </p:txBody>
      </p:sp>
      <p:pic>
        <p:nvPicPr>
          <p:cNvPr id="3" name="Picture 2" descr="IEA Electricity vs RE growth 2015-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869014"/>
            <a:ext cx="8747436" cy="50829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rmAutofit/>
          </a:bodyPr>
          <a:lstStyle/>
          <a:p>
            <a:r>
              <a:rPr lang="en-AU" sz="4000" b="1" dirty="0" smtClean="0"/>
              <a:t>1.1 IEA </a:t>
            </a:r>
            <a:endParaRPr lang="en-AU" sz="4000" b="1" dirty="0"/>
          </a:p>
        </p:txBody>
      </p:sp>
      <p:sp>
        <p:nvSpPr>
          <p:cNvPr id="4" name="Slide Number Placeholder 3"/>
          <p:cNvSpPr>
            <a:spLocks noGrp="1"/>
          </p:cNvSpPr>
          <p:nvPr>
            <p:ph type="sldNum" sz="quarter" idx="12"/>
          </p:nvPr>
        </p:nvSpPr>
        <p:spPr>
          <a:xfrm>
            <a:off x="323529" y="332656"/>
            <a:ext cx="288032" cy="365125"/>
          </a:xfrm>
        </p:spPr>
        <p:txBody>
          <a:bodyPr/>
          <a:lstStyle/>
          <a:p>
            <a:fld id="{AF60F37D-1F75-4788-9B1E-2183757ECC9F}" type="slidenum">
              <a:rPr lang="en-AU" smtClean="0"/>
              <a:pPr/>
              <a:t>4</a:t>
            </a:fld>
            <a:endParaRPr lang="en-AU"/>
          </a:p>
        </p:txBody>
      </p:sp>
      <p:sp>
        <p:nvSpPr>
          <p:cNvPr id="7" name="Date Placeholder 6"/>
          <p:cNvSpPr>
            <a:spLocks noGrp="1"/>
          </p:cNvSpPr>
          <p:nvPr>
            <p:ph type="dt" sz="half" idx="10"/>
          </p:nvPr>
        </p:nvSpPr>
        <p:spPr/>
        <p:txBody>
          <a:bodyPr/>
          <a:lstStyle/>
          <a:p>
            <a:fld id="{11706E8B-925C-C34A-96B0-80406B95EEC1}" type="datetime1">
              <a:rPr lang="en-AU" smtClean="0"/>
              <a:t>31/10/2016</a:t>
            </a:fld>
            <a:endParaRPr lang="en-AU"/>
          </a:p>
        </p:txBody>
      </p:sp>
      <p:grpSp>
        <p:nvGrpSpPr>
          <p:cNvPr id="5" name="Group 8"/>
          <p:cNvGrpSpPr>
            <a:grpSpLocks/>
          </p:cNvGrpSpPr>
          <p:nvPr/>
        </p:nvGrpSpPr>
        <p:grpSpPr bwMode="auto">
          <a:xfrm>
            <a:off x="-28575" y="6075374"/>
            <a:ext cx="9172575" cy="782635"/>
            <a:chOff x="-28576" y="6075680"/>
            <a:chExt cx="9172576" cy="782227"/>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837" y="651345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1" name="Rounded Rectangle 10"/>
          <p:cNvSpPr/>
          <p:nvPr/>
        </p:nvSpPr>
        <p:spPr>
          <a:xfrm>
            <a:off x="1691680" y="6381328"/>
            <a:ext cx="5472608" cy="445080"/>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dirty="0" smtClean="0"/>
              <a:t>RE share gain of 1% pa </a:t>
            </a:r>
            <a:r>
              <a:rPr lang="en-US" dirty="0" smtClean="0"/>
              <a:t>–</a:t>
            </a:r>
            <a:r>
              <a:rPr lang="en-AU" dirty="0" smtClean="0"/>
              <a:t> so 37% by 2030, 47% by 2040.</a:t>
            </a:r>
            <a:endParaRPr lang="en-AU" dirty="0"/>
          </a:p>
        </p:txBody>
      </p:sp>
      <p:pic>
        <p:nvPicPr>
          <p:cNvPr id="6" name="Picture 5" descr="IEA RE growth vis coal gas total 2001-20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3100"/>
            <a:ext cx="9144000" cy="5507273"/>
          </a:xfrm>
          <a:prstGeom prst="rect">
            <a:avLst/>
          </a:prstGeom>
        </p:spPr>
      </p:pic>
    </p:spTree>
    <p:extLst>
      <p:ext uri="{BB962C8B-B14F-4D97-AF65-F5344CB8AC3E}">
        <p14:creationId xmlns:p14="http://schemas.microsoft.com/office/powerpoint/2010/main" val="3210692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rmAutofit/>
          </a:bodyPr>
          <a:lstStyle/>
          <a:p>
            <a:r>
              <a:rPr lang="en-AU" sz="4000" b="1" dirty="0" smtClean="0"/>
              <a:t>1.1 IEA </a:t>
            </a:r>
            <a:endParaRPr lang="en-AU" sz="4000" b="1" dirty="0"/>
          </a:p>
        </p:txBody>
      </p:sp>
      <p:sp>
        <p:nvSpPr>
          <p:cNvPr id="4" name="Slide Number Placeholder 3"/>
          <p:cNvSpPr>
            <a:spLocks noGrp="1"/>
          </p:cNvSpPr>
          <p:nvPr>
            <p:ph type="sldNum" sz="quarter" idx="12"/>
          </p:nvPr>
        </p:nvSpPr>
        <p:spPr>
          <a:xfrm>
            <a:off x="323529" y="332656"/>
            <a:ext cx="288032" cy="365125"/>
          </a:xfrm>
        </p:spPr>
        <p:txBody>
          <a:bodyPr/>
          <a:lstStyle/>
          <a:p>
            <a:fld id="{AF60F37D-1F75-4788-9B1E-2183757ECC9F}" type="slidenum">
              <a:rPr lang="en-AU" smtClean="0"/>
              <a:pPr/>
              <a:t>5</a:t>
            </a:fld>
            <a:endParaRPr lang="en-AU"/>
          </a:p>
        </p:txBody>
      </p:sp>
      <p:sp>
        <p:nvSpPr>
          <p:cNvPr id="7" name="Date Placeholder 6"/>
          <p:cNvSpPr>
            <a:spLocks noGrp="1"/>
          </p:cNvSpPr>
          <p:nvPr>
            <p:ph type="dt" sz="half" idx="10"/>
          </p:nvPr>
        </p:nvSpPr>
        <p:spPr/>
        <p:txBody>
          <a:bodyPr/>
          <a:lstStyle/>
          <a:p>
            <a:fld id="{11706E8B-925C-C34A-96B0-80406B95EEC1}" type="datetime1">
              <a:rPr lang="en-AU" smtClean="0"/>
              <a:t>31/10/2016</a:t>
            </a:fld>
            <a:endParaRPr lang="en-AU"/>
          </a:p>
        </p:txBody>
      </p:sp>
      <p:grpSp>
        <p:nvGrpSpPr>
          <p:cNvPr id="5" name="Group 8"/>
          <p:cNvGrpSpPr>
            <a:grpSpLocks/>
          </p:cNvGrpSpPr>
          <p:nvPr/>
        </p:nvGrpSpPr>
        <p:grpSpPr bwMode="auto">
          <a:xfrm>
            <a:off x="-28575" y="6075374"/>
            <a:ext cx="9172575" cy="782635"/>
            <a:chOff x="-28576" y="6075680"/>
            <a:chExt cx="9172576" cy="782227"/>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837" y="651345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1" name="Rounded Rectangle 10"/>
          <p:cNvSpPr/>
          <p:nvPr/>
        </p:nvSpPr>
        <p:spPr>
          <a:xfrm>
            <a:off x="1691680" y="6381328"/>
            <a:ext cx="5472608" cy="445080"/>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dirty="0" smtClean="0"/>
              <a:t>IEA continues to underestimate deflation in RE.</a:t>
            </a:r>
            <a:endParaRPr lang="en-AU" dirty="0"/>
          </a:p>
        </p:txBody>
      </p:sp>
      <p:pic>
        <p:nvPicPr>
          <p:cNvPr id="3" name="Picture 2" descr="IEA Solar cost deflation 2011-20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0400"/>
            <a:ext cx="9144000" cy="5523989"/>
          </a:xfrm>
          <a:prstGeom prst="rect">
            <a:avLst/>
          </a:prstGeom>
        </p:spPr>
      </p:pic>
    </p:spTree>
    <p:extLst>
      <p:ext uri="{BB962C8B-B14F-4D97-AF65-F5344CB8AC3E}">
        <p14:creationId xmlns:p14="http://schemas.microsoft.com/office/powerpoint/2010/main" val="4040571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AU" sz="4000" b="1" dirty="0" smtClean="0"/>
              <a:t>1.2 </a:t>
            </a:r>
            <a:r>
              <a:rPr lang="en-US" sz="4000" b="1" dirty="0" smtClean="0"/>
              <a:t>A long cyclical downturn or structural decline?</a:t>
            </a:r>
            <a:r>
              <a:rPr lang="en-AU" sz="4000" dirty="0" smtClean="0"/>
              <a:t> </a:t>
            </a:r>
            <a:endParaRPr lang="en-AU" sz="4000" b="1" dirty="0"/>
          </a:p>
        </p:txBody>
      </p:sp>
      <p:sp>
        <p:nvSpPr>
          <p:cNvPr id="4" name="Slide Number Placeholder 3"/>
          <p:cNvSpPr>
            <a:spLocks noGrp="1"/>
          </p:cNvSpPr>
          <p:nvPr>
            <p:ph type="sldNum" sz="quarter" idx="12"/>
          </p:nvPr>
        </p:nvSpPr>
        <p:spPr>
          <a:xfrm>
            <a:off x="323529" y="332656"/>
            <a:ext cx="288032" cy="365125"/>
          </a:xfrm>
        </p:spPr>
        <p:txBody>
          <a:bodyPr/>
          <a:lstStyle/>
          <a:p>
            <a:fld id="{AF60F37D-1F75-4788-9B1E-2183757ECC9F}" type="slidenum">
              <a:rPr lang="en-AU" smtClean="0"/>
              <a:pPr/>
              <a:t>6</a:t>
            </a:fld>
            <a:endParaRPr lang="en-AU"/>
          </a:p>
        </p:txBody>
      </p:sp>
      <p:sp>
        <p:nvSpPr>
          <p:cNvPr id="7" name="Date Placeholder 6"/>
          <p:cNvSpPr>
            <a:spLocks noGrp="1"/>
          </p:cNvSpPr>
          <p:nvPr>
            <p:ph type="dt" sz="half" idx="10"/>
          </p:nvPr>
        </p:nvSpPr>
        <p:spPr/>
        <p:txBody>
          <a:bodyPr/>
          <a:lstStyle/>
          <a:p>
            <a:fld id="{11706E8B-925C-C34A-96B0-80406B95EEC1}" type="datetime1">
              <a:rPr lang="en-AU" smtClean="0"/>
              <a:t>31/10/2016</a:t>
            </a:fld>
            <a:endParaRPr lang="en-AU"/>
          </a:p>
        </p:txBody>
      </p:sp>
      <p:pic>
        <p:nvPicPr>
          <p:cNvPr id="14" name="Picture 13" descr="Global Coal Consumption 2016 IEEF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28800"/>
            <a:ext cx="5929287" cy="4484588"/>
          </a:xfrm>
          <a:prstGeom prst="rect">
            <a:avLst/>
          </a:prstGeom>
        </p:spPr>
      </p:pic>
      <p:grpSp>
        <p:nvGrpSpPr>
          <p:cNvPr id="5" name="Group 8"/>
          <p:cNvGrpSpPr>
            <a:grpSpLocks/>
          </p:cNvGrpSpPr>
          <p:nvPr/>
        </p:nvGrpSpPr>
        <p:grpSpPr bwMode="auto">
          <a:xfrm>
            <a:off x="-28575" y="6075374"/>
            <a:ext cx="9172575" cy="782635"/>
            <a:chOff x="-28576" y="6075680"/>
            <a:chExt cx="9172576" cy="782227"/>
          </a:xfrm>
        </p:grpSpPr>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5837" y="651345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Rectangle 9"/>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11" name="Rounded Rectangle 10"/>
          <p:cNvSpPr/>
          <p:nvPr/>
        </p:nvSpPr>
        <p:spPr>
          <a:xfrm>
            <a:off x="2483768" y="6093296"/>
            <a:ext cx="4032448" cy="733112"/>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dirty="0" smtClean="0"/>
              <a:t>World coal peaked in 2013, down -0.6% yoy in 2014 and -2.8% yoy in 2015.</a:t>
            </a:r>
            <a:endParaRPr lang="en-AU" dirty="0"/>
          </a:p>
        </p:txBody>
      </p:sp>
    </p:spTree>
    <p:extLst>
      <p:ext uri="{BB962C8B-B14F-4D97-AF65-F5344CB8AC3E}">
        <p14:creationId xmlns:p14="http://schemas.microsoft.com/office/powerpoint/2010/main" val="3832942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144"/>
          </a:xfrm>
        </p:spPr>
        <p:txBody>
          <a:bodyPr>
            <a:noAutofit/>
          </a:bodyPr>
          <a:lstStyle/>
          <a:p>
            <a:r>
              <a:rPr lang="en-AU" sz="3600" b="1" dirty="0" smtClean="0"/>
              <a:t>1.3 US Electricity Transformation</a:t>
            </a:r>
            <a:endParaRPr lang="en-AU" sz="2400" dirty="0"/>
          </a:p>
        </p:txBody>
      </p:sp>
      <p:grpSp>
        <p:nvGrpSpPr>
          <p:cNvPr id="3" name="Group 8"/>
          <p:cNvGrpSpPr>
            <a:grpSpLocks/>
          </p:cNvGrpSpPr>
          <p:nvPr/>
        </p:nvGrpSpPr>
        <p:grpSpPr bwMode="auto">
          <a:xfrm>
            <a:off x="-28575" y="6075372"/>
            <a:ext cx="9172575" cy="650595"/>
            <a:chOff x="-28576" y="6075680"/>
            <a:chExt cx="9172576" cy="650256"/>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381479"/>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7" name="Rectangle 1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4" name="Slide Number Placeholder 3"/>
          <p:cNvSpPr>
            <a:spLocks noGrp="1"/>
          </p:cNvSpPr>
          <p:nvPr>
            <p:ph type="sldNum" sz="quarter" idx="12"/>
          </p:nvPr>
        </p:nvSpPr>
        <p:spPr>
          <a:xfrm>
            <a:off x="251520" y="332656"/>
            <a:ext cx="432048" cy="365125"/>
          </a:xfrm>
        </p:spPr>
        <p:txBody>
          <a:bodyPr/>
          <a:lstStyle/>
          <a:p>
            <a:fld id="{AF60F37D-1F75-4788-9B1E-2183757ECC9F}" type="slidenum">
              <a:rPr lang="en-AU" smtClean="0"/>
              <a:pPr/>
              <a:t>7</a:t>
            </a:fld>
            <a:endParaRPr lang="en-AU" dirty="0"/>
          </a:p>
        </p:txBody>
      </p:sp>
      <p:pic>
        <p:nvPicPr>
          <p:cNvPr id="5" name="Picture 4"/>
          <p:cNvPicPr>
            <a:picLocks noChangeAspect="1"/>
          </p:cNvPicPr>
          <p:nvPr/>
        </p:nvPicPr>
        <p:blipFill>
          <a:blip r:embed="rId4"/>
          <a:stretch>
            <a:fillRect/>
          </a:stretch>
        </p:blipFill>
        <p:spPr>
          <a:xfrm>
            <a:off x="467544" y="1556792"/>
            <a:ext cx="8378179" cy="4107408"/>
          </a:xfrm>
          <a:prstGeom prst="rect">
            <a:avLst/>
          </a:prstGeom>
        </p:spPr>
      </p:pic>
      <p:cxnSp>
        <p:nvCxnSpPr>
          <p:cNvPr id="8" name="Straight Connector 7"/>
          <p:cNvCxnSpPr/>
          <p:nvPr/>
        </p:nvCxnSpPr>
        <p:spPr>
          <a:xfrm>
            <a:off x="467544" y="1556792"/>
            <a:ext cx="83529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820472" y="1556792"/>
            <a:ext cx="0" cy="4104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7544" y="5661248"/>
            <a:ext cx="83529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67544" y="1556792"/>
            <a:ext cx="0" cy="4104456"/>
          </a:xfrm>
          <a:prstGeom prst="line">
            <a:avLst/>
          </a:prstGeom>
        </p:spPr>
        <p:style>
          <a:lnRef idx="2">
            <a:schemeClr val="accent1"/>
          </a:lnRef>
          <a:fillRef idx="0">
            <a:schemeClr val="accent1"/>
          </a:fillRef>
          <a:effectRef idx="1">
            <a:schemeClr val="accent1"/>
          </a:effectRef>
          <a:fontRef idx="minor">
            <a:schemeClr val="tx1"/>
          </a:fontRef>
        </p:style>
      </p:cxnSp>
      <p:sp>
        <p:nvSpPr>
          <p:cNvPr id="6" name="Date Placeholder 5"/>
          <p:cNvSpPr>
            <a:spLocks noGrp="1"/>
          </p:cNvSpPr>
          <p:nvPr>
            <p:ph type="dt" sz="half" idx="10"/>
          </p:nvPr>
        </p:nvSpPr>
        <p:spPr/>
        <p:txBody>
          <a:bodyPr/>
          <a:lstStyle/>
          <a:p>
            <a:fld id="{CA227053-B054-F941-8152-817699D64158}" type="datetime1">
              <a:rPr lang="en-AU" smtClean="0"/>
              <a:t>31/10/2016</a:t>
            </a:fld>
            <a:endParaRPr lang="en-AU"/>
          </a:p>
        </p:txBody>
      </p:sp>
      <p:sp>
        <p:nvSpPr>
          <p:cNvPr id="14" name="Rounded Rectangle 13"/>
          <p:cNvSpPr/>
          <p:nvPr/>
        </p:nvSpPr>
        <p:spPr>
          <a:xfrm>
            <a:off x="2915816" y="5877272"/>
            <a:ext cx="3456384" cy="79208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dirty="0" smtClean="0"/>
              <a:t>EIA Oct 2016: estimates coal share @ 30% for 2016</a:t>
            </a:r>
            <a:endParaRPr lang="en-AU" dirty="0"/>
          </a:p>
        </p:txBody>
      </p:sp>
    </p:spTree>
    <p:extLst>
      <p:ext uri="{BB962C8B-B14F-4D97-AF65-F5344CB8AC3E}">
        <p14:creationId xmlns:p14="http://schemas.microsoft.com/office/powerpoint/2010/main" val="208995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144"/>
          </a:xfrm>
        </p:spPr>
        <p:txBody>
          <a:bodyPr>
            <a:noAutofit/>
          </a:bodyPr>
          <a:lstStyle/>
          <a:p>
            <a:r>
              <a:rPr lang="en-AU" sz="3600" b="1" dirty="0" smtClean="0"/>
              <a:t>1.3 US Electricity Transformation</a:t>
            </a:r>
            <a:endParaRPr lang="en-AU" sz="2400" dirty="0"/>
          </a:p>
        </p:txBody>
      </p:sp>
      <p:grpSp>
        <p:nvGrpSpPr>
          <p:cNvPr id="3" name="Group 8"/>
          <p:cNvGrpSpPr>
            <a:grpSpLocks/>
          </p:cNvGrpSpPr>
          <p:nvPr/>
        </p:nvGrpSpPr>
        <p:grpSpPr bwMode="auto">
          <a:xfrm>
            <a:off x="-28575" y="6075363"/>
            <a:ext cx="9172575" cy="669925"/>
            <a:chOff x="-28576" y="6075680"/>
            <a:chExt cx="9172576" cy="669577"/>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400800"/>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7" name="Rectangle 1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4" name="Slide Number Placeholder 3"/>
          <p:cNvSpPr>
            <a:spLocks noGrp="1"/>
          </p:cNvSpPr>
          <p:nvPr>
            <p:ph type="sldNum" sz="quarter" idx="12"/>
          </p:nvPr>
        </p:nvSpPr>
        <p:spPr>
          <a:xfrm>
            <a:off x="251520" y="332656"/>
            <a:ext cx="504056" cy="365125"/>
          </a:xfrm>
        </p:spPr>
        <p:txBody>
          <a:bodyPr/>
          <a:lstStyle/>
          <a:p>
            <a:fld id="{AF60F37D-1F75-4788-9B1E-2183757ECC9F}" type="slidenum">
              <a:rPr lang="en-AU" smtClean="0"/>
              <a:pPr/>
              <a:t>8</a:t>
            </a:fld>
            <a:endParaRPr lang="en-AU"/>
          </a:p>
        </p:txBody>
      </p:sp>
      <p:sp>
        <p:nvSpPr>
          <p:cNvPr id="5" name="Date Placeholder 4"/>
          <p:cNvSpPr>
            <a:spLocks noGrp="1"/>
          </p:cNvSpPr>
          <p:nvPr>
            <p:ph type="dt" sz="half" idx="10"/>
          </p:nvPr>
        </p:nvSpPr>
        <p:spPr/>
        <p:txBody>
          <a:bodyPr/>
          <a:lstStyle/>
          <a:p>
            <a:fld id="{38ED04B8-BB7F-004E-B841-15045506A94D}" type="datetime1">
              <a:rPr lang="en-AU" smtClean="0"/>
              <a:t>31/10/2016</a:t>
            </a:fld>
            <a:endParaRPr lang="en-AU"/>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68760"/>
            <a:ext cx="8388424" cy="4464496"/>
          </a:xfrm>
          <a:prstGeom prst="rect">
            <a:avLst/>
          </a:prstGeom>
          <a:noFill/>
          <a:ln>
            <a:noFill/>
          </a:ln>
        </p:spPr>
      </p:pic>
      <p:sp>
        <p:nvSpPr>
          <p:cNvPr id="12" name="Rounded Rectangle 11"/>
          <p:cNvSpPr/>
          <p:nvPr/>
        </p:nvSpPr>
        <p:spPr>
          <a:xfrm>
            <a:off x="1115616" y="6325770"/>
            <a:ext cx="5832648" cy="50405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i="1" dirty="0" smtClean="0"/>
              <a:t>Source: </a:t>
            </a:r>
            <a:r>
              <a:rPr lang="en-US" sz="1400" u="sng" dirty="0">
                <a:hlinkClick r:id="rId5"/>
              </a:rPr>
              <a:t>http://www.eia.gov/todayinenergy/detail.cfm?id=26492&amp;src=email</a:t>
            </a:r>
            <a:r>
              <a:rPr lang="en-US" sz="1400" dirty="0"/>
              <a:t> </a:t>
            </a:r>
            <a:endParaRPr lang="en-AU" sz="1400" dirty="0"/>
          </a:p>
          <a:p>
            <a:pPr algn="ctr"/>
            <a:r>
              <a:rPr lang="en-US" sz="1300" i="1" dirty="0" smtClean="0"/>
              <a:t>US EIA, June2016</a:t>
            </a:r>
            <a:endParaRPr lang="en-AU" sz="1300" i="1" dirty="0"/>
          </a:p>
        </p:txBody>
      </p:sp>
    </p:spTree>
    <p:extLst>
      <p:ext uri="{BB962C8B-B14F-4D97-AF65-F5344CB8AC3E}">
        <p14:creationId xmlns:p14="http://schemas.microsoft.com/office/powerpoint/2010/main" val="394399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144"/>
          </a:xfrm>
        </p:spPr>
        <p:txBody>
          <a:bodyPr>
            <a:noAutofit/>
          </a:bodyPr>
          <a:lstStyle/>
          <a:p>
            <a:r>
              <a:rPr lang="en-AU" sz="3600" b="1" dirty="0" smtClean="0"/>
              <a:t>1.4 German Electricity Transformation</a:t>
            </a:r>
            <a:endParaRPr lang="en-AU" sz="2400" dirty="0"/>
          </a:p>
        </p:txBody>
      </p:sp>
      <p:grpSp>
        <p:nvGrpSpPr>
          <p:cNvPr id="3" name="Group 8"/>
          <p:cNvGrpSpPr>
            <a:grpSpLocks/>
          </p:cNvGrpSpPr>
          <p:nvPr/>
        </p:nvGrpSpPr>
        <p:grpSpPr bwMode="auto">
          <a:xfrm>
            <a:off x="-28575" y="6075364"/>
            <a:ext cx="9172575" cy="650597"/>
            <a:chOff x="-28576" y="6075680"/>
            <a:chExt cx="9172576" cy="650259"/>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381482"/>
              <a:ext cx="1807210" cy="34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28576" y="6075680"/>
              <a:ext cx="9172576" cy="71400"/>
            </a:xfrm>
            <a:prstGeom prst="rect">
              <a:avLst/>
            </a:prstGeom>
            <a:solidFill>
              <a:srgbClr val="055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7" name="Rectangle 16"/>
            <p:cNvSpPr/>
            <p:nvPr/>
          </p:nvSpPr>
          <p:spPr>
            <a:xfrm>
              <a:off x="-28576" y="6197854"/>
              <a:ext cx="9172576" cy="71401"/>
            </a:xfrm>
            <a:prstGeom prst="rect">
              <a:avLst/>
            </a:prstGeom>
            <a:solidFill>
              <a:srgbClr val="E393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
        <p:nvSpPr>
          <p:cNvPr id="4" name="Slide Number Placeholder 3"/>
          <p:cNvSpPr>
            <a:spLocks noGrp="1"/>
          </p:cNvSpPr>
          <p:nvPr>
            <p:ph type="sldNum" sz="quarter" idx="12"/>
          </p:nvPr>
        </p:nvSpPr>
        <p:spPr>
          <a:xfrm>
            <a:off x="179512" y="260648"/>
            <a:ext cx="442392" cy="365125"/>
          </a:xfrm>
        </p:spPr>
        <p:txBody>
          <a:bodyPr/>
          <a:lstStyle/>
          <a:p>
            <a:fld id="{AF60F37D-1F75-4788-9B1E-2183757ECC9F}" type="slidenum">
              <a:rPr lang="en-AU" smtClean="0"/>
              <a:pPr/>
              <a:t>9</a:t>
            </a:fld>
            <a:endParaRPr lang="en-AU" dirty="0"/>
          </a:p>
        </p:txBody>
      </p:sp>
      <p:cxnSp>
        <p:nvCxnSpPr>
          <p:cNvPr id="8" name="Straight Connector 7"/>
          <p:cNvCxnSpPr/>
          <p:nvPr/>
        </p:nvCxnSpPr>
        <p:spPr>
          <a:xfrm>
            <a:off x="467544" y="1340768"/>
            <a:ext cx="84969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964488" y="1340768"/>
            <a:ext cx="0" cy="4608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67544" y="5949280"/>
            <a:ext cx="84969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67544" y="1340768"/>
            <a:ext cx="0" cy="4608512"/>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40768"/>
            <a:ext cx="8424936" cy="4392488"/>
          </a:xfrm>
          <a:prstGeom prst="rect">
            <a:avLst/>
          </a:prstGeom>
          <a:noFill/>
          <a:ln>
            <a:noFill/>
          </a:ln>
        </p:spPr>
      </p:pic>
      <p:sp>
        <p:nvSpPr>
          <p:cNvPr id="21" name="Rounded Rectangle 20"/>
          <p:cNvSpPr/>
          <p:nvPr/>
        </p:nvSpPr>
        <p:spPr>
          <a:xfrm>
            <a:off x="1403648" y="5805264"/>
            <a:ext cx="4248472" cy="1008112"/>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Energiewende: renewable </a:t>
            </a:r>
            <a:r>
              <a:rPr lang="en-US" dirty="0"/>
              <a:t>sources h</a:t>
            </a:r>
            <a:r>
              <a:rPr lang="en-US" dirty="0" smtClean="0"/>
              <a:t>it 35.5% share in YTD Oct’2016 to </a:t>
            </a:r>
            <a:r>
              <a:rPr lang="en-US" dirty="0"/>
              <a:t>increase to </a:t>
            </a:r>
            <a:r>
              <a:rPr lang="en-US" dirty="0" smtClean="0"/>
              <a:t>40</a:t>
            </a:r>
            <a:r>
              <a:rPr lang="en-US" dirty="0"/>
              <a:t>-</a:t>
            </a:r>
            <a:r>
              <a:rPr lang="en-US" dirty="0" smtClean="0"/>
              <a:t>45</a:t>
            </a:r>
            <a:r>
              <a:rPr lang="en-US" dirty="0"/>
              <a:t>% by 2025 and to &gt;</a:t>
            </a:r>
            <a:r>
              <a:rPr lang="en-US" dirty="0" smtClean="0"/>
              <a:t>80</a:t>
            </a:r>
            <a:r>
              <a:rPr lang="en-US" dirty="0"/>
              <a:t>% by 2050</a:t>
            </a:r>
            <a:endParaRPr lang="en-AU" dirty="0"/>
          </a:p>
        </p:txBody>
      </p:sp>
      <p:sp>
        <p:nvSpPr>
          <p:cNvPr id="5" name="Date Placeholder 4"/>
          <p:cNvSpPr>
            <a:spLocks noGrp="1"/>
          </p:cNvSpPr>
          <p:nvPr>
            <p:ph type="dt" sz="half" idx="10"/>
          </p:nvPr>
        </p:nvSpPr>
        <p:spPr/>
        <p:txBody>
          <a:bodyPr/>
          <a:lstStyle/>
          <a:p>
            <a:fld id="{D210F42F-F702-1442-AB24-597848516928}" type="datetime1">
              <a:rPr lang="en-AU" smtClean="0"/>
              <a:t>31/10/2016</a:t>
            </a:fld>
            <a:endParaRPr lang="en-AU"/>
          </a:p>
        </p:txBody>
      </p:sp>
    </p:spTree>
    <p:extLst>
      <p:ext uri="{BB962C8B-B14F-4D97-AF65-F5344CB8AC3E}">
        <p14:creationId xmlns:p14="http://schemas.microsoft.com/office/powerpoint/2010/main" val="2798248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10716</TotalTime>
  <Words>2412</Words>
  <Application>Microsoft Office PowerPoint</Application>
  <PresentationFormat>On-screen Show (4:3)</PresentationFormat>
  <Paragraphs>250</Paragraphs>
  <Slides>26</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Calibri</vt:lpstr>
      <vt:lpstr>Century Gothic</vt:lpstr>
      <vt:lpstr>Myriad Pro Black</vt:lpstr>
      <vt:lpstr>Myriad Pro Condensed</vt:lpstr>
      <vt:lpstr>Myriad Pro SemiCond</vt:lpstr>
      <vt:lpstr>Wingdings</vt:lpstr>
      <vt:lpstr>Office Theme</vt:lpstr>
      <vt:lpstr>State of International Electricity Markets &amp; Stranded Asset Risk  “The transition is underway and I see it as my job to ensure there is a smooth transition”  Josh Frydenberg Minister of the Environment &amp; Energy, August 2016</vt:lpstr>
      <vt:lpstr>AGENDA</vt:lpstr>
      <vt:lpstr>1.1 IEA </vt:lpstr>
      <vt:lpstr>1.1 IEA </vt:lpstr>
      <vt:lpstr>1.1 IEA </vt:lpstr>
      <vt:lpstr>1.2 A long cyclical downturn or structural decline? </vt:lpstr>
      <vt:lpstr>1.3 US Electricity Transformation</vt:lpstr>
      <vt:lpstr>1.3 US Electricity Transformation</vt:lpstr>
      <vt:lpstr>1.4 German Electricity Transformation</vt:lpstr>
      <vt:lpstr>2.1 China - Energy Demand: IEA</vt:lpstr>
      <vt:lpstr>2.2 China’s Electricity Sector Transformation</vt:lpstr>
      <vt:lpstr>3.1 India</vt:lpstr>
      <vt:lpstr>3.2 India</vt:lpstr>
      <vt:lpstr>4.1 South Africa Electricity Transformation</vt:lpstr>
      <vt:lpstr>4.2 Renewable cost reductions </vt:lpstr>
      <vt:lpstr>4.3  Renewable Energy is deflationary</vt:lpstr>
      <vt:lpstr>4.4  Global Average RE Cost Reductions</vt:lpstr>
      <vt:lpstr>4.5 A long cyclical downturn or structural decline? </vt:lpstr>
      <vt:lpstr>4.5  Storage is coming, rapidly</vt:lpstr>
      <vt:lpstr>5.1 Thermal Coal Export Price Collapse</vt:lpstr>
      <vt:lpstr>5.2 International Thermal Coal – Key Markets</vt:lpstr>
      <vt:lpstr>PowerPoint Presentation</vt:lpstr>
      <vt:lpstr>7.1  Stranded Assets – Indian Australian coal</vt:lpstr>
      <vt:lpstr>7.2 Carmichael Coal Quality </vt:lpstr>
      <vt:lpstr>7.3 Adani Enterprises Ltd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Wilkins</dc:creator>
  <cp:lastModifiedBy>Alexandra Buchanan</cp:lastModifiedBy>
  <cp:revision>655</cp:revision>
  <cp:lastPrinted>2016-10-20T21:42:53Z</cp:lastPrinted>
  <dcterms:created xsi:type="dcterms:W3CDTF">2014-08-08T00:57:37Z</dcterms:created>
  <dcterms:modified xsi:type="dcterms:W3CDTF">2016-10-31T15:10:07Z</dcterms:modified>
</cp:coreProperties>
</file>