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AF_B39AAF57.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31"/>
  </p:notesMasterIdLst>
  <p:handoutMasterIdLst>
    <p:handoutMasterId r:id="rId32"/>
  </p:handoutMasterIdLst>
  <p:sldIdLst>
    <p:sldId id="429" r:id="rId5"/>
    <p:sldId id="396" r:id="rId6"/>
    <p:sldId id="406" r:id="rId7"/>
    <p:sldId id="399" r:id="rId8"/>
    <p:sldId id="405" r:id="rId9"/>
    <p:sldId id="401" r:id="rId10"/>
    <p:sldId id="408" r:id="rId11"/>
    <p:sldId id="407" r:id="rId12"/>
    <p:sldId id="402" r:id="rId13"/>
    <p:sldId id="410" r:id="rId14"/>
    <p:sldId id="411" r:id="rId15"/>
    <p:sldId id="412" r:id="rId16"/>
    <p:sldId id="413" r:id="rId17"/>
    <p:sldId id="414" r:id="rId18"/>
    <p:sldId id="415" r:id="rId19"/>
    <p:sldId id="409" r:id="rId20"/>
    <p:sldId id="416" r:id="rId21"/>
    <p:sldId id="417" r:id="rId22"/>
    <p:sldId id="418" r:id="rId23"/>
    <p:sldId id="420" r:id="rId24"/>
    <p:sldId id="421" r:id="rId25"/>
    <p:sldId id="419" r:id="rId26"/>
    <p:sldId id="425" r:id="rId27"/>
    <p:sldId id="430" r:id="rId28"/>
    <p:sldId id="427" r:id="rId29"/>
    <p:sldId id="43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D7F2A1-257E-C94A-8E32-D62540EDF66F}">
          <p14:sldIdLst>
            <p14:sldId id="429"/>
            <p14:sldId id="396"/>
            <p14:sldId id="406"/>
            <p14:sldId id="399"/>
            <p14:sldId id="405"/>
            <p14:sldId id="401"/>
            <p14:sldId id="408"/>
            <p14:sldId id="407"/>
            <p14:sldId id="402"/>
            <p14:sldId id="410"/>
            <p14:sldId id="411"/>
            <p14:sldId id="412"/>
            <p14:sldId id="413"/>
            <p14:sldId id="414"/>
            <p14:sldId id="415"/>
            <p14:sldId id="409"/>
            <p14:sldId id="416"/>
            <p14:sldId id="417"/>
            <p14:sldId id="418"/>
            <p14:sldId id="420"/>
            <p14:sldId id="421"/>
            <p14:sldId id="419"/>
            <p14:sldId id="425"/>
            <p14:sldId id="430"/>
            <p14:sldId id="427"/>
            <p14:sldId id="431"/>
          </p14:sldIdLst>
        </p14:section>
      </p14:sectionLst>
    </p:ext>
    <p:ext uri="{EFAFB233-063F-42B5-8137-9DF3F51BA10A}">
      <p15:sldGuideLst xmlns:p15="http://schemas.microsoft.com/office/powerpoint/2012/main">
        <p15:guide id="1" orient="horz" pos="367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2C7006-A86D-4DFF-2F07-56466D46330C}" name="Shane Brady" initials="SB" userId="S::sbrady@ieefa.org::58ac9cd1-8228-4839-b898-1575bf69886a" providerId="AD"/>
  <p188:author id="{2CBAEF2B-65AA-5BC2-6488-609341D6516D}" name="Ayesha Aslam Faisal" initials="AAF" userId="Ayesha Aslam Faisal" providerId="None"/>
  <p188:author id="{D2A7F9C8-53D7-9EFA-C74A-553331F6F7BE}" name="Randi Bachtiar" initials="RB" userId="46398630950_tp_box_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933"/>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A91EB5-4D0C-42AD-B4FF-EB66761EEB71}" v="24" dt="2026-05-20T07:54:43.7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375"/>
    <p:restoredTop sz="95055"/>
  </p:normalViewPr>
  <p:slideViewPr>
    <p:cSldViewPr snapToGrid="0">
      <p:cViewPr varScale="1">
        <p:scale>
          <a:sx n="87" d="100"/>
          <a:sy n="87" d="100"/>
        </p:scale>
        <p:origin x="208" y="328"/>
      </p:cViewPr>
      <p:guideLst>
        <p:guide orient="horz" pos="3672"/>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6" d="100"/>
          <a:sy n="96" d="100"/>
        </p:scale>
        <p:origin x="432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ielyn Manuel" userId="Sw6cZjLv49AH2+yMYbofxk+hbLZ5ka6+kyvSpqL5Fzs=" providerId="None" clId="Web-{95A91EB5-4D0C-42AD-B4FF-EB66761EEB71}"/>
    <pc:docChg chg="addSld delSld modSld modSection">
      <pc:chgData name="Josielyn Manuel" userId="Sw6cZjLv49AH2+yMYbofxk+hbLZ5ka6+kyvSpqL5Fzs=" providerId="None" clId="Web-{95A91EB5-4D0C-42AD-B4FF-EB66761EEB71}" dt="2026-05-20T07:54:41.768" v="20" actId="20577"/>
      <pc:docMkLst>
        <pc:docMk/>
      </pc:docMkLst>
      <pc:sldChg chg="modSp">
        <pc:chgData name="Josielyn Manuel" userId="Sw6cZjLv49AH2+yMYbofxk+hbLZ5ka6+kyvSpqL5Fzs=" providerId="None" clId="Web-{95A91EB5-4D0C-42AD-B4FF-EB66761EEB71}" dt="2026-05-20T07:54:41.768" v="20" actId="20577"/>
        <pc:sldMkLst>
          <pc:docMk/>
          <pc:sldMk cId="1967350459" sldId="399"/>
        </pc:sldMkLst>
        <pc:spChg chg="mod">
          <ac:chgData name="Josielyn Manuel" userId="Sw6cZjLv49AH2+yMYbofxk+hbLZ5ka6+kyvSpqL5Fzs=" providerId="None" clId="Web-{95A91EB5-4D0C-42AD-B4FF-EB66761EEB71}" dt="2026-05-20T07:54:41.768" v="20" actId="20577"/>
          <ac:spMkLst>
            <pc:docMk/>
            <pc:sldMk cId="1967350459" sldId="399"/>
            <ac:spMk id="2" creationId="{270A13E7-A0AE-C452-62EC-12D4C2AF48C7}"/>
          </ac:spMkLst>
        </pc:spChg>
        <pc:picChg chg="mod modCrop">
          <ac:chgData name="Josielyn Manuel" userId="Sw6cZjLv49AH2+yMYbofxk+hbLZ5ka6+kyvSpqL5Fzs=" providerId="None" clId="Web-{95A91EB5-4D0C-42AD-B4FF-EB66761EEB71}" dt="2026-05-20T07:54:17.860" v="18"/>
          <ac:picMkLst>
            <pc:docMk/>
            <pc:sldMk cId="1967350459" sldId="399"/>
            <ac:picMk id="11" creationId="{88C71E5C-C779-F3FF-7565-A7C0AE33E090}"/>
          </ac:picMkLst>
        </pc:picChg>
      </pc:sldChg>
      <pc:sldChg chg="del">
        <pc:chgData name="Josielyn Manuel" userId="Sw6cZjLv49AH2+yMYbofxk+hbLZ5ka6+kyvSpqL5Fzs=" providerId="None" clId="Web-{95A91EB5-4D0C-42AD-B4FF-EB66761EEB71}" dt="2026-05-20T07:53:22.777" v="13"/>
        <pc:sldMkLst>
          <pc:docMk/>
          <pc:sldMk cId="3110359775" sldId="428"/>
        </pc:sldMkLst>
      </pc:sldChg>
      <pc:sldChg chg="modSp add">
        <pc:chgData name="Josielyn Manuel" userId="Sw6cZjLv49AH2+yMYbofxk+hbLZ5ka6+kyvSpqL5Fzs=" providerId="None" clId="Web-{95A91EB5-4D0C-42AD-B4FF-EB66761EEB71}" dt="2026-05-20T07:53:10.308" v="12" actId="20577"/>
        <pc:sldMkLst>
          <pc:docMk/>
          <pc:sldMk cId="3013259095" sldId="431"/>
        </pc:sldMkLst>
        <pc:spChg chg="mod">
          <ac:chgData name="Josielyn Manuel" userId="Sw6cZjLv49AH2+yMYbofxk+hbLZ5ka6+kyvSpqL5Fzs=" providerId="None" clId="Web-{95A91EB5-4D0C-42AD-B4FF-EB66761EEB71}" dt="2026-05-20T07:52:59.072" v="10" actId="20577"/>
          <ac:spMkLst>
            <pc:docMk/>
            <pc:sldMk cId="3013259095" sldId="431"/>
            <ac:spMk id="2" creationId="{728AF9A1-B269-5161-17D0-E5B1F713F68C}"/>
          </ac:spMkLst>
        </pc:spChg>
        <pc:spChg chg="mod">
          <ac:chgData name="Josielyn Manuel" userId="Sw6cZjLv49AH2+yMYbofxk+hbLZ5ka6+kyvSpqL5Fzs=" providerId="None" clId="Web-{95A91EB5-4D0C-42AD-B4FF-EB66761EEB71}" dt="2026-05-20T07:53:10.308" v="12" actId="20577"/>
          <ac:spMkLst>
            <pc:docMk/>
            <pc:sldMk cId="3013259095" sldId="431"/>
            <ac:spMk id="3" creationId="{13EE3C5F-FE25-48CB-A0AD-60D4C80B1BAE}"/>
          </ac:spMkLst>
        </pc:spChg>
      </pc:sldChg>
    </pc:docChg>
  </pc:docChgLst>
</pc:chgInfo>
</file>

<file path=ppt/comments/modernComment_1AF_B39AAF57.xml><?xml version="1.0" encoding="utf-8"?>
<p188:cmLst xmlns:a="http://schemas.openxmlformats.org/drawingml/2006/main" xmlns:r="http://schemas.openxmlformats.org/officeDocument/2006/relationships" xmlns:p188="http://schemas.microsoft.com/office/powerpoint/2018/8/main">
  <p188:cm id="{45D61793-8381-7A46-B49B-BD06D37881C5}" authorId="{2CBAEF2B-65AA-5BC2-6488-609341D6516D}" created="2026-05-19T04:44:21.844">
    <pc:sldMkLst xmlns:pc="http://schemas.microsoft.com/office/powerpoint/2013/main/command">
      <pc:docMk/>
      <pc:sldMk cId="3110359775" sldId="428"/>
    </pc:sldMkLst>
    <p188:replyLst>
      <p188:reply id="{6125451C-5DF1-E248-83F8-AE209FBAC396}" authorId="{D2A7F9C8-53D7-9EFA-C74A-553331F6F7BE}" created="2026-05-20T01:55:38.004">
        <p188:txBody>
          <a:bodyPr/>
          <a:lstStyle/>
          <a:p>
            <a:r>
              <a:rPr lang="en-US"/>
              <a:t>That's a good idea. 
Jo or Alex, could you help us on this?</a:t>
            </a:r>
          </a:p>
        </p188:txBody>
      </p188:reply>
    </p188:replyLst>
    <p188:txBody>
      <a:bodyPr/>
      <a:lstStyle/>
      <a:p>
        <a:r>
          <a:rPr lang="en-US"/>
          <a:t>Suggest adding Report cover, Report title, QR code for report here (and on Grant's presentation last slide)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DE678B-518D-4C9D-A02B-3D13E1EA0A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47E0FB5-4E22-4F94-AE84-28D0924450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646888-94A3-40F8-ADA2-89A2176A3F23}" type="datetimeFigureOut">
              <a:rPr lang="en-GB" smtClean="0"/>
              <a:t>20/05/2026</a:t>
            </a:fld>
            <a:endParaRPr lang="en-GB"/>
          </a:p>
        </p:txBody>
      </p:sp>
      <p:sp>
        <p:nvSpPr>
          <p:cNvPr id="4" name="Footer Placeholder 3">
            <a:extLst>
              <a:ext uri="{FF2B5EF4-FFF2-40B4-BE49-F238E27FC236}">
                <a16:creationId xmlns:a16="http://schemas.microsoft.com/office/drawing/2014/main" id="{1AEB2220-FCAB-43A4-9F54-56EA919330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62210BE-6F36-471E-AD8E-77AF113009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ED87D2-7A28-452E-B791-9A39E175B020}" type="slidenum">
              <a:rPr lang="en-GB" smtClean="0"/>
              <a:t>‹#›</a:t>
            </a:fld>
            <a:endParaRPr lang="en-GB"/>
          </a:p>
        </p:txBody>
      </p:sp>
    </p:spTree>
    <p:extLst>
      <p:ext uri="{BB962C8B-B14F-4D97-AF65-F5344CB8AC3E}">
        <p14:creationId xmlns:p14="http://schemas.microsoft.com/office/powerpoint/2010/main" val="3560218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5/20/2026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Dark No Imag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84656AF9-7F97-8DEA-7D84-7FEF15DB32DF}"/>
              </a:ext>
            </a:extLst>
          </p:cNvPr>
          <p:cNvSpPr>
            <a:spLocks noGrp="1"/>
          </p:cNvSpPr>
          <p:nvPr>
            <p:ph type="pic" sz="quarter" idx="14" hasCustomPrompt="1"/>
          </p:nvPr>
        </p:nvSpPr>
        <p:spPr>
          <a:xfrm>
            <a:off x="0" y="0"/>
            <a:ext cx="12192000" cy="6858000"/>
          </a:xfrm>
          <a:prstGeom prst="rect">
            <a:avLst/>
          </a:prstGeom>
        </p:spPr>
        <p:txBody>
          <a:bodyPr/>
          <a:lstStyle>
            <a:lvl1pPr>
              <a:defRPr/>
            </a:lvl1pPr>
          </a:lstStyle>
          <a:p>
            <a:r>
              <a:rPr lang="en-GB"/>
              <a:t>Click to add image</a:t>
            </a:r>
          </a:p>
        </p:txBody>
      </p:sp>
      <p:sp>
        <p:nvSpPr>
          <p:cNvPr id="7" name="Rectangle: Single Corner Rounded 6">
            <a:extLst>
              <a:ext uri="{FF2B5EF4-FFF2-40B4-BE49-F238E27FC236}">
                <a16:creationId xmlns:a16="http://schemas.microsoft.com/office/drawing/2014/main" id="{A648E821-730C-4443-B627-C50A45EFA606}"/>
              </a:ext>
              <a:ext uri="{C183D7F6-B498-43B3-948B-1728B52AA6E4}">
                <adec:decorative xmlns:adec="http://schemas.microsoft.com/office/drawing/2017/decorative" val="1"/>
              </a:ext>
            </a:extLst>
          </p:cNvPr>
          <p:cNvSpPr>
            <a:spLocks/>
          </p:cNvSpPr>
          <p:nvPr userDrawn="1"/>
        </p:nvSpPr>
        <p:spPr bwMode="auto">
          <a:xfrm rot="10800000" flipH="1">
            <a:off x="804672" y="1085087"/>
            <a:ext cx="10411015" cy="4876800"/>
          </a:xfrm>
          <a:prstGeom prst="round1Rect">
            <a:avLst>
              <a:gd name="adj" fmla="val 0"/>
            </a:avLst>
          </a:prstGeom>
          <a:solidFill>
            <a:srgbClr val="1D2933">
              <a:alpha val="79608"/>
            </a:srgbClr>
          </a:solidFill>
          <a:ln>
            <a:noFill/>
          </a:ln>
        </p:spPr>
        <p:txBody>
          <a:bodyPr rot="0" vert="horz" wrap="square" lIns="91440" tIns="45720" rIns="91440" bIns="45720" anchor="t" anchorCtr="0" upright="1">
            <a:noAutofit/>
          </a:bodyPr>
          <a:lstStyle/>
          <a:p>
            <a:endParaRPr lang="en-US"/>
          </a:p>
        </p:txBody>
      </p:sp>
      <p:pic>
        <p:nvPicPr>
          <p:cNvPr id="13" name="Picture 12" descr="Graphical user interface, text  Description automatically generated">
            <a:extLst>
              <a:ext uri="{FF2B5EF4-FFF2-40B4-BE49-F238E27FC236}">
                <a16:creationId xmlns:a16="http://schemas.microsoft.com/office/drawing/2014/main" id="{8C4AEC97-30EF-4518-BDC2-B5653387F0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9281" y="5038159"/>
            <a:ext cx="3810003" cy="700088"/>
          </a:xfrm>
          <a:prstGeom prst="rect">
            <a:avLst/>
          </a:prstGeom>
        </p:spPr>
      </p:pic>
      <p:sp>
        <p:nvSpPr>
          <p:cNvPr id="5" name="Title 3">
            <a:extLst>
              <a:ext uri="{FF2B5EF4-FFF2-40B4-BE49-F238E27FC236}">
                <a16:creationId xmlns:a16="http://schemas.microsoft.com/office/drawing/2014/main" id="{E94FA9C0-49E3-500A-20A1-13B013FC9422}"/>
              </a:ext>
            </a:extLst>
          </p:cNvPr>
          <p:cNvSpPr>
            <a:spLocks noGrp="1"/>
          </p:cNvSpPr>
          <p:nvPr>
            <p:ph type="title"/>
          </p:nvPr>
        </p:nvSpPr>
        <p:spPr>
          <a:xfrm>
            <a:off x="1305497" y="1576967"/>
            <a:ext cx="9350311" cy="1772655"/>
          </a:xfrm>
          <a:prstGeom prst="rect">
            <a:avLst/>
          </a:prstGeom>
        </p:spPr>
        <p:txBody>
          <a:bodyPr anchor="b"/>
          <a:lstStyle>
            <a:lvl1pPr>
              <a:defRPr sz="4400">
                <a:solidFill>
                  <a:schemeClr val="tx1"/>
                </a:solidFill>
              </a:defRPr>
            </a:lvl1pPr>
          </a:lstStyle>
          <a:p>
            <a:r>
              <a:rPr lang="en-US"/>
              <a:t>Click to edit Master title style</a:t>
            </a:r>
          </a:p>
        </p:txBody>
      </p:sp>
      <p:sp>
        <p:nvSpPr>
          <p:cNvPr id="8" name="Content Placeholder 10">
            <a:extLst>
              <a:ext uri="{FF2B5EF4-FFF2-40B4-BE49-F238E27FC236}">
                <a16:creationId xmlns:a16="http://schemas.microsoft.com/office/drawing/2014/main" id="{19719BA8-7E19-047E-50E0-F3D8AEDF68F7}"/>
              </a:ext>
            </a:extLst>
          </p:cNvPr>
          <p:cNvSpPr>
            <a:spLocks noGrp="1"/>
          </p:cNvSpPr>
          <p:nvPr>
            <p:ph sz="quarter" idx="11" hasCustomPrompt="1"/>
          </p:nvPr>
        </p:nvSpPr>
        <p:spPr>
          <a:xfrm>
            <a:off x="1305497" y="4206236"/>
            <a:ext cx="9350311" cy="362206"/>
          </a:xfrm>
          <a:prstGeom prst="rect">
            <a:avLst/>
          </a:prstGeom>
        </p:spPr>
        <p:txBody>
          <a:bodyPr lIns="0" tIns="0" rIns="0" bIns="0"/>
          <a:lstStyle>
            <a:lvl1pPr marL="0" indent="0">
              <a:buNone/>
              <a:defRPr sz="1800" b="1">
                <a:solidFill>
                  <a:schemeClr val="tx1"/>
                </a:solidFill>
              </a:defRPr>
            </a:lvl1pPr>
          </a:lstStyle>
          <a:p>
            <a:pPr lvl="0"/>
            <a:r>
              <a:rPr lang="en-US"/>
              <a:t>Click to edit presenter name and title </a:t>
            </a:r>
          </a:p>
        </p:txBody>
      </p:sp>
      <p:sp>
        <p:nvSpPr>
          <p:cNvPr id="12" name="Content Placeholder 10">
            <a:extLst>
              <a:ext uri="{FF2B5EF4-FFF2-40B4-BE49-F238E27FC236}">
                <a16:creationId xmlns:a16="http://schemas.microsoft.com/office/drawing/2014/main" id="{5A007EE3-F3E1-73E6-8DB5-F136313764DA}"/>
              </a:ext>
            </a:extLst>
          </p:cNvPr>
          <p:cNvSpPr>
            <a:spLocks noGrp="1"/>
          </p:cNvSpPr>
          <p:nvPr>
            <p:ph sz="quarter" idx="12" hasCustomPrompt="1"/>
          </p:nvPr>
        </p:nvSpPr>
        <p:spPr>
          <a:xfrm>
            <a:off x="6946334" y="5181600"/>
            <a:ext cx="3709474" cy="591314"/>
          </a:xfrm>
          <a:prstGeom prst="rect">
            <a:avLst/>
          </a:prstGeom>
        </p:spPr>
        <p:txBody>
          <a:bodyPr lIns="0" tIns="0" rIns="0" bIns="0"/>
          <a:lstStyle>
            <a:lvl1pPr marL="0" indent="0" algn="r">
              <a:buNone/>
              <a:defRPr sz="1600">
                <a:solidFill>
                  <a:schemeClr val="tx1"/>
                </a:solidFill>
              </a:defRPr>
            </a:lvl1pPr>
          </a:lstStyle>
          <a:p>
            <a:pPr lvl="0"/>
            <a:r>
              <a:rPr lang="en-US"/>
              <a:t>Click to edit date </a:t>
            </a:r>
          </a:p>
        </p:txBody>
      </p:sp>
      <p:sp>
        <p:nvSpPr>
          <p:cNvPr id="17" name="Content Placeholder 10">
            <a:extLst>
              <a:ext uri="{FF2B5EF4-FFF2-40B4-BE49-F238E27FC236}">
                <a16:creationId xmlns:a16="http://schemas.microsoft.com/office/drawing/2014/main" id="{173B71DF-95BA-7343-DD68-2DCCD3D5DE07}"/>
              </a:ext>
            </a:extLst>
          </p:cNvPr>
          <p:cNvSpPr>
            <a:spLocks noGrp="1"/>
          </p:cNvSpPr>
          <p:nvPr>
            <p:ph sz="quarter" idx="13" hasCustomPrompt="1"/>
          </p:nvPr>
        </p:nvSpPr>
        <p:spPr>
          <a:xfrm>
            <a:off x="1305497" y="3513402"/>
            <a:ext cx="9350311" cy="558555"/>
          </a:xfrm>
          <a:prstGeom prst="rect">
            <a:avLst/>
          </a:prstGeom>
        </p:spPr>
        <p:txBody>
          <a:bodyPr lIns="0" tIns="0" rIns="0" bIns="0"/>
          <a:lstStyle>
            <a:lvl1pPr marL="0" indent="0">
              <a:buNone/>
              <a:defRPr sz="2400">
                <a:solidFill>
                  <a:schemeClr val="tx1"/>
                </a:solidFill>
              </a:defRPr>
            </a:lvl1pPr>
          </a:lstStyle>
          <a:p>
            <a:pPr lvl="0"/>
            <a:r>
              <a:rPr lang="en-US"/>
              <a:t>Click to edit subtitle</a:t>
            </a:r>
          </a:p>
        </p:txBody>
      </p:sp>
    </p:spTree>
    <p:extLst>
      <p:ext uri="{BB962C8B-B14F-4D97-AF65-F5344CB8AC3E}">
        <p14:creationId xmlns:p14="http://schemas.microsoft.com/office/powerpoint/2010/main" val="311063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ingle Column Yellow">
    <p:spTree>
      <p:nvGrpSpPr>
        <p:cNvPr id="1" name=""/>
        <p:cNvGrpSpPr/>
        <p:nvPr/>
      </p:nvGrpSpPr>
      <p:grpSpPr>
        <a:xfrm>
          <a:off x="0" y="0"/>
          <a:ext cx="0" cy="0"/>
          <a:chOff x="0" y="0"/>
          <a:chExt cx="0" cy="0"/>
        </a:xfrm>
      </p:grpSpPr>
      <p:sp>
        <p:nvSpPr>
          <p:cNvPr id="18" name="Rectangle: Single Corner Rounded 17">
            <a:extLst>
              <a:ext uri="{FF2B5EF4-FFF2-40B4-BE49-F238E27FC236}">
                <a16:creationId xmlns:a16="http://schemas.microsoft.com/office/drawing/2014/main" id="{C166EFBF-84E5-43DF-98A8-D80FCA52FABD}"/>
              </a:ext>
              <a:ext uri="{C183D7F6-B498-43B3-948B-1728B52AA6E4}">
                <adec:decorative xmlns:adec="http://schemas.microsoft.com/office/drawing/2017/decorative" val="1"/>
              </a:ext>
            </a:extLst>
          </p:cNvPr>
          <p:cNvSpPr>
            <a:spLocks/>
          </p:cNvSpPr>
          <p:nvPr userDrawn="1"/>
        </p:nvSpPr>
        <p:spPr bwMode="auto">
          <a:xfrm rot="10800000" flipH="1">
            <a:off x="-2228" y="-18250"/>
            <a:ext cx="12192000" cy="6126480"/>
          </a:xfrm>
          <a:prstGeom prst="round1Rect">
            <a:avLst>
              <a:gd name="adj" fmla="val 650"/>
            </a:avLst>
          </a:prstGeom>
          <a:solidFill>
            <a:schemeClr val="accent1"/>
          </a:solidFill>
          <a:ln>
            <a:noFill/>
          </a:ln>
        </p:spPr>
        <p:txBody>
          <a:bodyPr rot="0" vert="horz" wrap="square" lIns="91440" tIns="45720" rIns="91440" bIns="45720" anchor="t" anchorCtr="0" upright="1">
            <a:noAutofit/>
          </a:bodyPr>
          <a:lstStyle/>
          <a:p>
            <a:endParaRPr lang="en-US"/>
          </a:p>
        </p:txBody>
      </p:sp>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1028700" y="2195688"/>
            <a:ext cx="10130146" cy="2904530"/>
          </a:xfrm>
          <a:prstGeom prst="rect">
            <a:avLst/>
          </a:prstGeom>
        </p:spPr>
        <p:txBody>
          <a:bodyPr lIns="0" tIns="0" rIns="0" bIns="0"/>
          <a:lstStyle>
            <a:lvl1pPr marL="0" indent="0">
              <a:lnSpc>
                <a:spcPct val="100000"/>
              </a:lnSpc>
              <a:buNone/>
              <a:defRPr lang="en-US" dirty="0" smtClean="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itle 1">
            <a:extLst>
              <a:ext uri="{FF2B5EF4-FFF2-40B4-BE49-F238E27FC236}">
                <a16:creationId xmlns:a16="http://schemas.microsoft.com/office/drawing/2014/main" id="{88BFD865-74BB-5B40-8DA8-7D7B921A75F5}"/>
              </a:ext>
            </a:extLst>
          </p:cNvPr>
          <p:cNvSpPr>
            <a:spLocks noGrp="1"/>
          </p:cNvSpPr>
          <p:nvPr>
            <p:ph type="title"/>
          </p:nvPr>
        </p:nvSpPr>
        <p:spPr>
          <a:xfrm>
            <a:off x="1028699" y="908756"/>
            <a:ext cx="10130147" cy="645284"/>
          </a:xfrm>
          <a:prstGeom prst="rect">
            <a:avLst/>
          </a:prstGeom>
        </p:spPr>
        <p:txBody>
          <a:bodyPr lIns="0" tIns="0" rIns="0" bIns="0" anchor="b"/>
          <a:lstStyle>
            <a:lvl1pPr>
              <a:defRPr sz="3200">
                <a:solidFill>
                  <a:schemeClr val="bg1"/>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8331B0C0-80E7-4269-BF57-150F8A8BE55F}"/>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www.ieefa.org</a:t>
            </a:r>
          </a:p>
        </p:txBody>
      </p:sp>
      <p:sp>
        <p:nvSpPr>
          <p:cNvPr id="16" name="Slide Number Placeholder 5">
            <a:extLst>
              <a:ext uri="{FF2B5EF4-FFF2-40B4-BE49-F238E27FC236}">
                <a16:creationId xmlns:a16="http://schemas.microsoft.com/office/drawing/2014/main" id="{51D2535E-9579-4B94-89D6-A9A1E1967C47}"/>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a:p>
        </p:txBody>
      </p:sp>
      <p:pic>
        <p:nvPicPr>
          <p:cNvPr id="10" name="Picture 9" descr="Graphical user interface, text  Description automatically generated">
            <a:extLst>
              <a:ext uri="{FF2B5EF4-FFF2-40B4-BE49-F238E27FC236}">
                <a16:creationId xmlns:a16="http://schemas.microsoft.com/office/drawing/2014/main" id="{54C83AEC-2A73-DD46-F0A8-5082824DDE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pic>
        <p:nvPicPr>
          <p:cNvPr id="2" name="Picture 1" descr="A black background with blue text  Description automatically generated">
            <a:extLst>
              <a:ext uri="{FF2B5EF4-FFF2-40B4-BE49-F238E27FC236}">
                <a16:creationId xmlns:a16="http://schemas.microsoft.com/office/drawing/2014/main" id="{980154C8-4688-1E9F-2B67-B9065E6377EB}"/>
              </a:ext>
            </a:extLst>
          </p:cNvPr>
          <p:cNvPicPr>
            <a:picLocks noChangeAspect="1"/>
          </p:cNvPicPr>
          <p:nvPr userDrawn="1"/>
        </p:nvPicPr>
        <p:blipFill rotWithShape="1">
          <a:blip r:embed="rId3">
            <a:alphaModFix amt="5000"/>
            <a:extLst>
              <a:ext uri="{28A0092B-C50C-407E-A947-70E740481C1C}">
                <a14:useLocalDpi xmlns:a14="http://schemas.microsoft.com/office/drawing/2010/main" val="0"/>
              </a:ext>
            </a:extLst>
          </a:blip>
          <a:srcRect r="80693"/>
          <a:stretch/>
        </p:blipFill>
        <p:spPr>
          <a:xfrm>
            <a:off x="4543" y="2267751"/>
            <a:ext cx="4139123" cy="3840480"/>
          </a:xfrm>
          <a:prstGeom prst="rect">
            <a:avLst/>
          </a:prstGeom>
        </p:spPr>
      </p:pic>
    </p:spTree>
    <p:extLst>
      <p:ext uri="{BB962C8B-B14F-4D97-AF65-F5344CB8AC3E}">
        <p14:creationId xmlns:p14="http://schemas.microsoft.com/office/powerpoint/2010/main" val="3048252338"/>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Media (image, video, tabl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FD808B2-C5CA-FE45-B556-461D856BF7A0}"/>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p>
        </p:txBody>
      </p:sp>
      <p:sp>
        <p:nvSpPr>
          <p:cNvPr id="15" name="Title 1">
            <a:extLst>
              <a:ext uri="{FF2B5EF4-FFF2-40B4-BE49-F238E27FC236}">
                <a16:creationId xmlns:a16="http://schemas.microsoft.com/office/drawing/2014/main" id="{69DD4EBD-237B-7245-A9C2-A37674E23EEF}"/>
              </a:ext>
            </a:extLst>
          </p:cNvPr>
          <p:cNvSpPr>
            <a:spLocks noGrp="1"/>
          </p:cNvSpPr>
          <p:nvPr>
            <p:ph type="title"/>
          </p:nvPr>
        </p:nvSpPr>
        <p:spPr>
          <a:xfrm>
            <a:off x="1028700" y="1024007"/>
            <a:ext cx="7810500" cy="645284"/>
          </a:xfrm>
          <a:prstGeom prst="rect">
            <a:avLst/>
          </a:prstGeom>
        </p:spPr>
        <p:txBody>
          <a:bodyPr lIns="0" tIns="0" rIns="0" bIns="0" anchor="t"/>
          <a:lstStyle>
            <a:lvl1pPr>
              <a:defRPr sz="3200"/>
            </a:lvl1pPr>
          </a:lstStyle>
          <a:p>
            <a:r>
              <a:rPr lang="en-US"/>
              <a:t>Click to edit Master title style</a:t>
            </a:r>
          </a:p>
        </p:txBody>
      </p:sp>
      <p:sp>
        <p:nvSpPr>
          <p:cNvPr id="8" name="Footer Placeholder 4">
            <a:extLst>
              <a:ext uri="{FF2B5EF4-FFF2-40B4-BE49-F238E27FC236}">
                <a16:creationId xmlns:a16="http://schemas.microsoft.com/office/drawing/2014/main" id="{66BE08ED-CF63-4B94-9E6E-B58169E6E689}"/>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www.ieefa.org</a:t>
            </a:r>
          </a:p>
        </p:txBody>
      </p:sp>
      <p:sp>
        <p:nvSpPr>
          <p:cNvPr id="9" name="Slide Number Placeholder 5">
            <a:extLst>
              <a:ext uri="{FF2B5EF4-FFF2-40B4-BE49-F238E27FC236}">
                <a16:creationId xmlns:a16="http://schemas.microsoft.com/office/drawing/2014/main" id="{21CFF684-1E57-490B-98ED-8425311D4FB8}"/>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a:p>
        </p:txBody>
      </p:sp>
      <p:pic>
        <p:nvPicPr>
          <p:cNvPr id="11" name="Picture 10" descr="Graphical user interface, text  Description automatically generated">
            <a:extLst>
              <a:ext uri="{FF2B5EF4-FFF2-40B4-BE49-F238E27FC236}">
                <a16:creationId xmlns:a16="http://schemas.microsoft.com/office/drawing/2014/main" id="{9DEA5DAD-E725-480B-E7A2-5A8D8FF94D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2681577982"/>
      </p:ext>
    </p:extLst>
  </p:cSld>
  <p:clrMapOvr>
    <a:masterClrMapping/>
  </p:clrMapOvr>
  <p:extLst>
    <p:ext uri="{DCECCB84-F9BA-43D5-87BE-67443E8EF086}">
      <p15:sldGuideLst xmlns:p15="http://schemas.microsoft.com/office/powerpoint/2012/main">
        <p15:guide id="2" pos="648">
          <p15:clr>
            <a:srgbClr val="FBAE40"/>
          </p15:clr>
        </p15:guide>
        <p15:guide id="4" orient="horz" pos="11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eft / Image RIgh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35C0DBA-B958-984A-8540-551D3604D6D8}"/>
              </a:ext>
            </a:extLst>
          </p:cNvPr>
          <p:cNvSpPr>
            <a:spLocks noGrp="1"/>
          </p:cNvSpPr>
          <p:nvPr>
            <p:ph type="title"/>
          </p:nvPr>
        </p:nvSpPr>
        <p:spPr>
          <a:xfrm>
            <a:off x="1028700" y="999068"/>
            <a:ext cx="4876800" cy="645284"/>
          </a:xfrm>
          <a:prstGeom prst="rect">
            <a:avLst/>
          </a:prstGeom>
        </p:spPr>
        <p:txBody>
          <a:bodyPr lIns="0" tIns="0" rIns="0" bIns="0" anchor="b"/>
          <a:lstStyle>
            <a:lvl1pPr>
              <a:defRPr sz="3200">
                <a:solidFill>
                  <a:schemeClr val="bg1"/>
                </a:solidFill>
              </a:defRPr>
            </a:lvl1pPr>
          </a:lstStyle>
          <a:p>
            <a:r>
              <a:rPr lang="en-US"/>
              <a:t>Click to edit Master title style</a:t>
            </a:r>
          </a:p>
        </p:txBody>
      </p:sp>
      <p:sp>
        <p:nvSpPr>
          <p:cNvPr id="25" name="Content Placeholder 2">
            <a:extLst>
              <a:ext uri="{FF2B5EF4-FFF2-40B4-BE49-F238E27FC236}">
                <a16:creationId xmlns:a16="http://schemas.microsoft.com/office/drawing/2014/main" id="{0C9ECF50-A899-D84A-8DA7-545D7B1945C4}"/>
              </a:ext>
            </a:extLst>
          </p:cNvPr>
          <p:cNvSpPr>
            <a:spLocks noGrp="1"/>
          </p:cNvSpPr>
          <p:nvPr>
            <p:ph sz="half" idx="1"/>
          </p:nvPr>
        </p:nvSpPr>
        <p:spPr>
          <a:xfrm>
            <a:off x="1028700" y="2286003"/>
            <a:ext cx="4876800" cy="3568696"/>
          </a:xfrm>
          <a:prstGeom prst="rect">
            <a:avLst/>
          </a:prstGeom>
        </p:spPr>
        <p:txBody>
          <a:bodyPr lIns="0" tIns="0" rIns="0" bIns="0"/>
          <a:lstStyle>
            <a:lvl1pPr marL="0" indent="0">
              <a:lnSpc>
                <a:spcPct val="100000"/>
              </a:lnSpc>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sp>
        <p:nvSpPr>
          <p:cNvPr id="4" name="Picture Placeholder 3">
            <a:extLst>
              <a:ext uri="{FF2B5EF4-FFF2-40B4-BE49-F238E27FC236}">
                <a16:creationId xmlns:a16="http://schemas.microsoft.com/office/drawing/2014/main" id="{141785DC-164D-344A-8D61-85C59CABECCD}"/>
              </a:ext>
            </a:extLst>
          </p:cNvPr>
          <p:cNvSpPr>
            <a:spLocks noGrp="1"/>
          </p:cNvSpPr>
          <p:nvPr>
            <p:ph type="pic" sz="quarter" idx="10"/>
          </p:nvPr>
        </p:nvSpPr>
        <p:spPr>
          <a:xfrm>
            <a:off x="7354663" y="989312"/>
            <a:ext cx="4837336" cy="4838463"/>
          </a:xfrm>
          <a:custGeom>
            <a:avLst/>
            <a:gdLst>
              <a:gd name="connsiteX0" fmla="*/ 0 w 4837177"/>
              <a:gd name="connsiteY0" fmla="*/ 0 h 4837176"/>
              <a:gd name="connsiteX1" fmla="*/ 4837177 w 4837177"/>
              <a:gd name="connsiteY1" fmla="*/ 0 h 4837176"/>
              <a:gd name="connsiteX2" fmla="*/ 4837177 w 4837177"/>
              <a:gd name="connsiteY2" fmla="*/ 4837176 h 4837176"/>
              <a:gd name="connsiteX3" fmla="*/ 0 w 4837177"/>
              <a:gd name="connsiteY3" fmla="*/ 4837176 h 4837176"/>
              <a:gd name="connsiteX4" fmla="*/ 0 w 4837177"/>
              <a:gd name="connsiteY4" fmla="*/ 0 h 4837176"/>
              <a:gd name="connsiteX0" fmla="*/ 0 w 4837177"/>
              <a:gd name="connsiteY0" fmla="*/ 600 h 4837776"/>
              <a:gd name="connsiteX1" fmla="*/ 68377 w 4837177"/>
              <a:gd name="connsiteY1" fmla="*/ 0 h 4837776"/>
              <a:gd name="connsiteX2" fmla="*/ 4837177 w 4837177"/>
              <a:gd name="connsiteY2" fmla="*/ 600 h 4837776"/>
              <a:gd name="connsiteX3" fmla="*/ 4837177 w 4837177"/>
              <a:gd name="connsiteY3" fmla="*/ 4837776 h 4837776"/>
              <a:gd name="connsiteX4" fmla="*/ 0 w 4837177"/>
              <a:gd name="connsiteY4" fmla="*/ 4837776 h 4837776"/>
              <a:gd name="connsiteX5" fmla="*/ 0 w 4837177"/>
              <a:gd name="connsiteY5" fmla="*/ 600 h 4837776"/>
              <a:gd name="connsiteX0" fmla="*/ 23 w 4837200"/>
              <a:gd name="connsiteY0" fmla="*/ 600 h 4837776"/>
              <a:gd name="connsiteX1" fmla="*/ 68400 w 4837200"/>
              <a:gd name="connsiteY1" fmla="*/ 0 h 4837776"/>
              <a:gd name="connsiteX2" fmla="*/ 4837200 w 4837200"/>
              <a:gd name="connsiteY2" fmla="*/ 600 h 4837776"/>
              <a:gd name="connsiteX3" fmla="*/ 4837200 w 4837200"/>
              <a:gd name="connsiteY3" fmla="*/ 4837776 h 4837776"/>
              <a:gd name="connsiteX4" fmla="*/ 23 w 4837200"/>
              <a:gd name="connsiteY4" fmla="*/ 4837776 h 4837776"/>
              <a:gd name="connsiteX5" fmla="*/ 0 w 4837200"/>
              <a:gd name="connsiteY5" fmla="*/ 75600 h 4837776"/>
              <a:gd name="connsiteX6" fmla="*/ 23 w 4837200"/>
              <a:gd name="connsiteY6" fmla="*/ 600 h 4837776"/>
              <a:gd name="connsiteX0" fmla="*/ 18023 w 4837200"/>
              <a:gd name="connsiteY0" fmla="*/ 22200 h 4837776"/>
              <a:gd name="connsiteX1" fmla="*/ 68400 w 4837200"/>
              <a:gd name="connsiteY1" fmla="*/ 0 h 4837776"/>
              <a:gd name="connsiteX2" fmla="*/ 4837200 w 4837200"/>
              <a:gd name="connsiteY2" fmla="*/ 600 h 4837776"/>
              <a:gd name="connsiteX3" fmla="*/ 4837200 w 4837200"/>
              <a:gd name="connsiteY3" fmla="*/ 4837776 h 4837776"/>
              <a:gd name="connsiteX4" fmla="*/ 23 w 4837200"/>
              <a:gd name="connsiteY4" fmla="*/ 4837776 h 4837776"/>
              <a:gd name="connsiteX5" fmla="*/ 0 w 4837200"/>
              <a:gd name="connsiteY5" fmla="*/ 75600 h 4837776"/>
              <a:gd name="connsiteX6" fmla="*/ 18023 w 4837200"/>
              <a:gd name="connsiteY6" fmla="*/ 22200 h 4837776"/>
              <a:gd name="connsiteX0" fmla="*/ 0 w 4930453"/>
              <a:gd name="connsiteY0" fmla="*/ 0 h 4948624"/>
              <a:gd name="connsiteX1" fmla="*/ 161653 w 4930453"/>
              <a:gd name="connsiteY1" fmla="*/ 110848 h 4948624"/>
              <a:gd name="connsiteX2" fmla="*/ 4930453 w 4930453"/>
              <a:gd name="connsiteY2" fmla="*/ 111448 h 4948624"/>
              <a:gd name="connsiteX3" fmla="*/ 4930453 w 4930453"/>
              <a:gd name="connsiteY3" fmla="*/ 4948624 h 4948624"/>
              <a:gd name="connsiteX4" fmla="*/ 93276 w 4930453"/>
              <a:gd name="connsiteY4" fmla="*/ 4948624 h 4948624"/>
              <a:gd name="connsiteX5" fmla="*/ 93253 w 4930453"/>
              <a:gd name="connsiteY5" fmla="*/ 186448 h 4948624"/>
              <a:gd name="connsiteX6" fmla="*/ 0 w 4930453"/>
              <a:gd name="connsiteY6" fmla="*/ 0 h 4948624"/>
              <a:gd name="connsiteX0" fmla="*/ 0 w 4930453"/>
              <a:gd name="connsiteY0" fmla="*/ 7027 h 4955651"/>
              <a:gd name="connsiteX1" fmla="*/ 161653 w 4930453"/>
              <a:gd name="connsiteY1" fmla="*/ 117875 h 4955651"/>
              <a:gd name="connsiteX2" fmla="*/ 4930453 w 4930453"/>
              <a:gd name="connsiteY2" fmla="*/ 118475 h 4955651"/>
              <a:gd name="connsiteX3" fmla="*/ 4930453 w 4930453"/>
              <a:gd name="connsiteY3" fmla="*/ 4955651 h 4955651"/>
              <a:gd name="connsiteX4" fmla="*/ 93276 w 4930453"/>
              <a:gd name="connsiteY4" fmla="*/ 4955651 h 4955651"/>
              <a:gd name="connsiteX5" fmla="*/ 93253 w 4930453"/>
              <a:gd name="connsiteY5" fmla="*/ 193475 h 4955651"/>
              <a:gd name="connsiteX6" fmla="*/ 0 w 4930453"/>
              <a:gd name="connsiteY6" fmla="*/ 7027 h 4955651"/>
              <a:gd name="connsiteX0" fmla="*/ 12451 w 4942904"/>
              <a:gd name="connsiteY0" fmla="*/ 7027 h 4955651"/>
              <a:gd name="connsiteX1" fmla="*/ 174104 w 4942904"/>
              <a:gd name="connsiteY1" fmla="*/ 117875 h 4955651"/>
              <a:gd name="connsiteX2" fmla="*/ 4942904 w 4942904"/>
              <a:gd name="connsiteY2" fmla="*/ 118475 h 4955651"/>
              <a:gd name="connsiteX3" fmla="*/ 4942904 w 4942904"/>
              <a:gd name="connsiteY3" fmla="*/ 4955651 h 4955651"/>
              <a:gd name="connsiteX4" fmla="*/ 105727 w 4942904"/>
              <a:gd name="connsiteY4" fmla="*/ 4955651 h 4955651"/>
              <a:gd name="connsiteX5" fmla="*/ 105704 w 4942904"/>
              <a:gd name="connsiteY5" fmla="*/ 193475 h 4955651"/>
              <a:gd name="connsiteX6" fmla="*/ 12451 w 4942904"/>
              <a:gd name="connsiteY6" fmla="*/ 7027 h 4955651"/>
              <a:gd name="connsiteX0" fmla="*/ 12451 w 4942904"/>
              <a:gd name="connsiteY0" fmla="*/ 10940 h 4959564"/>
              <a:gd name="connsiteX1" fmla="*/ 174104 w 4942904"/>
              <a:gd name="connsiteY1" fmla="*/ 121788 h 4959564"/>
              <a:gd name="connsiteX2" fmla="*/ 4942904 w 4942904"/>
              <a:gd name="connsiteY2" fmla="*/ 122388 h 4959564"/>
              <a:gd name="connsiteX3" fmla="*/ 4942904 w 4942904"/>
              <a:gd name="connsiteY3" fmla="*/ 4959564 h 4959564"/>
              <a:gd name="connsiteX4" fmla="*/ 105727 w 4942904"/>
              <a:gd name="connsiteY4" fmla="*/ 4959564 h 4959564"/>
              <a:gd name="connsiteX5" fmla="*/ 105704 w 4942904"/>
              <a:gd name="connsiteY5" fmla="*/ 197388 h 4959564"/>
              <a:gd name="connsiteX6" fmla="*/ 12451 w 4942904"/>
              <a:gd name="connsiteY6" fmla="*/ 10940 h 4959564"/>
              <a:gd name="connsiteX0" fmla="*/ 10075 w 4940528"/>
              <a:gd name="connsiteY0" fmla="*/ 10940 h 4959564"/>
              <a:gd name="connsiteX1" fmla="*/ 171728 w 4940528"/>
              <a:gd name="connsiteY1" fmla="*/ 121788 h 4959564"/>
              <a:gd name="connsiteX2" fmla="*/ 4940528 w 4940528"/>
              <a:gd name="connsiteY2" fmla="*/ 122388 h 4959564"/>
              <a:gd name="connsiteX3" fmla="*/ 4940528 w 4940528"/>
              <a:gd name="connsiteY3" fmla="*/ 4959564 h 4959564"/>
              <a:gd name="connsiteX4" fmla="*/ 103351 w 4940528"/>
              <a:gd name="connsiteY4" fmla="*/ 4959564 h 4959564"/>
              <a:gd name="connsiteX5" fmla="*/ 103328 w 4940528"/>
              <a:gd name="connsiteY5" fmla="*/ 197388 h 4959564"/>
              <a:gd name="connsiteX6" fmla="*/ 10075 w 4940528"/>
              <a:gd name="connsiteY6" fmla="*/ 10940 h 4959564"/>
              <a:gd name="connsiteX0" fmla="*/ 10075 w 4940528"/>
              <a:gd name="connsiteY0" fmla="*/ 12604 h 4961228"/>
              <a:gd name="connsiteX1" fmla="*/ 171728 w 4940528"/>
              <a:gd name="connsiteY1" fmla="*/ 123452 h 4961228"/>
              <a:gd name="connsiteX2" fmla="*/ 4940528 w 4940528"/>
              <a:gd name="connsiteY2" fmla="*/ 124052 h 4961228"/>
              <a:gd name="connsiteX3" fmla="*/ 4940528 w 4940528"/>
              <a:gd name="connsiteY3" fmla="*/ 4961228 h 4961228"/>
              <a:gd name="connsiteX4" fmla="*/ 103351 w 4940528"/>
              <a:gd name="connsiteY4" fmla="*/ 4961228 h 4961228"/>
              <a:gd name="connsiteX5" fmla="*/ 103328 w 4940528"/>
              <a:gd name="connsiteY5" fmla="*/ 199052 h 4961228"/>
              <a:gd name="connsiteX6" fmla="*/ 10075 w 4940528"/>
              <a:gd name="connsiteY6" fmla="*/ 12604 h 4961228"/>
              <a:gd name="connsiteX0" fmla="*/ 14477 w 4891711"/>
              <a:gd name="connsiteY0" fmla="*/ 21894 h 4897946"/>
              <a:gd name="connsiteX1" fmla="*/ 122911 w 4891711"/>
              <a:gd name="connsiteY1" fmla="*/ 60170 h 4897946"/>
              <a:gd name="connsiteX2" fmla="*/ 4891711 w 4891711"/>
              <a:gd name="connsiteY2" fmla="*/ 60770 h 4897946"/>
              <a:gd name="connsiteX3" fmla="*/ 4891711 w 4891711"/>
              <a:gd name="connsiteY3" fmla="*/ 4897946 h 4897946"/>
              <a:gd name="connsiteX4" fmla="*/ 54534 w 4891711"/>
              <a:gd name="connsiteY4" fmla="*/ 4897946 h 4897946"/>
              <a:gd name="connsiteX5" fmla="*/ 54511 w 4891711"/>
              <a:gd name="connsiteY5" fmla="*/ 135770 h 4897946"/>
              <a:gd name="connsiteX6" fmla="*/ 14477 w 4891711"/>
              <a:gd name="connsiteY6" fmla="*/ 21894 h 4897946"/>
              <a:gd name="connsiteX0" fmla="*/ 14477 w 4891711"/>
              <a:gd name="connsiteY0" fmla="*/ 8149 h 4884201"/>
              <a:gd name="connsiteX1" fmla="*/ 122911 w 4891711"/>
              <a:gd name="connsiteY1" fmla="*/ 46425 h 4884201"/>
              <a:gd name="connsiteX2" fmla="*/ 4891711 w 4891711"/>
              <a:gd name="connsiteY2" fmla="*/ 47025 h 4884201"/>
              <a:gd name="connsiteX3" fmla="*/ 4891711 w 4891711"/>
              <a:gd name="connsiteY3" fmla="*/ 4884201 h 4884201"/>
              <a:gd name="connsiteX4" fmla="*/ 54534 w 4891711"/>
              <a:gd name="connsiteY4" fmla="*/ 4884201 h 4884201"/>
              <a:gd name="connsiteX5" fmla="*/ 54511 w 4891711"/>
              <a:gd name="connsiteY5" fmla="*/ 122025 h 4884201"/>
              <a:gd name="connsiteX6" fmla="*/ 14477 w 4891711"/>
              <a:gd name="connsiteY6" fmla="*/ 8149 h 4884201"/>
              <a:gd name="connsiteX0" fmla="*/ 4649 w 4881883"/>
              <a:gd name="connsiteY0" fmla="*/ 8149 h 4884201"/>
              <a:gd name="connsiteX1" fmla="*/ 113083 w 4881883"/>
              <a:gd name="connsiteY1" fmla="*/ 46425 h 4884201"/>
              <a:gd name="connsiteX2" fmla="*/ 4881883 w 4881883"/>
              <a:gd name="connsiteY2" fmla="*/ 47025 h 4884201"/>
              <a:gd name="connsiteX3" fmla="*/ 4881883 w 4881883"/>
              <a:gd name="connsiteY3" fmla="*/ 4884201 h 4884201"/>
              <a:gd name="connsiteX4" fmla="*/ 44706 w 4881883"/>
              <a:gd name="connsiteY4" fmla="*/ 4884201 h 4884201"/>
              <a:gd name="connsiteX5" fmla="*/ 44683 w 4881883"/>
              <a:gd name="connsiteY5" fmla="*/ 122025 h 4884201"/>
              <a:gd name="connsiteX6" fmla="*/ 4649 w 4881883"/>
              <a:gd name="connsiteY6" fmla="*/ 8149 h 4884201"/>
              <a:gd name="connsiteX0" fmla="*/ 2242 w 4961724"/>
              <a:gd name="connsiteY0" fmla="*/ 2729 h 4963448"/>
              <a:gd name="connsiteX1" fmla="*/ 192924 w 4961724"/>
              <a:gd name="connsiteY1" fmla="*/ 125672 h 4963448"/>
              <a:gd name="connsiteX2" fmla="*/ 4961724 w 4961724"/>
              <a:gd name="connsiteY2" fmla="*/ 126272 h 4963448"/>
              <a:gd name="connsiteX3" fmla="*/ 4961724 w 4961724"/>
              <a:gd name="connsiteY3" fmla="*/ 4963448 h 4963448"/>
              <a:gd name="connsiteX4" fmla="*/ 124547 w 4961724"/>
              <a:gd name="connsiteY4" fmla="*/ 4963448 h 4963448"/>
              <a:gd name="connsiteX5" fmla="*/ 124524 w 4961724"/>
              <a:gd name="connsiteY5" fmla="*/ 201272 h 4963448"/>
              <a:gd name="connsiteX6" fmla="*/ 2242 w 4961724"/>
              <a:gd name="connsiteY6" fmla="*/ 2729 h 4963448"/>
              <a:gd name="connsiteX0" fmla="*/ 2242 w 4961724"/>
              <a:gd name="connsiteY0" fmla="*/ 2729 h 4963448"/>
              <a:gd name="connsiteX1" fmla="*/ 192924 w 4961724"/>
              <a:gd name="connsiteY1" fmla="*/ 125672 h 4963448"/>
              <a:gd name="connsiteX2" fmla="*/ 4961724 w 4961724"/>
              <a:gd name="connsiteY2" fmla="*/ 126272 h 4963448"/>
              <a:gd name="connsiteX3" fmla="*/ 4961724 w 4961724"/>
              <a:gd name="connsiteY3" fmla="*/ 4963448 h 4963448"/>
              <a:gd name="connsiteX4" fmla="*/ 124547 w 4961724"/>
              <a:gd name="connsiteY4" fmla="*/ 4963448 h 4963448"/>
              <a:gd name="connsiteX5" fmla="*/ 124524 w 4961724"/>
              <a:gd name="connsiteY5" fmla="*/ 201272 h 4963448"/>
              <a:gd name="connsiteX6" fmla="*/ 2242 w 4961724"/>
              <a:gd name="connsiteY6" fmla="*/ 2729 h 4963448"/>
              <a:gd name="connsiteX0" fmla="*/ 2242 w 4961724"/>
              <a:gd name="connsiteY0" fmla="*/ 1754 h 4962473"/>
              <a:gd name="connsiteX1" fmla="*/ 192924 w 4961724"/>
              <a:gd name="connsiteY1" fmla="*/ 124697 h 4962473"/>
              <a:gd name="connsiteX2" fmla="*/ 4961724 w 4961724"/>
              <a:gd name="connsiteY2" fmla="*/ 125297 h 4962473"/>
              <a:gd name="connsiteX3" fmla="*/ 4961724 w 4961724"/>
              <a:gd name="connsiteY3" fmla="*/ 4962473 h 4962473"/>
              <a:gd name="connsiteX4" fmla="*/ 124547 w 4961724"/>
              <a:gd name="connsiteY4" fmla="*/ 4962473 h 4962473"/>
              <a:gd name="connsiteX5" fmla="*/ 124524 w 4961724"/>
              <a:gd name="connsiteY5" fmla="*/ 200297 h 4962473"/>
              <a:gd name="connsiteX6" fmla="*/ 2242 w 4961724"/>
              <a:gd name="connsiteY6" fmla="*/ 1754 h 4962473"/>
              <a:gd name="connsiteX0" fmla="*/ 790 w 4960272"/>
              <a:gd name="connsiteY0" fmla="*/ 1754 h 4962473"/>
              <a:gd name="connsiteX1" fmla="*/ 191472 w 4960272"/>
              <a:gd name="connsiteY1" fmla="*/ 124697 h 4962473"/>
              <a:gd name="connsiteX2" fmla="*/ 4960272 w 4960272"/>
              <a:gd name="connsiteY2" fmla="*/ 125297 h 4962473"/>
              <a:gd name="connsiteX3" fmla="*/ 4960272 w 4960272"/>
              <a:gd name="connsiteY3" fmla="*/ 4962473 h 4962473"/>
              <a:gd name="connsiteX4" fmla="*/ 123095 w 4960272"/>
              <a:gd name="connsiteY4" fmla="*/ 4962473 h 4962473"/>
              <a:gd name="connsiteX5" fmla="*/ 123072 w 4960272"/>
              <a:gd name="connsiteY5" fmla="*/ 200297 h 4962473"/>
              <a:gd name="connsiteX6" fmla="*/ 790 w 4960272"/>
              <a:gd name="connsiteY6" fmla="*/ 1754 h 4962473"/>
              <a:gd name="connsiteX0" fmla="*/ 22974 w 4837200"/>
              <a:gd name="connsiteY0" fmla="*/ 40781 h 4851481"/>
              <a:gd name="connsiteX1" fmla="*/ 68400 w 4837200"/>
              <a:gd name="connsiteY1" fmla="*/ 13705 h 4851481"/>
              <a:gd name="connsiteX2" fmla="*/ 4837200 w 4837200"/>
              <a:gd name="connsiteY2" fmla="*/ 14305 h 4851481"/>
              <a:gd name="connsiteX3" fmla="*/ 4837200 w 4837200"/>
              <a:gd name="connsiteY3" fmla="*/ 4851481 h 4851481"/>
              <a:gd name="connsiteX4" fmla="*/ 23 w 4837200"/>
              <a:gd name="connsiteY4" fmla="*/ 4851481 h 4851481"/>
              <a:gd name="connsiteX5" fmla="*/ 0 w 4837200"/>
              <a:gd name="connsiteY5" fmla="*/ 89305 h 4851481"/>
              <a:gd name="connsiteX6" fmla="*/ 22974 w 4837200"/>
              <a:gd name="connsiteY6" fmla="*/ 40781 h 4851481"/>
              <a:gd name="connsiteX0" fmla="*/ 22974 w 4837200"/>
              <a:gd name="connsiteY0" fmla="*/ 27164 h 4837864"/>
              <a:gd name="connsiteX1" fmla="*/ 68400 w 4837200"/>
              <a:gd name="connsiteY1" fmla="*/ 88 h 4837864"/>
              <a:gd name="connsiteX2" fmla="*/ 4837200 w 4837200"/>
              <a:gd name="connsiteY2" fmla="*/ 688 h 4837864"/>
              <a:gd name="connsiteX3" fmla="*/ 4837200 w 4837200"/>
              <a:gd name="connsiteY3" fmla="*/ 4837864 h 4837864"/>
              <a:gd name="connsiteX4" fmla="*/ 23 w 4837200"/>
              <a:gd name="connsiteY4" fmla="*/ 4837864 h 4837864"/>
              <a:gd name="connsiteX5" fmla="*/ 0 w 4837200"/>
              <a:gd name="connsiteY5" fmla="*/ 75688 h 4837864"/>
              <a:gd name="connsiteX6" fmla="*/ 22974 w 4837200"/>
              <a:gd name="connsiteY6" fmla="*/ 27164 h 4837864"/>
              <a:gd name="connsiteX0" fmla="*/ 22974 w 4837200"/>
              <a:gd name="connsiteY0" fmla="*/ 27164 h 4837864"/>
              <a:gd name="connsiteX1" fmla="*/ 68400 w 4837200"/>
              <a:gd name="connsiteY1" fmla="*/ 88 h 4837864"/>
              <a:gd name="connsiteX2" fmla="*/ 4837200 w 4837200"/>
              <a:gd name="connsiteY2" fmla="*/ 688 h 4837864"/>
              <a:gd name="connsiteX3" fmla="*/ 4837200 w 4837200"/>
              <a:gd name="connsiteY3" fmla="*/ 4837864 h 4837864"/>
              <a:gd name="connsiteX4" fmla="*/ 23 w 4837200"/>
              <a:gd name="connsiteY4" fmla="*/ 4837864 h 4837864"/>
              <a:gd name="connsiteX5" fmla="*/ 0 w 4837200"/>
              <a:gd name="connsiteY5" fmla="*/ 75688 h 4837864"/>
              <a:gd name="connsiteX6" fmla="*/ 22974 w 4837200"/>
              <a:gd name="connsiteY6" fmla="*/ 27164 h 4837864"/>
              <a:gd name="connsiteX0" fmla="*/ 18212 w 4837200"/>
              <a:gd name="connsiteY0" fmla="*/ 17824 h 4838049"/>
              <a:gd name="connsiteX1" fmla="*/ 68400 w 4837200"/>
              <a:gd name="connsiteY1" fmla="*/ 273 h 4838049"/>
              <a:gd name="connsiteX2" fmla="*/ 4837200 w 4837200"/>
              <a:gd name="connsiteY2" fmla="*/ 873 h 4838049"/>
              <a:gd name="connsiteX3" fmla="*/ 4837200 w 4837200"/>
              <a:gd name="connsiteY3" fmla="*/ 4838049 h 4838049"/>
              <a:gd name="connsiteX4" fmla="*/ 23 w 4837200"/>
              <a:gd name="connsiteY4" fmla="*/ 4838049 h 4838049"/>
              <a:gd name="connsiteX5" fmla="*/ 0 w 4837200"/>
              <a:gd name="connsiteY5" fmla="*/ 75873 h 4838049"/>
              <a:gd name="connsiteX6" fmla="*/ 18212 w 4837200"/>
              <a:gd name="connsiteY6" fmla="*/ 17824 h 4838049"/>
              <a:gd name="connsiteX0" fmla="*/ 9166 w 4837679"/>
              <a:gd name="connsiteY0" fmla="*/ 20116 h 4837959"/>
              <a:gd name="connsiteX1" fmla="*/ 68879 w 4837679"/>
              <a:gd name="connsiteY1" fmla="*/ 183 h 4837959"/>
              <a:gd name="connsiteX2" fmla="*/ 4837679 w 4837679"/>
              <a:gd name="connsiteY2" fmla="*/ 783 h 4837959"/>
              <a:gd name="connsiteX3" fmla="*/ 4837679 w 4837679"/>
              <a:gd name="connsiteY3" fmla="*/ 4837959 h 4837959"/>
              <a:gd name="connsiteX4" fmla="*/ 502 w 4837679"/>
              <a:gd name="connsiteY4" fmla="*/ 4837959 h 4837959"/>
              <a:gd name="connsiteX5" fmla="*/ 479 w 4837679"/>
              <a:gd name="connsiteY5" fmla="*/ 75783 h 4837959"/>
              <a:gd name="connsiteX6" fmla="*/ 9166 w 4837679"/>
              <a:gd name="connsiteY6" fmla="*/ 20116 h 4837959"/>
              <a:gd name="connsiteX0" fmla="*/ 15831 w 4837200"/>
              <a:gd name="connsiteY0" fmla="*/ 15636 h 4838242"/>
              <a:gd name="connsiteX1" fmla="*/ 68400 w 4837200"/>
              <a:gd name="connsiteY1" fmla="*/ 466 h 4838242"/>
              <a:gd name="connsiteX2" fmla="*/ 4837200 w 4837200"/>
              <a:gd name="connsiteY2" fmla="*/ 1066 h 4838242"/>
              <a:gd name="connsiteX3" fmla="*/ 4837200 w 4837200"/>
              <a:gd name="connsiteY3" fmla="*/ 4838242 h 4838242"/>
              <a:gd name="connsiteX4" fmla="*/ 23 w 4837200"/>
              <a:gd name="connsiteY4" fmla="*/ 4838242 h 4838242"/>
              <a:gd name="connsiteX5" fmla="*/ 0 w 4837200"/>
              <a:gd name="connsiteY5" fmla="*/ 76066 h 4838242"/>
              <a:gd name="connsiteX6" fmla="*/ 15831 w 4837200"/>
              <a:gd name="connsiteY6" fmla="*/ 15636 h 4838242"/>
              <a:gd name="connsiteX0" fmla="*/ 11096 w 4837228"/>
              <a:gd name="connsiteY0" fmla="*/ 20115 h 4837959"/>
              <a:gd name="connsiteX1" fmla="*/ 68428 w 4837228"/>
              <a:gd name="connsiteY1" fmla="*/ 183 h 4837959"/>
              <a:gd name="connsiteX2" fmla="*/ 4837228 w 4837228"/>
              <a:gd name="connsiteY2" fmla="*/ 783 h 4837959"/>
              <a:gd name="connsiteX3" fmla="*/ 4837228 w 4837228"/>
              <a:gd name="connsiteY3" fmla="*/ 4837959 h 4837959"/>
              <a:gd name="connsiteX4" fmla="*/ 51 w 4837228"/>
              <a:gd name="connsiteY4" fmla="*/ 4837959 h 4837959"/>
              <a:gd name="connsiteX5" fmla="*/ 28 w 4837228"/>
              <a:gd name="connsiteY5" fmla="*/ 75783 h 4837959"/>
              <a:gd name="connsiteX6" fmla="*/ 11096 w 4837228"/>
              <a:gd name="connsiteY6" fmla="*/ 20115 h 4837959"/>
              <a:gd name="connsiteX0" fmla="*/ 11096 w 4837228"/>
              <a:gd name="connsiteY0" fmla="*/ 19932 h 4837776"/>
              <a:gd name="connsiteX1" fmla="*/ 68428 w 4837228"/>
              <a:gd name="connsiteY1" fmla="*/ 0 h 4837776"/>
              <a:gd name="connsiteX2" fmla="*/ 4837228 w 4837228"/>
              <a:gd name="connsiteY2" fmla="*/ 600 h 4837776"/>
              <a:gd name="connsiteX3" fmla="*/ 4837228 w 4837228"/>
              <a:gd name="connsiteY3" fmla="*/ 4837776 h 4837776"/>
              <a:gd name="connsiteX4" fmla="*/ 51 w 4837228"/>
              <a:gd name="connsiteY4" fmla="*/ 4837776 h 4837776"/>
              <a:gd name="connsiteX5" fmla="*/ 28 w 4837228"/>
              <a:gd name="connsiteY5" fmla="*/ 75600 h 4837776"/>
              <a:gd name="connsiteX6" fmla="*/ 11096 w 4837228"/>
              <a:gd name="connsiteY6" fmla="*/ 19932 h 4837776"/>
              <a:gd name="connsiteX0" fmla="*/ 11096 w 4837228"/>
              <a:gd name="connsiteY0" fmla="*/ 20845 h 4838689"/>
              <a:gd name="connsiteX1" fmla="*/ 68428 w 4837228"/>
              <a:gd name="connsiteY1" fmla="*/ 913 h 4838689"/>
              <a:gd name="connsiteX2" fmla="*/ 4837228 w 4837228"/>
              <a:gd name="connsiteY2" fmla="*/ 1513 h 4838689"/>
              <a:gd name="connsiteX3" fmla="*/ 4837228 w 4837228"/>
              <a:gd name="connsiteY3" fmla="*/ 4838689 h 4838689"/>
              <a:gd name="connsiteX4" fmla="*/ 51 w 4837228"/>
              <a:gd name="connsiteY4" fmla="*/ 4838689 h 4838689"/>
              <a:gd name="connsiteX5" fmla="*/ 28 w 4837228"/>
              <a:gd name="connsiteY5" fmla="*/ 76513 h 4838689"/>
              <a:gd name="connsiteX6" fmla="*/ 11096 w 4837228"/>
              <a:gd name="connsiteY6" fmla="*/ 20845 h 4838689"/>
              <a:gd name="connsiteX0" fmla="*/ 11096 w 4837228"/>
              <a:gd name="connsiteY0" fmla="*/ 20845 h 4838689"/>
              <a:gd name="connsiteX1" fmla="*/ 68428 w 4837228"/>
              <a:gd name="connsiteY1" fmla="*/ 913 h 4838689"/>
              <a:gd name="connsiteX2" fmla="*/ 4837228 w 4837228"/>
              <a:gd name="connsiteY2" fmla="*/ 1513 h 4838689"/>
              <a:gd name="connsiteX3" fmla="*/ 4837228 w 4837228"/>
              <a:gd name="connsiteY3" fmla="*/ 4838689 h 4838689"/>
              <a:gd name="connsiteX4" fmla="*/ 51 w 4837228"/>
              <a:gd name="connsiteY4" fmla="*/ 4838689 h 4838689"/>
              <a:gd name="connsiteX5" fmla="*/ 28 w 4837228"/>
              <a:gd name="connsiteY5" fmla="*/ 147951 h 4838689"/>
              <a:gd name="connsiteX6" fmla="*/ 11096 w 4837228"/>
              <a:gd name="connsiteY6" fmla="*/ 20845 h 4838689"/>
              <a:gd name="connsiteX0" fmla="*/ 11096 w 4837228"/>
              <a:gd name="connsiteY0" fmla="*/ 20845 h 4838689"/>
              <a:gd name="connsiteX1" fmla="*/ 180347 w 4837228"/>
              <a:gd name="connsiteY1" fmla="*/ 913 h 4838689"/>
              <a:gd name="connsiteX2" fmla="*/ 4837228 w 4837228"/>
              <a:gd name="connsiteY2" fmla="*/ 1513 h 4838689"/>
              <a:gd name="connsiteX3" fmla="*/ 4837228 w 4837228"/>
              <a:gd name="connsiteY3" fmla="*/ 4838689 h 4838689"/>
              <a:gd name="connsiteX4" fmla="*/ 51 w 4837228"/>
              <a:gd name="connsiteY4" fmla="*/ 4838689 h 4838689"/>
              <a:gd name="connsiteX5" fmla="*/ 28 w 4837228"/>
              <a:gd name="connsiteY5" fmla="*/ 147951 h 4838689"/>
              <a:gd name="connsiteX6" fmla="*/ 11096 w 4837228"/>
              <a:gd name="connsiteY6" fmla="*/ 20845 h 4838689"/>
              <a:gd name="connsiteX0" fmla="*/ 11096 w 4837228"/>
              <a:gd name="connsiteY0" fmla="*/ 20845 h 4838689"/>
              <a:gd name="connsiteX1" fmla="*/ 173203 w 4837228"/>
              <a:gd name="connsiteY1" fmla="*/ 913 h 4838689"/>
              <a:gd name="connsiteX2" fmla="*/ 4837228 w 4837228"/>
              <a:gd name="connsiteY2" fmla="*/ 1513 h 4838689"/>
              <a:gd name="connsiteX3" fmla="*/ 4837228 w 4837228"/>
              <a:gd name="connsiteY3" fmla="*/ 4838689 h 4838689"/>
              <a:gd name="connsiteX4" fmla="*/ 51 w 4837228"/>
              <a:gd name="connsiteY4" fmla="*/ 4838689 h 4838689"/>
              <a:gd name="connsiteX5" fmla="*/ 28 w 4837228"/>
              <a:gd name="connsiteY5" fmla="*/ 147951 h 4838689"/>
              <a:gd name="connsiteX6" fmla="*/ 11096 w 4837228"/>
              <a:gd name="connsiteY6" fmla="*/ 20845 h 4838689"/>
              <a:gd name="connsiteX0" fmla="*/ 11096 w 4837228"/>
              <a:gd name="connsiteY0" fmla="*/ 19932 h 4837776"/>
              <a:gd name="connsiteX1" fmla="*/ 173203 w 4837228"/>
              <a:gd name="connsiteY1" fmla="*/ 0 h 4837776"/>
              <a:gd name="connsiteX2" fmla="*/ 4837228 w 4837228"/>
              <a:gd name="connsiteY2" fmla="*/ 600 h 4837776"/>
              <a:gd name="connsiteX3" fmla="*/ 4837228 w 4837228"/>
              <a:gd name="connsiteY3" fmla="*/ 4837776 h 4837776"/>
              <a:gd name="connsiteX4" fmla="*/ 51 w 4837228"/>
              <a:gd name="connsiteY4" fmla="*/ 4837776 h 4837776"/>
              <a:gd name="connsiteX5" fmla="*/ 28 w 4837228"/>
              <a:gd name="connsiteY5" fmla="*/ 147038 h 4837776"/>
              <a:gd name="connsiteX6" fmla="*/ 11096 w 4837228"/>
              <a:gd name="connsiteY6" fmla="*/ 19932 h 4837776"/>
              <a:gd name="connsiteX0" fmla="*/ 11096 w 4837228"/>
              <a:gd name="connsiteY0" fmla="*/ 19932 h 4837776"/>
              <a:gd name="connsiteX1" fmla="*/ 173203 w 4837228"/>
              <a:gd name="connsiteY1" fmla="*/ 0 h 4837776"/>
              <a:gd name="connsiteX2" fmla="*/ 4837228 w 4837228"/>
              <a:gd name="connsiteY2" fmla="*/ 600 h 4837776"/>
              <a:gd name="connsiteX3" fmla="*/ 4837228 w 4837228"/>
              <a:gd name="connsiteY3" fmla="*/ 4837776 h 4837776"/>
              <a:gd name="connsiteX4" fmla="*/ 51 w 4837228"/>
              <a:gd name="connsiteY4" fmla="*/ 4837776 h 4837776"/>
              <a:gd name="connsiteX5" fmla="*/ 28 w 4837228"/>
              <a:gd name="connsiteY5" fmla="*/ 147038 h 4837776"/>
              <a:gd name="connsiteX6" fmla="*/ 11096 w 4837228"/>
              <a:gd name="connsiteY6" fmla="*/ 19932 h 4837776"/>
              <a:gd name="connsiteX0" fmla="*/ 7746 w 4838641"/>
              <a:gd name="connsiteY0" fmla="*/ 10976 h 4838345"/>
              <a:gd name="connsiteX1" fmla="*/ 174616 w 4838641"/>
              <a:gd name="connsiteY1" fmla="*/ 569 h 4838345"/>
              <a:gd name="connsiteX2" fmla="*/ 4838641 w 4838641"/>
              <a:gd name="connsiteY2" fmla="*/ 1169 h 4838345"/>
              <a:gd name="connsiteX3" fmla="*/ 4838641 w 4838641"/>
              <a:gd name="connsiteY3" fmla="*/ 4838345 h 4838345"/>
              <a:gd name="connsiteX4" fmla="*/ 1464 w 4838641"/>
              <a:gd name="connsiteY4" fmla="*/ 4838345 h 4838345"/>
              <a:gd name="connsiteX5" fmla="*/ 1441 w 4838641"/>
              <a:gd name="connsiteY5" fmla="*/ 147607 h 4838345"/>
              <a:gd name="connsiteX6" fmla="*/ 7746 w 4838641"/>
              <a:gd name="connsiteY6" fmla="*/ 10976 h 4838345"/>
              <a:gd name="connsiteX0" fmla="*/ 7746 w 4838641"/>
              <a:gd name="connsiteY0" fmla="*/ 13638 h 4841007"/>
              <a:gd name="connsiteX1" fmla="*/ 174616 w 4838641"/>
              <a:gd name="connsiteY1" fmla="*/ 3231 h 4841007"/>
              <a:gd name="connsiteX2" fmla="*/ 4838641 w 4838641"/>
              <a:gd name="connsiteY2" fmla="*/ 3831 h 4841007"/>
              <a:gd name="connsiteX3" fmla="*/ 4838641 w 4838641"/>
              <a:gd name="connsiteY3" fmla="*/ 4841007 h 4841007"/>
              <a:gd name="connsiteX4" fmla="*/ 1464 w 4838641"/>
              <a:gd name="connsiteY4" fmla="*/ 4841007 h 4841007"/>
              <a:gd name="connsiteX5" fmla="*/ 1441 w 4838641"/>
              <a:gd name="connsiteY5" fmla="*/ 150269 h 4841007"/>
              <a:gd name="connsiteX6" fmla="*/ 7746 w 4838641"/>
              <a:gd name="connsiteY6" fmla="*/ 13638 h 4841007"/>
              <a:gd name="connsiteX0" fmla="*/ 25355 w 4837200"/>
              <a:gd name="connsiteY0" fmla="*/ 31838 h 4837776"/>
              <a:gd name="connsiteX1" fmla="*/ 173175 w 4837200"/>
              <a:gd name="connsiteY1" fmla="*/ 0 h 4837776"/>
              <a:gd name="connsiteX2" fmla="*/ 4837200 w 4837200"/>
              <a:gd name="connsiteY2" fmla="*/ 600 h 4837776"/>
              <a:gd name="connsiteX3" fmla="*/ 4837200 w 4837200"/>
              <a:gd name="connsiteY3" fmla="*/ 4837776 h 4837776"/>
              <a:gd name="connsiteX4" fmla="*/ 23 w 4837200"/>
              <a:gd name="connsiteY4" fmla="*/ 4837776 h 4837776"/>
              <a:gd name="connsiteX5" fmla="*/ 0 w 4837200"/>
              <a:gd name="connsiteY5" fmla="*/ 147038 h 4837776"/>
              <a:gd name="connsiteX6" fmla="*/ 25355 w 4837200"/>
              <a:gd name="connsiteY6" fmla="*/ 31838 h 4837776"/>
              <a:gd name="connsiteX0" fmla="*/ 25355 w 4837200"/>
              <a:gd name="connsiteY0" fmla="*/ 31838 h 4837776"/>
              <a:gd name="connsiteX1" fmla="*/ 173175 w 4837200"/>
              <a:gd name="connsiteY1" fmla="*/ 0 h 4837776"/>
              <a:gd name="connsiteX2" fmla="*/ 4837200 w 4837200"/>
              <a:gd name="connsiteY2" fmla="*/ 600 h 4837776"/>
              <a:gd name="connsiteX3" fmla="*/ 4837200 w 4837200"/>
              <a:gd name="connsiteY3" fmla="*/ 4837776 h 4837776"/>
              <a:gd name="connsiteX4" fmla="*/ 23 w 4837200"/>
              <a:gd name="connsiteY4" fmla="*/ 4837776 h 4837776"/>
              <a:gd name="connsiteX5" fmla="*/ 0 w 4837200"/>
              <a:gd name="connsiteY5" fmla="*/ 147038 h 4837776"/>
              <a:gd name="connsiteX6" fmla="*/ 25355 w 4837200"/>
              <a:gd name="connsiteY6" fmla="*/ 31838 h 4837776"/>
              <a:gd name="connsiteX0" fmla="*/ 25355 w 4837200"/>
              <a:gd name="connsiteY0" fmla="*/ 32525 h 4838463"/>
              <a:gd name="connsiteX1" fmla="*/ 173175 w 4837200"/>
              <a:gd name="connsiteY1" fmla="*/ 687 h 4838463"/>
              <a:gd name="connsiteX2" fmla="*/ 4837200 w 4837200"/>
              <a:gd name="connsiteY2" fmla="*/ 1287 h 4838463"/>
              <a:gd name="connsiteX3" fmla="*/ 4837200 w 4837200"/>
              <a:gd name="connsiteY3" fmla="*/ 4838463 h 4838463"/>
              <a:gd name="connsiteX4" fmla="*/ 23 w 4837200"/>
              <a:gd name="connsiteY4" fmla="*/ 4838463 h 4838463"/>
              <a:gd name="connsiteX5" fmla="*/ 0 w 4837200"/>
              <a:gd name="connsiteY5" fmla="*/ 147725 h 4838463"/>
              <a:gd name="connsiteX6" fmla="*/ 25355 w 4837200"/>
              <a:gd name="connsiteY6" fmla="*/ 32525 h 4838463"/>
              <a:gd name="connsiteX0" fmla="*/ 25491 w 4837336"/>
              <a:gd name="connsiteY0" fmla="*/ 32525 h 4838463"/>
              <a:gd name="connsiteX1" fmla="*/ 173311 w 4837336"/>
              <a:gd name="connsiteY1" fmla="*/ 687 h 4838463"/>
              <a:gd name="connsiteX2" fmla="*/ 4837336 w 4837336"/>
              <a:gd name="connsiteY2" fmla="*/ 1287 h 4838463"/>
              <a:gd name="connsiteX3" fmla="*/ 4837336 w 4837336"/>
              <a:gd name="connsiteY3" fmla="*/ 4838463 h 4838463"/>
              <a:gd name="connsiteX4" fmla="*/ 159 w 4837336"/>
              <a:gd name="connsiteY4" fmla="*/ 4838463 h 4838463"/>
              <a:gd name="connsiteX5" fmla="*/ 136 w 4837336"/>
              <a:gd name="connsiteY5" fmla="*/ 147725 h 4838463"/>
              <a:gd name="connsiteX6" fmla="*/ 25491 w 4837336"/>
              <a:gd name="connsiteY6" fmla="*/ 32525 h 483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7336" h="4838463">
                <a:moveTo>
                  <a:pt x="25491" y="32525"/>
                </a:moveTo>
                <a:cubicBezTo>
                  <a:pt x="69396" y="-10015"/>
                  <a:pt x="93234" y="1837"/>
                  <a:pt x="173311" y="687"/>
                </a:cubicBezTo>
                <a:lnTo>
                  <a:pt x="4837336" y="1287"/>
                </a:lnTo>
                <a:lnTo>
                  <a:pt x="4837336" y="4838463"/>
                </a:lnTo>
                <a:lnTo>
                  <a:pt x="159" y="4838463"/>
                </a:lnTo>
                <a:cubicBezTo>
                  <a:pt x="151" y="3251071"/>
                  <a:pt x="144" y="1735117"/>
                  <a:pt x="136" y="147725"/>
                </a:cubicBezTo>
                <a:cubicBezTo>
                  <a:pt x="144" y="82244"/>
                  <a:pt x="-3432" y="64668"/>
                  <a:pt x="25491" y="32525"/>
                </a:cubicBezTo>
                <a:close/>
              </a:path>
            </a:pathLst>
          </a:custGeom>
        </p:spPr>
        <p:txBody>
          <a:bodyPr/>
          <a:lstStyle/>
          <a:p>
            <a:r>
              <a:rPr lang="en-US"/>
              <a:t>Click icon to add picture</a:t>
            </a:r>
          </a:p>
        </p:txBody>
      </p:sp>
      <p:sp>
        <p:nvSpPr>
          <p:cNvPr id="16" name="Footer Placeholder 4">
            <a:extLst>
              <a:ext uri="{FF2B5EF4-FFF2-40B4-BE49-F238E27FC236}">
                <a16:creationId xmlns:a16="http://schemas.microsoft.com/office/drawing/2014/main" id="{5225FE41-7881-4996-AAA9-47B90019E908}"/>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www.ieefa.org</a:t>
            </a:r>
          </a:p>
        </p:txBody>
      </p:sp>
      <p:sp>
        <p:nvSpPr>
          <p:cNvPr id="17" name="Slide Number Placeholder 5">
            <a:extLst>
              <a:ext uri="{FF2B5EF4-FFF2-40B4-BE49-F238E27FC236}">
                <a16:creationId xmlns:a16="http://schemas.microsoft.com/office/drawing/2014/main" id="{017CC723-0938-4A96-A0FD-00FA4717D6CB}"/>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a:p>
        </p:txBody>
      </p:sp>
      <p:pic>
        <p:nvPicPr>
          <p:cNvPr id="11" name="Picture 10" descr="Graphical user interface, text  Description automatically generated">
            <a:extLst>
              <a:ext uri="{FF2B5EF4-FFF2-40B4-BE49-F238E27FC236}">
                <a16:creationId xmlns:a16="http://schemas.microsoft.com/office/drawing/2014/main" id="{B9C85058-9FDF-29A2-FB19-48548BEBE9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2426016581"/>
      </p:ext>
    </p:extLst>
  </p:cSld>
  <p:clrMapOvr>
    <a:masterClrMapping/>
  </p:clrMapOvr>
  <p:extLst>
    <p:ext uri="{DCECCB84-F9BA-43D5-87BE-67443E8EF086}">
      <p15:sldGuideLst xmlns:p15="http://schemas.microsoft.com/office/powerpoint/2012/main">
        <p15:guide id="2" pos="648">
          <p15:clr>
            <a:srgbClr val="FBAE40"/>
          </p15:clr>
        </p15:guide>
        <p15:guide id="4" orient="horz" pos="1152" userDrawn="1">
          <p15:clr>
            <a:srgbClr val="FBAE40"/>
          </p15:clr>
        </p15:guide>
        <p15:guide id="5" orient="horz" pos="14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Right / Image Lef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35C0DBA-B958-984A-8540-551D3604D6D8}"/>
              </a:ext>
            </a:extLst>
          </p:cNvPr>
          <p:cNvSpPr>
            <a:spLocks noGrp="1"/>
          </p:cNvSpPr>
          <p:nvPr>
            <p:ph type="title"/>
          </p:nvPr>
        </p:nvSpPr>
        <p:spPr>
          <a:xfrm>
            <a:off x="6232169" y="999068"/>
            <a:ext cx="4876800" cy="645284"/>
          </a:xfrm>
          <a:prstGeom prst="rect">
            <a:avLst/>
          </a:prstGeom>
        </p:spPr>
        <p:txBody>
          <a:bodyPr lIns="0" tIns="0" rIns="0" bIns="0" anchor="b"/>
          <a:lstStyle>
            <a:lvl1pPr>
              <a:defRPr sz="3200">
                <a:solidFill>
                  <a:schemeClr val="bg1"/>
                </a:solidFill>
              </a:defRPr>
            </a:lvl1pPr>
          </a:lstStyle>
          <a:p>
            <a:r>
              <a:rPr lang="en-US"/>
              <a:t>Click to edit Master title style</a:t>
            </a:r>
          </a:p>
        </p:txBody>
      </p:sp>
      <p:sp>
        <p:nvSpPr>
          <p:cNvPr id="25" name="Content Placeholder 2">
            <a:extLst>
              <a:ext uri="{FF2B5EF4-FFF2-40B4-BE49-F238E27FC236}">
                <a16:creationId xmlns:a16="http://schemas.microsoft.com/office/drawing/2014/main" id="{0C9ECF50-A899-D84A-8DA7-545D7B1945C4}"/>
              </a:ext>
            </a:extLst>
          </p:cNvPr>
          <p:cNvSpPr>
            <a:spLocks noGrp="1"/>
          </p:cNvSpPr>
          <p:nvPr>
            <p:ph sz="half" idx="1"/>
          </p:nvPr>
        </p:nvSpPr>
        <p:spPr>
          <a:xfrm>
            <a:off x="6232169" y="2286003"/>
            <a:ext cx="4876800" cy="3568696"/>
          </a:xfrm>
          <a:prstGeom prst="rect">
            <a:avLst/>
          </a:prstGeom>
        </p:spPr>
        <p:txBody>
          <a:bodyPr lIns="0" tIns="0" rIns="0" bIns="0"/>
          <a:lstStyle>
            <a:lvl1pPr marL="0" indent="0">
              <a:lnSpc>
                <a:spcPct val="100000"/>
              </a:lnSpc>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sp>
        <p:nvSpPr>
          <p:cNvPr id="16" name="Footer Placeholder 4">
            <a:extLst>
              <a:ext uri="{FF2B5EF4-FFF2-40B4-BE49-F238E27FC236}">
                <a16:creationId xmlns:a16="http://schemas.microsoft.com/office/drawing/2014/main" id="{5225FE41-7881-4996-AAA9-47B90019E908}"/>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www.ieefa.org</a:t>
            </a:r>
          </a:p>
        </p:txBody>
      </p:sp>
      <p:sp>
        <p:nvSpPr>
          <p:cNvPr id="17" name="Slide Number Placeholder 5">
            <a:extLst>
              <a:ext uri="{FF2B5EF4-FFF2-40B4-BE49-F238E27FC236}">
                <a16:creationId xmlns:a16="http://schemas.microsoft.com/office/drawing/2014/main" id="{017CC723-0938-4A96-A0FD-00FA4717D6CB}"/>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a:p>
        </p:txBody>
      </p:sp>
      <p:sp>
        <p:nvSpPr>
          <p:cNvPr id="10" name="Picture Placeholder 3">
            <a:extLst>
              <a:ext uri="{FF2B5EF4-FFF2-40B4-BE49-F238E27FC236}">
                <a16:creationId xmlns:a16="http://schemas.microsoft.com/office/drawing/2014/main" id="{F97C9D5B-9601-42CD-8221-C53281D8CE3B}"/>
              </a:ext>
            </a:extLst>
          </p:cNvPr>
          <p:cNvSpPr>
            <a:spLocks noGrp="1"/>
          </p:cNvSpPr>
          <p:nvPr>
            <p:ph type="pic" sz="quarter" idx="10"/>
          </p:nvPr>
        </p:nvSpPr>
        <p:spPr>
          <a:xfrm>
            <a:off x="0" y="990600"/>
            <a:ext cx="4837176" cy="4837176"/>
          </a:xfrm>
          <a:prstGeom prst="round1Rect">
            <a:avLst>
              <a:gd name="adj" fmla="val 1716"/>
            </a:avLst>
          </a:prstGeom>
        </p:spPr>
        <p:txBody>
          <a:bodyPr/>
          <a:lstStyle/>
          <a:p>
            <a:r>
              <a:rPr lang="en-US"/>
              <a:t>Click icon to add picture</a:t>
            </a:r>
          </a:p>
        </p:txBody>
      </p:sp>
      <p:pic>
        <p:nvPicPr>
          <p:cNvPr id="12" name="Picture 11" descr="Graphical user interface, text  Description automatically generated">
            <a:extLst>
              <a:ext uri="{FF2B5EF4-FFF2-40B4-BE49-F238E27FC236}">
                <a16:creationId xmlns:a16="http://schemas.microsoft.com/office/drawing/2014/main" id="{60CA924D-17E7-E1E7-C667-AC9E46BED2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1301456154"/>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Column Graph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E0EAFE-6496-217F-7D60-46B2DAAF8B98}"/>
              </a:ext>
            </a:extLst>
          </p:cNvPr>
          <p:cNvSpPr/>
          <p:nvPr userDrawn="1"/>
        </p:nvSpPr>
        <p:spPr>
          <a:xfrm>
            <a:off x="1" y="0"/>
            <a:ext cx="358815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hart Placeholder 3">
            <a:extLst>
              <a:ext uri="{FF2B5EF4-FFF2-40B4-BE49-F238E27FC236}">
                <a16:creationId xmlns:a16="http://schemas.microsoft.com/office/drawing/2014/main" id="{FCB9F5CF-0F1D-284B-B997-AC308FED47B9}"/>
              </a:ext>
            </a:extLst>
          </p:cNvPr>
          <p:cNvSpPr>
            <a:spLocks noGrp="1"/>
          </p:cNvSpPr>
          <p:nvPr>
            <p:ph type="chart" sz="quarter" idx="11"/>
          </p:nvPr>
        </p:nvSpPr>
        <p:spPr>
          <a:xfrm>
            <a:off x="3808070" y="723418"/>
            <a:ext cx="8082505" cy="5075498"/>
          </a:xfrm>
          <a:prstGeom prst="rect">
            <a:avLst/>
          </a:prstGeom>
        </p:spPr>
        <p:txBody>
          <a:bodyPr/>
          <a:lstStyle>
            <a:lvl1pPr>
              <a:defRPr>
                <a:solidFill>
                  <a:schemeClr val="bg1"/>
                </a:solidFill>
              </a:defRPr>
            </a:lvl1pPr>
          </a:lstStyle>
          <a:p>
            <a:r>
              <a:rPr lang="en-US"/>
              <a:t>Click icon to add chart</a:t>
            </a:r>
          </a:p>
        </p:txBody>
      </p:sp>
      <p:sp>
        <p:nvSpPr>
          <p:cNvPr id="20" name="Footer Placeholder 4">
            <a:extLst>
              <a:ext uri="{FF2B5EF4-FFF2-40B4-BE49-F238E27FC236}">
                <a16:creationId xmlns:a16="http://schemas.microsoft.com/office/drawing/2014/main" id="{D97107E4-2ACF-4794-8BCF-22B87D4860B2}"/>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www.ieefa.org</a:t>
            </a:r>
          </a:p>
        </p:txBody>
      </p:sp>
      <p:sp>
        <p:nvSpPr>
          <p:cNvPr id="21" name="Slide Number Placeholder 5">
            <a:extLst>
              <a:ext uri="{FF2B5EF4-FFF2-40B4-BE49-F238E27FC236}">
                <a16:creationId xmlns:a16="http://schemas.microsoft.com/office/drawing/2014/main" id="{AF431858-F8D7-4016-9329-80E465DB6FD1}"/>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a:p>
        </p:txBody>
      </p:sp>
      <p:pic>
        <p:nvPicPr>
          <p:cNvPr id="12" name="Picture 11" descr="Graphical user interface, text  Description automatically generated">
            <a:extLst>
              <a:ext uri="{FF2B5EF4-FFF2-40B4-BE49-F238E27FC236}">
                <a16:creationId xmlns:a16="http://schemas.microsoft.com/office/drawing/2014/main" id="{AC3BAC98-EDE6-2E5A-69B6-10789C02E1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2892" y="6334391"/>
            <a:ext cx="2075688" cy="381408"/>
          </a:xfrm>
          <a:prstGeom prst="rect">
            <a:avLst/>
          </a:prstGeom>
        </p:spPr>
      </p:pic>
      <p:sp>
        <p:nvSpPr>
          <p:cNvPr id="5" name="TextBox 4">
            <a:extLst>
              <a:ext uri="{FF2B5EF4-FFF2-40B4-BE49-F238E27FC236}">
                <a16:creationId xmlns:a16="http://schemas.microsoft.com/office/drawing/2014/main" id="{654E86A5-DAE3-94ED-96DC-9F62F1005A9A}"/>
              </a:ext>
            </a:extLst>
          </p:cNvPr>
          <p:cNvSpPr txBox="1"/>
          <p:nvPr userDrawn="1"/>
        </p:nvSpPr>
        <p:spPr>
          <a:xfrm>
            <a:off x="301425" y="723418"/>
            <a:ext cx="3047417" cy="5075498"/>
          </a:xfrm>
          <a:prstGeom prst="rect">
            <a:avLst/>
          </a:prstGeom>
          <a:noFill/>
        </p:spPr>
        <p:txBody>
          <a:bodyPr wrap="square" rtlCol="0">
            <a:spAutoFit/>
          </a:bodyPr>
          <a:lstStyle/>
          <a:p>
            <a:endParaRPr lang="en-US"/>
          </a:p>
        </p:txBody>
      </p:sp>
      <p:sp>
        <p:nvSpPr>
          <p:cNvPr id="7" name="Text Placeholder 6">
            <a:extLst>
              <a:ext uri="{FF2B5EF4-FFF2-40B4-BE49-F238E27FC236}">
                <a16:creationId xmlns:a16="http://schemas.microsoft.com/office/drawing/2014/main" id="{794C1A44-6C93-2BEB-3B2A-910DCFFFAB9B}"/>
              </a:ext>
            </a:extLst>
          </p:cNvPr>
          <p:cNvSpPr>
            <a:spLocks noGrp="1"/>
          </p:cNvSpPr>
          <p:nvPr>
            <p:ph type="body" sz="quarter" idx="12"/>
          </p:nvPr>
        </p:nvSpPr>
        <p:spPr>
          <a:xfrm>
            <a:off x="427038" y="723900"/>
            <a:ext cx="2921804" cy="5075238"/>
          </a:xfrm>
          <a:prstGeom prst="rect">
            <a:avLst/>
          </a:prstGeom>
        </p:spPr>
        <p:txBody>
          <a:bodyPr/>
          <a:lstStyle>
            <a:lvl1pPr marL="0" indent="0">
              <a:buNone/>
              <a:defRPr sz="2000"/>
            </a:lvl1pPr>
          </a:lstStyle>
          <a:p>
            <a:pPr lvl="0"/>
            <a:r>
              <a:rPr lang="en-US"/>
              <a:t>Click to edit Master text styles</a:t>
            </a:r>
          </a:p>
        </p:txBody>
      </p:sp>
      <p:sp>
        <p:nvSpPr>
          <p:cNvPr id="13" name="Text Placeholder 6">
            <a:extLst>
              <a:ext uri="{FF2B5EF4-FFF2-40B4-BE49-F238E27FC236}">
                <a16:creationId xmlns:a16="http://schemas.microsoft.com/office/drawing/2014/main" id="{F6658E05-B799-39E2-844E-B49A57B7A36A}"/>
              </a:ext>
            </a:extLst>
          </p:cNvPr>
          <p:cNvSpPr>
            <a:spLocks noGrp="1"/>
          </p:cNvSpPr>
          <p:nvPr>
            <p:ph type="body" sz="quarter" idx="13"/>
          </p:nvPr>
        </p:nvSpPr>
        <p:spPr>
          <a:xfrm>
            <a:off x="3808069" y="220289"/>
            <a:ext cx="8082505" cy="397228"/>
          </a:xfrm>
          <a:prstGeom prst="rect">
            <a:avLst/>
          </a:prstGeom>
        </p:spPr>
        <p:txBody>
          <a:bodyPr/>
          <a:lstStyle>
            <a:lvl1pPr marL="0" indent="0">
              <a:buNone/>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24333459"/>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6" pos="63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Column Graph Dark">
    <p:spTree>
      <p:nvGrpSpPr>
        <p:cNvPr id="1" name=""/>
        <p:cNvGrpSpPr/>
        <p:nvPr/>
      </p:nvGrpSpPr>
      <p:grpSpPr>
        <a:xfrm>
          <a:off x="0" y="0"/>
          <a:ext cx="0" cy="0"/>
          <a:chOff x="0" y="0"/>
          <a:chExt cx="0" cy="0"/>
        </a:xfrm>
      </p:grpSpPr>
      <p:sp>
        <p:nvSpPr>
          <p:cNvPr id="18" name="Rectangle: Single Corner Rounded 17">
            <a:extLst>
              <a:ext uri="{FF2B5EF4-FFF2-40B4-BE49-F238E27FC236}">
                <a16:creationId xmlns:a16="http://schemas.microsoft.com/office/drawing/2014/main" id="{2B233360-1081-4AAA-8165-4D1851AC5266}"/>
              </a:ext>
              <a:ext uri="{C183D7F6-B498-43B3-948B-1728B52AA6E4}">
                <adec:decorative xmlns:adec="http://schemas.microsoft.com/office/drawing/2017/decorative" val="1"/>
              </a:ext>
            </a:extLst>
          </p:cNvPr>
          <p:cNvSpPr>
            <a:spLocks/>
          </p:cNvSpPr>
          <p:nvPr userDrawn="1"/>
        </p:nvSpPr>
        <p:spPr bwMode="auto">
          <a:xfrm rot="10800000" flipH="1">
            <a:off x="3588153" y="0"/>
            <a:ext cx="8603846" cy="6858000"/>
          </a:xfrm>
          <a:prstGeom prst="round1Rect">
            <a:avLst>
              <a:gd name="adj" fmla="val 0"/>
            </a:avLst>
          </a:prstGeom>
          <a:solidFill>
            <a:schemeClr val="bg1"/>
          </a:solidFill>
          <a:ln>
            <a:noFill/>
          </a:ln>
        </p:spPr>
        <p:txBody>
          <a:bodyPr rot="0" vert="horz" wrap="square" lIns="91440" tIns="45720" rIns="91440" bIns="45720" anchor="t" anchorCtr="0" upright="1">
            <a:noAutofit/>
          </a:bodyPr>
          <a:lstStyle/>
          <a:p>
            <a:endParaRPr lang="en-US"/>
          </a:p>
        </p:txBody>
      </p:sp>
      <p:sp>
        <p:nvSpPr>
          <p:cNvPr id="20" name="Footer Placeholder 4">
            <a:extLst>
              <a:ext uri="{FF2B5EF4-FFF2-40B4-BE49-F238E27FC236}">
                <a16:creationId xmlns:a16="http://schemas.microsoft.com/office/drawing/2014/main" id="{D97107E4-2ACF-4794-8BCF-22B87D4860B2}"/>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tx1"/>
                </a:solidFill>
              </a:defRPr>
            </a:lvl1pPr>
          </a:lstStyle>
          <a:p>
            <a:r>
              <a:rPr lang="en-US"/>
              <a:t>www.ieefa.org</a:t>
            </a:r>
          </a:p>
        </p:txBody>
      </p:sp>
      <p:sp>
        <p:nvSpPr>
          <p:cNvPr id="21" name="Slide Number Placeholder 5">
            <a:extLst>
              <a:ext uri="{FF2B5EF4-FFF2-40B4-BE49-F238E27FC236}">
                <a16:creationId xmlns:a16="http://schemas.microsoft.com/office/drawing/2014/main" id="{AF431858-F8D7-4016-9329-80E465DB6FD1}"/>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tx1"/>
                </a:solidFill>
              </a:defRPr>
            </a:lvl1pPr>
          </a:lstStyle>
          <a:p>
            <a:fld id="{7782931A-7D25-4B4B-9464-57AE418934A3}" type="slidenum">
              <a:rPr lang="en-US" smtClean="0"/>
              <a:pPr/>
              <a:t>‹#›</a:t>
            </a:fld>
            <a:endParaRPr lang="en-US"/>
          </a:p>
        </p:txBody>
      </p:sp>
      <p:pic>
        <p:nvPicPr>
          <p:cNvPr id="2" name="Picture 1" descr="Graphical user interface, text  Description automatically generated">
            <a:extLst>
              <a:ext uri="{FF2B5EF4-FFF2-40B4-BE49-F238E27FC236}">
                <a16:creationId xmlns:a16="http://schemas.microsoft.com/office/drawing/2014/main" id="{01D1DFFB-C9A9-FB33-8E2A-85DB81D4C4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2892" y="6334391"/>
            <a:ext cx="2075688" cy="381408"/>
          </a:xfrm>
          <a:prstGeom prst="rect">
            <a:avLst/>
          </a:prstGeom>
        </p:spPr>
      </p:pic>
      <p:sp>
        <p:nvSpPr>
          <p:cNvPr id="5" name="Chart Placeholder 3">
            <a:extLst>
              <a:ext uri="{FF2B5EF4-FFF2-40B4-BE49-F238E27FC236}">
                <a16:creationId xmlns:a16="http://schemas.microsoft.com/office/drawing/2014/main" id="{AF984FB7-DAD5-BA52-5E44-7AF5EB70CE20}"/>
              </a:ext>
            </a:extLst>
          </p:cNvPr>
          <p:cNvSpPr>
            <a:spLocks noGrp="1"/>
          </p:cNvSpPr>
          <p:nvPr>
            <p:ph type="chart" sz="quarter" idx="11"/>
          </p:nvPr>
        </p:nvSpPr>
        <p:spPr>
          <a:xfrm>
            <a:off x="3808070" y="723418"/>
            <a:ext cx="8082505" cy="5075498"/>
          </a:xfrm>
          <a:prstGeom prst="rect">
            <a:avLst/>
          </a:prstGeom>
        </p:spPr>
        <p:txBody>
          <a:bodyPr/>
          <a:lstStyle>
            <a:lvl1pPr>
              <a:defRPr>
                <a:solidFill>
                  <a:schemeClr val="bg1"/>
                </a:solidFill>
              </a:defRPr>
            </a:lvl1pPr>
          </a:lstStyle>
          <a:p>
            <a:r>
              <a:rPr lang="en-US"/>
              <a:t>Click icon to add chart</a:t>
            </a:r>
          </a:p>
        </p:txBody>
      </p:sp>
      <p:sp>
        <p:nvSpPr>
          <p:cNvPr id="7" name="Text Placeholder 6">
            <a:extLst>
              <a:ext uri="{FF2B5EF4-FFF2-40B4-BE49-F238E27FC236}">
                <a16:creationId xmlns:a16="http://schemas.microsoft.com/office/drawing/2014/main" id="{1616063D-FCB1-35E1-ED72-E211DC0E97F2}"/>
              </a:ext>
            </a:extLst>
          </p:cNvPr>
          <p:cNvSpPr>
            <a:spLocks noGrp="1"/>
          </p:cNvSpPr>
          <p:nvPr>
            <p:ph type="body" sz="quarter" idx="12"/>
          </p:nvPr>
        </p:nvSpPr>
        <p:spPr>
          <a:xfrm>
            <a:off x="427038" y="723900"/>
            <a:ext cx="2921804" cy="5075238"/>
          </a:xfrm>
          <a:prstGeom prst="rect">
            <a:avLst/>
          </a:prstGeom>
        </p:spPr>
        <p:txBody>
          <a:bodyPr/>
          <a:lstStyle>
            <a:lvl1pPr marL="0" indent="0">
              <a:buNone/>
              <a:defRPr sz="2000"/>
            </a:lvl1pPr>
          </a:lstStyle>
          <a:p>
            <a:pPr lvl="0"/>
            <a:r>
              <a:rPr lang="en-US"/>
              <a:t>Click to edit Master text styles</a:t>
            </a:r>
          </a:p>
        </p:txBody>
      </p:sp>
      <p:sp>
        <p:nvSpPr>
          <p:cNvPr id="8" name="Text Placeholder 6">
            <a:extLst>
              <a:ext uri="{FF2B5EF4-FFF2-40B4-BE49-F238E27FC236}">
                <a16:creationId xmlns:a16="http://schemas.microsoft.com/office/drawing/2014/main" id="{EE7EF6EE-9349-8BEC-DB1A-3B5341F1E897}"/>
              </a:ext>
            </a:extLst>
          </p:cNvPr>
          <p:cNvSpPr>
            <a:spLocks noGrp="1"/>
          </p:cNvSpPr>
          <p:nvPr>
            <p:ph type="body" sz="quarter" idx="13"/>
          </p:nvPr>
        </p:nvSpPr>
        <p:spPr>
          <a:xfrm>
            <a:off x="3808069" y="220289"/>
            <a:ext cx="8082505" cy="397228"/>
          </a:xfrm>
          <a:prstGeom prst="rect">
            <a:avLst/>
          </a:prstGeom>
        </p:spPr>
        <p:txBody>
          <a:bodyPr/>
          <a:lstStyle>
            <a:lvl1pPr marL="0" indent="0">
              <a:buNone/>
              <a:defRPr sz="20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653965856"/>
      </p:ext>
    </p:extLst>
  </p:cSld>
  <p:clrMapOvr>
    <a:masterClrMapping/>
  </p:clrMapOvr>
  <p:extLst>
    <p:ext uri="{DCECCB84-F9BA-43D5-87BE-67443E8EF086}">
      <p15:sldGuideLst xmlns:p15="http://schemas.microsoft.com/office/powerpoint/2012/main">
        <p15:guide id="2" pos="648">
          <p15:clr>
            <a:srgbClr val="FBAE40"/>
          </p15:clr>
        </p15:guide>
        <p15:guide id="4" orient="horz" pos="1152" userDrawn="1">
          <p15:clr>
            <a:srgbClr val="FBAE40"/>
          </p15:clr>
        </p15:guide>
        <p15:guide id="5" orient="horz" pos="1440" userDrawn="1">
          <p15:clr>
            <a:srgbClr val="FBAE40"/>
          </p15:clr>
        </p15:guide>
        <p15:guide id="6" pos="63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r large images and 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D599-02AF-2FB2-E912-28792E296F16}"/>
              </a:ext>
            </a:extLst>
          </p:cNvPr>
          <p:cNvSpPr>
            <a:spLocks noGrp="1"/>
          </p:cNvSpPr>
          <p:nvPr>
            <p:ph type="title"/>
          </p:nvPr>
        </p:nvSpPr>
        <p:spPr>
          <a:xfrm>
            <a:off x="838200" y="365126"/>
            <a:ext cx="10515600" cy="739056"/>
          </a:xfrm>
          <a:prstGeom prst="rect">
            <a:avLst/>
          </a:prstGeom>
        </p:spPr>
        <p:txBody>
          <a:bodyPr/>
          <a:lstStyle>
            <a:lvl1pPr>
              <a:defRPr sz="3200"/>
            </a:lvl1pPr>
          </a:lstStyle>
          <a:p>
            <a:r>
              <a:rPr lang="en-US"/>
              <a:t>Click to edit Master title style</a:t>
            </a:r>
          </a:p>
        </p:txBody>
      </p:sp>
      <p:pic>
        <p:nvPicPr>
          <p:cNvPr id="3" name="Picture 2" descr="Graphical user interface, text  Description automatically generated">
            <a:extLst>
              <a:ext uri="{FF2B5EF4-FFF2-40B4-BE49-F238E27FC236}">
                <a16:creationId xmlns:a16="http://schemas.microsoft.com/office/drawing/2014/main" id="{1EA181CA-33F5-1D76-0898-F2766B19B6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
        <p:nvSpPr>
          <p:cNvPr id="4" name="Slide Number Placeholder 5">
            <a:extLst>
              <a:ext uri="{FF2B5EF4-FFF2-40B4-BE49-F238E27FC236}">
                <a16:creationId xmlns:a16="http://schemas.microsoft.com/office/drawing/2014/main" id="{72991925-78EF-9690-DD0B-6E74E883C90A}"/>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a:p>
        </p:txBody>
      </p:sp>
    </p:spTree>
    <p:extLst>
      <p:ext uri="{BB962C8B-B14F-4D97-AF65-F5344CB8AC3E}">
        <p14:creationId xmlns:p14="http://schemas.microsoft.com/office/powerpoint/2010/main" val="3572874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p:spTree>
      <p:nvGrpSpPr>
        <p:cNvPr id="1" name=""/>
        <p:cNvGrpSpPr/>
        <p:nvPr/>
      </p:nvGrpSpPr>
      <p:grpSpPr>
        <a:xfrm>
          <a:off x="0" y="0"/>
          <a:ext cx="0" cy="0"/>
          <a:chOff x="0" y="0"/>
          <a:chExt cx="0" cy="0"/>
        </a:xfrm>
      </p:grpSpPr>
      <p:sp>
        <p:nvSpPr>
          <p:cNvPr id="16" name="Rectangle: Single Corner Rounded 15">
            <a:extLst>
              <a:ext uri="{FF2B5EF4-FFF2-40B4-BE49-F238E27FC236}">
                <a16:creationId xmlns:a16="http://schemas.microsoft.com/office/drawing/2014/main" id="{C963D81F-9622-4AC4-BBB6-E63008D01027}"/>
              </a:ext>
              <a:ext uri="{C183D7F6-B498-43B3-948B-1728B52AA6E4}">
                <adec:decorative xmlns:adec="http://schemas.microsoft.com/office/drawing/2017/decorative" val="1"/>
              </a:ext>
            </a:extLst>
          </p:cNvPr>
          <p:cNvSpPr>
            <a:spLocks/>
          </p:cNvSpPr>
          <p:nvPr userDrawn="1"/>
        </p:nvSpPr>
        <p:spPr bwMode="auto">
          <a:xfrm rot="10800000" flipH="1">
            <a:off x="0" y="-6839"/>
            <a:ext cx="12192000" cy="6864838"/>
          </a:xfrm>
          <a:prstGeom prst="round1Rect">
            <a:avLst>
              <a:gd name="adj" fmla="val 0"/>
            </a:avLst>
          </a:prstGeom>
          <a:solidFill>
            <a:schemeClr val="tx2"/>
          </a:solidFill>
          <a:ln>
            <a:noFill/>
          </a:ln>
        </p:spPr>
        <p:txBody>
          <a:bodyPr rot="0" vert="horz" wrap="square" lIns="91440" tIns="45720" rIns="91440" bIns="45720" anchor="t" anchorCtr="0" upright="1">
            <a:noAutofit/>
          </a:bodyPr>
          <a:lstStyle/>
          <a:p>
            <a:endParaRPr lang="en-US"/>
          </a:p>
        </p:txBody>
      </p:sp>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2360897" y="1669144"/>
            <a:ext cx="7810500" cy="2989263"/>
          </a:xfrm>
          <a:prstGeom prst="rect">
            <a:avLst/>
          </a:prstGeom>
        </p:spPr>
        <p:txBody>
          <a:bodyPr lIns="0" tIns="0" rIns="0" bIns="0"/>
          <a:lstStyle>
            <a:lvl1pPr marL="0" indent="0">
              <a:lnSpc>
                <a:spcPct val="100000"/>
              </a:lnSpc>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itle 1">
            <a:extLst>
              <a:ext uri="{FF2B5EF4-FFF2-40B4-BE49-F238E27FC236}">
                <a16:creationId xmlns:a16="http://schemas.microsoft.com/office/drawing/2014/main" id="{FBA06611-233D-45FA-A146-AB9D4F4A787C}"/>
              </a:ext>
            </a:extLst>
          </p:cNvPr>
          <p:cNvSpPr>
            <a:spLocks noGrp="1"/>
          </p:cNvSpPr>
          <p:nvPr>
            <p:ph type="title" hasCustomPrompt="1"/>
          </p:nvPr>
        </p:nvSpPr>
        <p:spPr>
          <a:xfrm>
            <a:off x="771525" y="978781"/>
            <a:ext cx="1589372" cy="1325563"/>
          </a:xfrm>
          <a:prstGeom prst="rect">
            <a:avLst/>
          </a:prstGeom>
        </p:spPr>
        <p:txBody>
          <a:bodyPr/>
          <a:lstStyle>
            <a:lvl1pPr>
              <a:defRPr sz="20000">
                <a:solidFill>
                  <a:schemeClr val="bg1"/>
                </a:solidFill>
              </a:defRPr>
            </a:lvl1pPr>
          </a:lstStyle>
          <a:p>
            <a:r>
              <a:rPr lang="en-US"/>
              <a:t>“</a:t>
            </a:r>
          </a:p>
        </p:txBody>
      </p:sp>
      <p:sp>
        <p:nvSpPr>
          <p:cNvPr id="18" name="Footer Placeholder 4">
            <a:extLst>
              <a:ext uri="{FF2B5EF4-FFF2-40B4-BE49-F238E27FC236}">
                <a16:creationId xmlns:a16="http://schemas.microsoft.com/office/drawing/2014/main" id="{B529841E-0ED6-46C3-8C04-F6FB54D2E0FC}"/>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www.ieefa.org</a:t>
            </a:r>
          </a:p>
        </p:txBody>
      </p:sp>
      <p:sp>
        <p:nvSpPr>
          <p:cNvPr id="19" name="Slide Number Placeholder 5">
            <a:extLst>
              <a:ext uri="{FF2B5EF4-FFF2-40B4-BE49-F238E27FC236}">
                <a16:creationId xmlns:a16="http://schemas.microsoft.com/office/drawing/2014/main" id="{0A505D45-FFA8-4D91-8624-932DDACFABED}"/>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a:p>
        </p:txBody>
      </p:sp>
      <p:pic>
        <p:nvPicPr>
          <p:cNvPr id="9" name="Picture 8" descr="Graphical user interface, text  Description automatically generated">
            <a:extLst>
              <a:ext uri="{FF2B5EF4-FFF2-40B4-BE49-F238E27FC236}">
                <a16:creationId xmlns:a16="http://schemas.microsoft.com/office/drawing/2014/main" id="{ABDF5C5B-2B9D-569C-51F1-49E4B2A2F0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pic>
        <p:nvPicPr>
          <p:cNvPr id="4" name="Picture 3" descr="A black background with blue text  Description automatically generated">
            <a:extLst>
              <a:ext uri="{FF2B5EF4-FFF2-40B4-BE49-F238E27FC236}">
                <a16:creationId xmlns:a16="http://schemas.microsoft.com/office/drawing/2014/main" id="{0CEEA4F0-8863-EA00-A34C-42F1E68263BC}"/>
              </a:ext>
            </a:extLst>
          </p:cNvPr>
          <p:cNvPicPr>
            <a:picLocks noChangeAspect="1"/>
          </p:cNvPicPr>
          <p:nvPr userDrawn="1"/>
        </p:nvPicPr>
        <p:blipFill rotWithShape="1">
          <a:blip r:embed="rId3">
            <a:alphaModFix amt="5000"/>
            <a:extLst>
              <a:ext uri="{28A0092B-C50C-407E-A947-70E740481C1C}">
                <a14:useLocalDpi xmlns:a14="http://schemas.microsoft.com/office/drawing/2010/main" val="0"/>
              </a:ext>
            </a:extLst>
          </a:blip>
          <a:srcRect r="80693"/>
          <a:stretch/>
        </p:blipFill>
        <p:spPr>
          <a:xfrm>
            <a:off x="-262807" y="3839287"/>
            <a:ext cx="3843475" cy="3566160"/>
          </a:xfrm>
          <a:prstGeom prst="rect">
            <a:avLst/>
          </a:prstGeom>
        </p:spPr>
      </p:pic>
    </p:spTree>
    <p:extLst>
      <p:ext uri="{BB962C8B-B14F-4D97-AF65-F5344CB8AC3E}">
        <p14:creationId xmlns:p14="http://schemas.microsoft.com/office/powerpoint/2010/main" val="202636643"/>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6" name="Rectangle: Single Corner Rounded 15">
            <a:extLst>
              <a:ext uri="{FF2B5EF4-FFF2-40B4-BE49-F238E27FC236}">
                <a16:creationId xmlns:a16="http://schemas.microsoft.com/office/drawing/2014/main" id="{C963D81F-9622-4AC4-BBB6-E63008D01027}"/>
              </a:ext>
              <a:ext uri="{C183D7F6-B498-43B3-948B-1728B52AA6E4}">
                <adec:decorative xmlns:adec="http://schemas.microsoft.com/office/drawing/2017/decorative" val="1"/>
              </a:ext>
            </a:extLst>
          </p:cNvPr>
          <p:cNvSpPr>
            <a:spLocks/>
          </p:cNvSpPr>
          <p:nvPr userDrawn="1"/>
        </p:nvSpPr>
        <p:spPr bwMode="auto">
          <a:xfrm rot="10800000" flipH="1">
            <a:off x="0" y="-6839"/>
            <a:ext cx="12192000" cy="6864838"/>
          </a:xfrm>
          <a:prstGeom prst="round1Rect">
            <a:avLst>
              <a:gd name="adj" fmla="val 0"/>
            </a:avLst>
          </a:prstGeom>
          <a:solidFill>
            <a:schemeClr val="accent2"/>
          </a:solidFill>
          <a:ln>
            <a:noFill/>
          </a:ln>
        </p:spPr>
        <p:txBody>
          <a:bodyPr rot="0" vert="horz" wrap="square" lIns="91440" tIns="45720" rIns="91440" bIns="45720" anchor="t" anchorCtr="0" upright="1">
            <a:noAutofit/>
          </a:bodyPr>
          <a:lstStyle/>
          <a:p>
            <a:endParaRPr lang="en-US"/>
          </a:p>
        </p:txBody>
      </p:sp>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2360897" y="1577094"/>
            <a:ext cx="7810500" cy="2989263"/>
          </a:xfrm>
          <a:prstGeom prst="rect">
            <a:avLst/>
          </a:prstGeom>
        </p:spPr>
        <p:txBody>
          <a:bodyPr lIns="0" tIns="0" rIns="0" bIns="0"/>
          <a:lstStyle>
            <a:lvl1pPr marL="0" indent="0">
              <a:lnSpc>
                <a:spcPct val="100000"/>
              </a:lnSpc>
              <a:buNone/>
              <a:defRPr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itle 1">
            <a:extLst>
              <a:ext uri="{FF2B5EF4-FFF2-40B4-BE49-F238E27FC236}">
                <a16:creationId xmlns:a16="http://schemas.microsoft.com/office/drawing/2014/main" id="{FBA06611-233D-45FA-A146-AB9D4F4A787C}"/>
              </a:ext>
            </a:extLst>
          </p:cNvPr>
          <p:cNvSpPr>
            <a:spLocks noGrp="1"/>
          </p:cNvSpPr>
          <p:nvPr>
            <p:ph type="title" hasCustomPrompt="1"/>
          </p:nvPr>
        </p:nvSpPr>
        <p:spPr>
          <a:xfrm>
            <a:off x="771525" y="978781"/>
            <a:ext cx="1589372" cy="1325563"/>
          </a:xfrm>
          <a:prstGeom prst="rect">
            <a:avLst/>
          </a:prstGeom>
        </p:spPr>
        <p:txBody>
          <a:bodyPr/>
          <a:lstStyle>
            <a:lvl1pPr>
              <a:defRPr sz="20000">
                <a:solidFill>
                  <a:schemeClr val="tx1"/>
                </a:solidFill>
              </a:defRPr>
            </a:lvl1pPr>
          </a:lstStyle>
          <a:p>
            <a:r>
              <a:rPr lang="en-US"/>
              <a:t>“</a:t>
            </a:r>
          </a:p>
        </p:txBody>
      </p:sp>
      <p:sp>
        <p:nvSpPr>
          <p:cNvPr id="18" name="Footer Placeholder 4">
            <a:extLst>
              <a:ext uri="{FF2B5EF4-FFF2-40B4-BE49-F238E27FC236}">
                <a16:creationId xmlns:a16="http://schemas.microsoft.com/office/drawing/2014/main" id="{B529841E-0ED6-46C3-8C04-F6FB54D2E0FC}"/>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tx1"/>
                </a:solidFill>
              </a:defRPr>
            </a:lvl1pPr>
          </a:lstStyle>
          <a:p>
            <a:r>
              <a:rPr lang="en-US"/>
              <a:t>www.ieefa.org</a:t>
            </a:r>
          </a:p>
        </p:txBody>
      </p:sp>
      <p:sp>
        <p:nvSpPr>
          <p:cNvPr id="19" name="Slide Number Placeholder 5">
            <a:extLst>
              <a:ext uri="{FF2B5EF4-FFF2-40B4-BE49-F238E27FC236}">
                <a16:creationId xmlns:a16="http://schemas.microsoft.com/office/drawing/2014/main" id="{0A505D45-FFA8-4D91-8624-932DDACFABED}"/>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tx1"/>
                </a:solidFill>
              </a:defRPr>
            </a:lvl1pPr>
          </a:lstStyle>
          <a:p>
            <a:fld id="{7782931A-7D25-4B4B-9464-57AE418934A3}" type="slidenum">
              <a:rPr lang="en-US" smtClean="0"/>
              <a:pPr/>
              <a:t>‹#›</a:t>
            </a:fld>
            <a:endParaRPr lang="en-US"/>
          </a:p>
        </p:txBody>
      </p:sp>
      <p:pic>
        <p:nvPicPr>
          <p:cNvPr id="4" name="Picture 3" descr="Graphical user interface, text  Description automatically generated">
            <a:extLst>
              <a:ext uri="{FF2B5EF4-FFF2-40B4-BE49-F238E27FC236}">
                <a16:creationId xmlns:a16="http://schemas.microsoft.com/office/drawing/2014/main" id="{3D38CD16-86F0-B374-B172-6308A6D902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525" y="6250091"/>
            <a:ext cx="2332919" cy="428674"/>
          </a:xfrm>
          <a:prstGeom prst="rect">
            <a:avLst/>
          </a:prstGeom>
        </p:spPr>
      </p:pic>
      <p:pic>
        <p:nvPicPr>
          <p:cNvPr id="5" name="Picture 4" descr="A black background with white text  Description automatically generated">
            <a:extLst>
              <a:ext uri="{FF2B5EF4-FFF2-40B4-BE49-F238E27FC236}">
                <a16:creationId xmlns:a16="http://schemas.microsoft.com/office/drawing/2014/main" id="{BD15B91F-E85C-3B39-21F0-27A6958B9941}"/>
              </a:ext>
            </a:extLst>
          </p:cNvPr>
          <p:cNvPicPr>
            <a:picLocks noChangeAspect="1"/>
          </p:cNvPicPr>
          <p:nvPr userDrawn="1"/>
        </p:nvPicPr>
        <p:blipFill rotWithShape="1">
          <a:blip r:embed="rId3">
            <a:alphaModFix amt="5000"/>
            <a:extLst>
              <a:ext uri="{28A0092B-C50C-407E-A947-70E740481C1C}">
                <a14:useLocalDpi xmlns:a14="http://schemas.microsoft.com/office/drawing/2010/main" val="0"/>
              </a:ext>
            </a:extLst>
          </a:blip>
          <a:srcRect r="81011"/>
          <a:stretch/>
        </p:blipFill>
        <p:spPr>
          <a:xfrm>
            <a:off x="-407203" y="3497826"/>
            <a:ext cx="3706210" cy="3566160"/>
          </a:xfrm>
          <a:prstGeom prst="rect">
            <a:avLst/>
          </a:prstGeom>
        </p:spPr>
      </p:pic>
    </p:spTree>
    <p:extLst>
      <p:ext uri="{BB962C8B-B14F-4D97-AF65-F5344CB8AC3E}">
        <p14:creationId xmlns:p14="http://schemas.microsoft.com/office/powerpoint/2010/main" val="1226144542"/>
      </p:ext>
    </p:extLst>
  </p:cSld>
  <p:clrMapOvr>
    <a:masterClrMapping/>
  </p:clrMapOvr>
  <p:extLst>
    <p:ext uri="{DCECCB84-F9BA-43D5-87BE-67443E8EF086}">
      <p15:sldGuideLst xmlns:p15="http://schemas.microsoft.com/office/powerpoint/2012/main">
        <p15:guide id="2" pos="648">
          <p15:clr>
            <a:srgbClr val="FBAE40"/>
          </p15:clr>
        </p15:guide>
        <p15:guide id="4" orient="horz" pos="1152" userDrawn="1">
          <p15:clr>
            <a:srgbClr val="FBAE40"/>
          </p15:clr>
        </p15:guide>
        <p15:guide id="5" orient="horz" pos="14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D6FA74B-53F8-584F-85D3-47FB14D40E73}"/>
              </a:ext>
            </a:extLst>
          </p:cNvPr>
          <p:cNvSpPr>
            <a:spLocks noGrp="1"/>
          </p:cNvSpPr>
          <p:nvPr>
            <p:ph type="title"/>
          </p:nvPr>
        </p:nvSpPr>
        <p:spPr>
          <a:xfrm>
            <a:off x="1028700" y="999068"/>
            <a:ext cx="7810500" cy="645284"/>
          </a:xfrm>
          <a:prstGeom prst="rect">
            <a:avLst/>
          </a:prstGeom>
        </p:spPr>
        <p:txBody>
          <a:bodyPr lIns="0" tIns="0" rIns="0" bIns="0" anchor="b"/>
          <a:lstStyle>
            <a:lvl1pPr>
              <a:defRPr sz="3200">
                <a:solidFill>
                  <a:schemeClr val="tx1"/>
                </a:solidFill>
              </a:defRPr>
            </a:lvl1pPr>
          </a:lstStyle>
          <a:p>
            <a:r>
              <a:rPr lang="en-US"/>
              <a:t>Click to edit Master title style</a:t>
            </a:r>
          </a:p>
        </p:txBody>
      </p:sp>
      <p:sp>
        <p:nvSpPr>
          <p:cNvPr id="18" name="Footer Placeholder 4">
            <a:extLst>
              <a:ext uri="{FF2B5EF4-FFF2-40B4-BE49-F238E27FC236}">
                <a16:creationId xmlns:a16="http://schemas.microsoft.com/office/drawing/2014/main" id="{E9C62438-693E-4366-9E15-75757669FDF5}"/>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tx1"/>
                </a:solidFill>
              </a:defRPr>
            </a:lvl1pPr>
          </a:lstStyle>
          <a:p>
            <a:r>
              <a:rPr lang="en-US"/>
              <a:t>www.ieefa.org</a:t>
            </a:r>
          </a:p>
        </p:txBody>
      </p:sp>
      <p:sp>
        <p:nvSpPr>
          <p:cNvPr id="19" name="Slide Number Placeholder 5">
            <a:extLst>
              <a:ext uri="{FF2B5EF4-FFF2-40B4-BE49-F238E27FC236}">
                <a16:creationId xmlns:a16="http://schemas.microsoft.com/office/drawing/2014/main" id="{43C00FC5-182B-48CE-81DC-F05379F8A7D5}"/>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tx1"/>
                </a:solidFill>
              </a:defRPr>
            </a:lvl1pPr>
          </a:lstStyle>
          <a:p>
            <a:fld id="{7782931A-7D25-4B4B-9464-57AE418934A3}" type="slidenum">
              <a:rPr lang="en-US" smtClean="0"/>
              <a:pPr/>
              <a:t>‹#›</a:t>
            </a:fld>
            <a:endParaRPr lang="en-US"/>
          </a:p>
        </p:txBody>
      </p:sp>
      <p:sp>
        <p:nvSpPr>
          <p:cNvPr id="10" name="Text Placeholder 2">
            <a:extLst>
              <a:ext uri="{FF2B5EF4-FFF2-40B4-BE49-F238E27FC236}">
                <a16:creationId xmlns:a16="http://schemas.microsoft.com/office/drawing/2014/main" id="{34C55DB2-2DC6-40E3-9B0D-1EDADF66FAE3}"/>
              </a:ext>
            </a:extLst>
          </p:cNvPr>
          <p:cNvSpPr>
            <a:spLocks noGrp="1"/>
          </p:cNvSpPr>
          <p:nvPr>
            <p:ph type="body" sz="quarter" idx="10"/>
          </p:nvPr>
        </p:nvSpPr>
        <p:spPr>
          <a:xfrm>
            <a:off x="1028700" y="2321923"/>
            <a:ext cx="4793670" cy="3311127"/>
          </a:xfrm>
          <a:prstGeom prst="rect">
            <a:avLst/>
          </a:prstGeom>
        </p:spPr>
        <p:txBody>
          <a:bodyPr/>
          <a:lstStyle>
            <a:lvl1pPr marL="0" indent="0" algn="l">
              <a:buFont typeface="+mj-lt"/>
              <a:buNone/>
              <a:defRPr sz="1800">
                <a:solidFill>
                  <a:schemeClr val="tx1"/>
                </a:solidFill>
              </a:defRPr>
            </a:lvl1pPr>
          </a:lstStyle>
          <a:p>
            <a:pPr lvl="0"/>
            <a:r>
              <a:rPr lang="en-US"/>
              <a:t>Click to edit Master text styles</a:t>
            </a:r>
          </a:p>
        </p:txBody>
      </p:sp>
      <p:sp>
        <p:nvSpPr>
          <p:cNvPr id="11" name="Text Placeholder 2">
            <a:extLst>
              <a:ext uri="{FF2B5EF4-FFF2-40B4-BE49-F238E27FC236}">
                <a16:creationId xmlns:a16="http://schemas.microsoft.com/office/drawing/2014/main" id="{6888755B-5C0C-46C8-AEDE-660FB23CC8B9}"/>
              </a:ext>
            </a:extLst>
          </p:cNvPr>
          <p:cNvSpPr>
            <a:spLocks noGrp="1"/>
          </p:cNvSpPr>
          <p:nvPr>
            <p:ph type="body" sz="quarter" idx="11"/>
          </p:nvPr>
        </p:nvSpPr>
        <p:spPr>
          <a:xfrm>
            <a:off x="6165270" y="2321924"/>
            <a:ext cx="4876800" cy="3311126"/>
          </a:xfrm>
          <a:prstGeom prst="rect">
            <a:avLst/>
          </a:prstGeom>
        </p:spPr>
        <p:txBody>
          <a:bodyPr/>
          <a:lstStyle>
            <a:lvl1pPr marL="0" indent="0" algn="l">
              <a:buFont typeface="+mj-lt"/>
              <a:buNone/>
              <a:defRPr sz="1800">
                <a:solidFill>
                  <a:schemeClr val="tx1"/>
                </a:solidFill>
              </a:defRPr>
            </a:lvl1pPr>
          </a:lstStyle>
          <a:p>
            <a:pPr lvl="0"/>
            <a:r>
              <a:rPr lang="en-US"/>
              <a:t>Click to edit Master text styles</a:t>
            </a:r>
          </a:p>
        </p:txBody>
      </p:sp>
      <p:pic>
        <p:nvPicPr>
          <p:cNvPr id="15" name="Picture 14" descr="Graphical user interface, text  Description automatically generated">
            <a:extLst>
              <a:ext uri="{FF2B5EF4-FFF2-40B4-BE49-F238E27FC236}">
                <a16:creationId xmlns:a16="http://schemas.microsoft.com/office/drawing/2014/main" id="{4574C98A-EDAE-9568-84AC-62405AD492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21574090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Blue No Image">
    <p:spTree>
      <p:nvGrpSpPr>
        <p:cNvPr id="1" name=""/>
        <p:cNvGrpSpPr/>
        <p:nvPr/>
      </p:nvGrpSpPr>
      <p:grpSpPr>
        <a:xfrm>
          <a:off x="0" y="0"/>
          <a:ext cx="0" cy="0"/>
          <a:chOff x="0" y="0"/>
          <a:chExt cx="0" cy="0"/>
        </a:xfrm>
      </p:grpSpPr>
      <p:sp>
        <p:nvSpPr>
          <p:cNvPr id="7" name="Rectangle: Single Corner Rounded 6">
            <a:extLst>
              <a:ext uri="{FF2B5EF4-FFF2-40B4-BE49-F238E27FC236}">
                <a16:creationId xmlns:a16="http://schemas.microsoft.com/office/drawing/2014/main" id="{A648E821-730C-4443-B627-C50A45EFA606}"/>
              </a:ext>
              <a:ext uri="{C183D7F6-B498-43B3-948B-1728B52AA6E4}">
                <adec:decorative xmlns:adec="http://schemas.microsoft.com/office/drawing/2017/decorative" val="1"/>
              </a:ext>
            </a:extLst>
          </p:cNvPr>
          <p:cNvSpPr>
            <a:spLocks/>
          </p:cNvSpPr>
          <p:nvPr userDrawn="1"/>
        </p:nvSpPr>
        <p:spPr bwMode="auto">
          <a:xfrm rot="10800000" flipH="1">
            <a:off x="-160596" y="2"/>
            <a:ext cx="12192000" cy="6864838"/>
          </a:xfrm>
          <a:prstGeom prst="round1Rect">
            <a:avLst>
              <a:gd name="adj" fmla="val 0"/>
            </a:avLst>
          </a:prstGeom>
          <a:solidFill>
            <a:schemeClr val="bg1"/>
          </a:solidFill>
          <a:ln>
            <a:noFill/>
          </a:ln>
        </p:spPr>
        <p:txBody>
          <a:bodyPr rot="0" vert="horz" wrap="square" lIns="91440" tIns="45720" rIns="91440" bIns="45720" anchor="t" anchorCtr="0" upright="1">
            <a:noAutofit/>
          </a:bodyPr>
          <a:lstStyle/>
          <a:p>
            <a:endParaRPr lang="en-US"/>
          </a:p>
        </p:txBody>
      </p:sp>
      <p:sp>
        <p:nvSpPr>
          <p:cNvPr id="4" name="Title 3">
            <a:extLst>
              <a:ext uri="{FF2B5EF4-FFF2-40B4-BE49-F238E27FC236}">
                <a16:creationId xmlns:a16="http://schemas.microsoft.com/office/drawing/2014/main" id="{E58E2CE6-6A25-40B9-BD31-82C750738938}"/>
              </a:ext>
            </a:extLst>
          </p:cNvPr>
          <p:cNvSpPr>
            <a:spLocks noGrp="1"/>
          </p:cNvSpPr>
          <p:nvPr>
            <p:ph type="title"/>
          </p:nvPr>
        </p:nvSpPr>
        <p:spPr>
          <a:xfrm>
            <a:off x="976313" y="1656344"/>
            <a:ext cx="7865995" cy="1772655"/>
          </a:xfrm>
          <a:prstGeom prst="rect">
            <a:avLst/>
          </a:prstGeom>
        </p:spPr>
        <p:txBody>
          <a:bodyPr anchor="b"/>
          <a:lstStyle>
            <a:lvl1pPr>
              <a:defRPr sz="4400">
                <a:solidFill>
                  <a:schemeClr val="tx1"/>
                </a:solidFill>
              </a:defRPr>
            </a:lvl1pPr>
          </a:lstStyle>
          <a:p>
            <a:r>
              <a:rPr lang="en-US"/>
              <a:t>Click to edit Master title style</a:t>
            </a:r>
          </a:p>
        </p:txBody>
      </p:sp>
      <p:pic>
        <p:nvPicPr>
          <p:cNvPr id="13" name="Picture 12" descr="Graphical user interface, text  Description automatically generated">
            <a:extLst>
              <a:ext uri="{FF2B5EF4-FFF2-40B4-BE49-F238E27FC236}">
                <a16:creationId xmlns:a16="http://schemas.microsoft.com/office/drawing/2014/main" id="{D5D825F9-F2AB-4DCA-99DC-2612EE1FA1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313" y="672088"/>
            <a:ext cx="3810003" cy="700088"/>
          </a:xfrm>
          <a:prstGeom prst="rect">
            <a:avLst/>
          </a:prstGeom>
        </p:spPr>
      </p:pic>
      <p:sp>
        <p:nvSpPr>
          <p:cNvPr id="15" name="Content Placeholder 10">
            <a:extLst>
              <a:ext uri="{FF2B5EF4-FFF2-40B4-BE49-F238E27FC236}">
                <a16:creationId xmlns:a16="http://schemas.microsoft.com/office/drawing/2014/main" id="{E0745BA3-5923-7F1C-82A9-957FCCB9FE64}"/>
              </a:ext>
            </a:extLst>
          </p:cNvPr>
          <p:cNvSpPr>
            <a:spLocks noGrp="1"/>
          </p:cNvSpPr>
          <p:nvPr>
            <p:ph sz="quarter" idx="11" hasCustomPrompt="1"/>
          </p:nvPr>
        </p:nvSpPr>
        <p:spPr>
          <a:xfrm>
            <a:off x="1033153" y="4756995"/>
            <a:ext cx="7806047" cy="281164"/>
          </a:xfrm>
          <a:prstGeom prst="rect">
            <a:avLst/>
          </a:prstGeom>
        </p:spPr>
        <p:txBody>
          <a:bodyPr lIns="0" tIns="0" rIns="0" bIns="0"/>
          <a:lstStyle>
            <a:lvl1pPr marL="0" indent="0">
              <a:buNone/>
              <a:defRPr sz="1800" b="1">
                <a:solidFill>
                  <a:schemeClr val="tx1"/>
                </a:solidFill>
              </a:defRPr>
            </a:lvl1pPr>
          </a:lstStyle>
          <a:p>
            <a:pPr lvl="0"/>
            <a:r>
              <a:rPr lang="en-US"/>
              <a:t>Click to edit presenter name and title </a:t>
            </a:r>
          </a:p>
        </p:txBody>
      </p:sp>
      <p:sp>
        <p:nvSpPr>
          <p:cNvPr id="16" name="Content Placeholder 10">
            <a:extLst>
              <a:ext uri="{FF2B5EF4-FFF2-40B4-BE49-F238E27FC236}">
                <a16:creationId xmlns:a16="http://schemas.microsoft.com/office/drawing/2014/main" id="{AA7A2920-76DD-9840-4C9E-8930F9B27D4E}"/>
              </a:ext>
            </a:extLst>
          </p:cNvPr>
          <p:cNvSpPr>
            <a:spLocks noGrp="1"/>
          </p:cNvSpPr>
          <p:nvPr>
            <p:ph sz="quarter" idx="12" hasCustomPrompt="1"/>
          </p:nvPr>
        </p:nvSpPr>
        <p:spPr>
          <a:xfrm>
            <a:off x="1028700" y="5150703"/>
            <a:ext cx="7806047" cy="281164"/>
          </a:xfrm>
          <a:prstGeom prst="rect">
            <a:avLst/>
          </a:prstGeom>
        </p:spPr>
        <p:txBody>
          <a:bodyPr lIns="0" tIns="0" rIns="0" bIns="0"/>
          <a:lstStyle>
            <a:lvl1pPr marL="0" indent="0">
              <a:buNone/>
              <a:defRPr sz="1600">
                <a:solidFill>
                  <a:schemeClr val="tx1"/>
                </a:solidFill>
              </a:defRPr>
            </a:lvl1pPr>
          </a:lstStyle>
          <a:p>
            <a:pPr lvl="0"/>
            <a:r>
              <a:rPr lang="en-US"/>
              <a:t>Click to edit date </a:t>
            </a:r>
          </a:p>
        </p:txBody>
      </p:sp>
      <p:sp>
        <p:nvSpPr>
          <p:cNvPr id="2" name="Content Placeholder 10">
            <a:extLst>
              <a:ext uri="{FF2B5EF4-FFF2-40B4-BE49-F238E27FC236}">
                <a16:creationId xmlns:a16="http://schemas.microsoft.com/office/drawing/2014/main" id="{901FB4C1-58FC-D156-C5A3-CA48A1F58308}"/>
              </a:ext>
            </a:extLst>
          </p:cNvPr>
          <p:cNvSpPr>
            <a:spLocks noGrp="1"/>
          </p:cNvSpPr>
          <p:nvPr>
            <p:ph sz="quarter" idx="13" hasCustomPrompt="1"/>
          </p:nvPr>
        </p:nvSpPr>
        <p:spPr>
          <a:xfrm>
            <a:off x="1036261" y="3941734"/>
            <a:ext cx="7806047" cy="281164"/>
          </a:xfrm>
          <a:prstGeom prst="rect">
            <a:avLst/>
          </a:prstGeom>
        </p:spPr>
        <p:txBody>
          <a:bodyPr lIns="0" tIns="0" rIns="0" bIns="0"/>
          <a:lstStyle>
            <a:lvl1pPr marL="0" indent="0">
              <a:buNone/>
              <a:defRPr sz="2400">
                <a:solidFill>
                  <a:schemeClr val="tx1"/>
                </a:solidFill>
              </a:defRPr>
            </a:lvl1pPr>
          </a:lstStyle>
          <a:p>
            <a:pPr lvl="0"/>
            <a:r>
              <a:rPr lang="en-US"/>
              <a:t>Click to edit subtitle</a:t>
            </a:r>
          </a:p>
        </p:txBody>
      </p:sp>
    </p:spTree>
    <p:extLst>
      <p:ext uri="{BB962C8B-B14F-4D97-AF65-F5344CB8AC3E}">
        <p14:creationId xmlns:p14="http://schemas.microsoft.com/office/powerpoint/2010/main" val="2027108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Graphs">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91C010F4-E1E5-354F-9B4A-6253D3DC2F9C}"/>
              </a:ext>
            </a:extLst>
          </p:cNvPr>
          <p:cNvSpPr>
            <a:spLocks noGrp="1"/>
          </p:cNvSpPr>
          <p:nvPr>
            <p:ph sz="half" idx="2"/>
          </p:nvPr>
        </p:nvSpPr>
        <p:spPr>
          <a:xfrm>
            <a:off x="1036641" y="3044590"/>
            <a:ext cx="4868860" cy="2674724"/>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a:t>Click to edit Master text styles</a:t>
            </a:r>
          </a:p>
        </p:txBody>
      </p:sp>
      <p:sp>
        <p:nvSpPr>
          <p:cNvPr id="17" name="Content Placeholder 3">
            <a:extLst>
              <a:ext uri="{FF2B5EF4-FFF2-40B4-BE49-F238E27FC236}">
                <a16:creationId xmlns:a16="http://schemas.microsoft.com/office/drawing/2014/main" id="{C2F7C8C0-EB32-3C44-930E-DE05403C543A}"/>
              </a:ext>
            </a:extLst>
          </p:cNvPr>
          <p:cNvSpPr>
            <a:spLocks noGrp="1"/>
          </p:cNvSpPr>
          <p:nvPr>
            <p:ph sz="half" idx="11"/>
          </p:nvPr>
        </p:nvSpPr>
        <p:spPr>
          <a:xfrm>
            <a:off x="6285649" y="3044590"/>
            <a:ext cx="4868860" cy="2674724"/>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a:t>Click to edit Master text styles</a:t>
            </a:r>
          </a:p>
        </p:txBody>
      </p:sp>
      <p:sp>
        <p:nvSpPr>
          <p:cNvPr id="14" name="Title 1">
            <a:extLst>
              <a:ext uri="{FF2B5EF4-FFF2-40B4-BE49-F238E27FC236}">
                <a16:creationId xmlns:a16="http://schemas.microsoft.com/office/drawing/2014/main" id="{E06473F2-000A-7C44-9048-A0C0D4B652B9}"/>
              </a:ext>
            </a:extLst>
          </p:cNvPr>
          <p:cNvSpPr>
            <a:spLocks noGrp="1"/>
          </p:cNvSpPr>
          <p:nvPr>
            <p:ph type="title"/>
          </p:nvPr>
        </p:nvSpPr>
        <p:spPr>
          <a:xfrm>
            <a:off x="1028700" y="999068"/>
            <a:ext cx="7810500" cy="645284"/>
          </a:xfrm>
          <a:prstGeom prst="rect">
            <a:avLst/>
          </a:prstGeom>
        </p:spPr>
        <p:txBody>
          <a:bodyPr lIns="0" tIns="0" rIns="0" bIns="0" anchor="b"/>
          <a:lstStyle>
            <a:lvl1pPr>
              <a:defRPr sz="3200"/>
            </a:lvl1pPr>
          </a:lstStyle>
          <a:p>
            <a:r>
              <a:rPr lang="en-US"/>
              <a:t>Click to edit Master title style</a:t>
            </a:r>
          </a:p>
        </p:txBody>
      </p:sp>
      <p:sp>
        <p:nvSpPr>
          <p:cNvPr id="23" name="Text Placeholder 4">
            <a:extLst>
              <a:ext uri="{FF2B5EF4-FFF2-40B4-BE49-F238E27FC236}">
                <a16:creationId xmlns:a16="http://schemas.microsoft.com/office/drawing/2014/main" id="{EAB7162A-656B-3447-976F-951853C325A3}"/>
              </a:ext>
            </a:extLst>
          </p:cNvPr>
          <p:cNvSpPr>
            <a:spLocks noGrp="1"/>
          </p:cNvSpPr>
          <p:nvPr>
            <p:ph type="body" sz="quarter" idx="17"/>
          </p:nvPr>
        </p:nvSpPr>
        <p:spPr>
          <a:xfrm>
            <a:off x="1028700" y="2328554"/>
            <a:ext cx="4876800" cy="645284"/>
          </a:xfrm>
          <a:prstGeom prst="rect">
            <a:avLst/>
          </a:prstGeom>
        </p:spPr>
        <p:txBody>
          <a:bodyPr/>
          <a:lstStyle>
            <a:lvl1pPr>
              <a:buNone/>
              <a:defRPr sz="1800" b="1"/>
            </a:lvl1pPr>
          </a:lstStyle>
          <a:p>
            <a:pPr lvl="0"/>
            <a:r>
              <a:rPr lang="en-US"/>
              <a:t>Click to edit Master text styles</a:t>
            </a:r>
          </a:p>
        </p:txBody>
      </p:sp>
      <p:sp>
        <p:nvSpPr>
          <p:cNvPr id="24" name="Text Placeholder 4">
            <a:extLst>
              <a:ext uri="{FF2B5EF4-FFF2-40B4-BE49-F238E27FC236}">
                <a16:creationId xmlns:a16="http://schemas.microsoft.com/office/drawing/2014/main" id="{C8B98E47-9A5A-E54C-A093-86D516AAD0FB}"/>
              </a:ext>
            </a:extLst>
          </p:cNvPr>
          <p:cNvSpPr>
            <a:spLocks noGrp="1"/>
          </p:cNvSpPr>
          <p:nvPr>
            <p:ph type="body" sz="quarter" idx="18"/>
          </p:nvPr>
        </p:nvSpPr>
        <p:spPr>
          <a:xfrm>
            <a:off x="6285649" y="2328554"/>
            <a:ext cx="4841410" cy="645284"/>
          </a:xfrm>
          <a:prstGeom prst="rect">
            <a:avLst/>
          </a:prstGeom>
        </p:spPr>
        <p:txBody>
          <a:bodyPr/>
          <a:lstStyle>
            <a:lvl1pPr>
              <a:buNone/>
              <a:defRPr sz="1800" b="1"/>
            </a:lvl1pPr>
          </a:lstStyle>
          <a:p>
            <a:pPr lvl="0"/>
            <a:r>
              <a:rPr lang="en-US"/>
              <a:t>Click to edit Master text styles</a:t>
            </a:r>
          </a:p>
        </p:txBody>
      </p:sp>
      <p:sp>
        <p:nvSpPr>
          <p:cNvPr id="21" name="Footer Placeholder 4">
            <a:extLst>
              <a:ext uri="{FF2B5EF4-FFF2-40B4-BE49-F238E27FC236}">
                <a16:creationId xmlns:a16="http://schemas.microsoft.com/office/drawing/2014/main" id="{56159386-8B81-42F3-83E1-1BB5DFC49089}"/>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www.ieefa.org</a:t>
            </a:r>
          </a:p>
        </p:txBody>
      </p:sp>
      <p:sp>
        <p:nvSpPr>
          <p:cNvPr id="22" name="Slide Number Placeholder 5">
            <a:extLst>
              <a:ext uri="{FF2B5EF4-FFF2-40B4-BE49-F238E27FC236}">
                <a16:creationId xmlns:a16="http://schemas.microsoft.com/office/drawing/2014/main" id="{C0D15786-B37F-423F-BDF4-762796266016}"/>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a:p>
        </p:txBody>
      </p:sp>
      <p:pic>
        <p:nvPicPr>
          <p:cNvPr id="15" name="Picture 14" descr="Graphical user interface, text  Description automatically generated">
            <a:extLst>
              <a:ext uri="{FF2B5EF4-FFF2-40B4-BE49-F238E27FC236}">
                <a16:creationId xmlns:a16="http://schemas.microsoft.com/office/drawing/2014/main" id="{B212F5C0-8868-54A3-8AC5-3F621F1338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4073675417"/>
      </p:ext>
    </p:extLst>
  </p:cSld>
  <p:clrMapOvr>
    <a:masterClrMapping/>
  </p:clrMapOvr>
  <p:extLst>
    <p:ext uri="{DCECCB84-F9BA-43D5-87BE-67443E8EF086}">
      <p15:sldGuideLst xmlns:p15="http://schemas.microsoft.com/office/powerpoint/2012/main">
        <p15:guide id="2" pos="648">
          <p15:clr>
            <a:srgbClr val="FBAE40"/>
          </p15:clr>
        </p15:guide>
        <p15:guide id="4" orient="horz" pos="1152" userDrawn="1">
          <p15:clr>
            <a:srgbClr val="FBAE40"/>
          </p15:clr>
        </p15:guide>
        <p15:guide id="5" orient="horz" pos="14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2476683E-62F2-7746-A136-3A729C70D88C}"/>
              </a:ext>
            </a:extLst>
          </p:cNvPr>
          <p:cNvSpPr>
            <a:spLocks noGrp="1"/>
          </p:cNvSpPr>
          <p:nvPr>
            <p:ph sz="half" idx="2"/>
          </p:nvPr>
        </p:nvSpPr>
        <p:spPr>
          <a:xfrm>
            <a:off x="1036641" y="3044590"/>
            <a:ext cx="3078159" cy="2434671"/>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a:t>Click to edit Master text styles</a:t>
            </a:r>
          </a:p>
        </p:txBody>
      </p:sp>
      <p:sp>
        <p:nvSpPr>
          <p:cNvPr id="17" name="Content Placeholder 3">
            <a:extLst>
              <a:ext uri="{FF2B5EF4-FFF2-40B4-BE49-F238E27FC236}">
                <a16:creationId xmlns:a16="http://schemas.microsoft.com/office/drawing/2014/main" id="{5EF5BDE3-656A-414E-BE18-702CA738A9D2}"/>
              </a:ext>
            </a:extLst>
          </p:cNvPr>
          <p:cNvSpPr>
            <a:spLocks noGrp="1"/>
          </p:cNvSpPr>
          <p:nvPr>
            <p:ph sz="half" idx="11"/>
          </p:nvPr>
        </p:nvSpPr>
        <p:spPr>
          <a:xfrm>
            <a:off x="8039099" y="3052690"/>
            <a:ext cx="3115409" cy="2414445"/>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a:t>Click to edit Master text styles</a:t>
            </a:r>
          </a:p>
        </p:txBody>
      </p:sp>
      <p:sp>
        <p:nvSpPr>
          <p:cNvPr id="19" name="Content Placeholder 3">
            <a:extLst>
              <a:ext uri="{FF2B5EF4-FFF2-40B4-BE49-F238E27FC236}">
                <a16:creationId xmlns:a16="http://schemas.microsoft.com/office/drawing/2014/main" id="{0EAADDF0-090D-2C4F-BE2D-160C2C550298}"/>
              </a:ext>
            </a:extLst>
          </p:cNvPr>
          <p:cNvSpPr>
            <a:spLocks noGrp="1"/>
          </p:cNvSpPr>
          <p:nvPr>
            <p:ph sz="half" idx="13"/>
          </p:nvPr>
        </p:nvSpPr>
        <p:spPr>
          <a:xfrm>
            <a:off x="4539760" y="3044590"/>
            <a:ext cx="3115409" cy="2424558"/>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a:t>Click to edit Master text styles</a:t>
            </a:r>
          </a:p>
        </p:txBody>
      </p:sp>
      <p:sp>
        <p:nvSpPr>
          <p:cNvPr id="20" name="Title 1">
            <a:extLst>
              <a:ext uri="{FF2B5EF4-FFF2-40B4-BE49-F238E27FC236}">
                <a16:creationId xmlns:a16="http://schemas.microsoft.com/office/drawing/2014/main" id="{3E0EAFBC-DE77-7648-95EC-91DDA529FAD9}"/>
              </a:ext>
            </a:extLst>
          </p:cNvPr>
          <p:cNvSpPr>
            <a:spLocks noGrp="1"/>
          </p:cNvSpPr>
          <p:nvPr>
            <p:ph type="title"/>
          </p:nvPr>
        </p:nvSpPr>
        <p:spPr>
          <a:xfrm>
            <a:off x="1028700" y="999068"/>
            <a:ext cx="7810500" cy="645284"/>
          </a:xfrm>
          <a:prstGeom prst="rect">
            <a:avLst/>
          </a:prstGeom>
        </p:spPr>
        <p:txBody>
          <a:bodyPr lIns="0" tIns="0" rIns="0" bIns="0" anchor="b"/>
          <a:lstStyle>
            <a:lvl1pPr>
              <a:defRPr sz="3200"/>
            </a:lvl1pPr>
          </a:lstStyle>
          <a:p>
            <a:r>
              <a:rPr lang="en-US"/>
              <a:t>Click to edit Master title style</a:t>
            </a:r>
          </a:p>
        </p:txBody>
      </p:sp>
      <p:sp>
        <p:nvSpPr>
          <p:cNvPr id="26" name="Text Placeholder 4">
            <a:extLst>
              <a:ext uri="{FF2B5EF4-FFF2-40B4-BE49-F238E27FC236}">
                <a16:creationId xmlns:a16="http://schemas.microsoft.com/office/drawing/2014/main" id="{B4BD319C-69C3-3D46-977C-F80FD35E3C6C}"/>
              </a:ext>
            </a:extLst>
          </p:cNvPr>
          <p:cNvSpPr>
            <a:spLocks noGrp="1"/>
          </p:cNvSpPr>
          <p:nvPr>
            <p:ph type="body" sz="quarter" idx="17"/>
          </p:nvPr>
        </p:nvSpPr>
        <p:spPr>
          <a:xfrm>
            <a:off x="1028700" y="2328554"/>
            <a:ext cx="3086100" cy="645284"/>
          </a:xfrm>
          <a:prstGeom prst="rect">
            <a:avLst/>
          </a:prstGeom>
        </p:spPr>
        <p:txBody>
          <a:bodyPr/>
          <a:lstStyle>
            <a:lvl1pPr>
              <a:buNone/>
              <a:defRPr sz="1800" b="1">
                <a:latin typeface="+mj-lt"/>
              </a:defRPr>
            </a:lvl1pPr>
          </a:lstStyle>
          <a:p>
            <a:pPr lvl="0"/>
            <a:r>
              <a:rPr lang="en-US"/>
              <a:t>Click to edit Master text styles</a:t>
            </a:r>
          </a:p>
        </p:txBody>
      </p:sp>
      <p:sp>
        <p:nvSpPr>
          <p:cNvPr id="27" name="Text Placeholder 4">
            <a:extLst>
              <a:ext uri="{FF2B5EF4-FFF2-40B4-BE49-F238E27FC236}">
                <a16:creationId xmlns:a16="http://schemas.microsoft.com/office/drawing/2014/main" id="{4F6FB95E-AD0D-3843-8241-AB907F5915CC}"/>
              </a:ext>
            </a:extLst>
          </p:cNvPr>
          <p:cNvSpPr>
            <a:spLocks noGrp="1"/>
          </p:cNvSpPr>
          <p:nvPr>
            <p:ph type="body" sz="quarter" idx="18"/>
          </p:nvPr>
        </p:nvSpPr>
        <p:spPr>
          <a:xfrm>
            <a:off x="4539760" y="2328554"/>
            <a:ext cx="3041901" cy="645284"/>
          </a:xfrm>
          <a:prstGeom prst="rect">
            <a:avLst/>
          </a:prstGeom>
        </p:spPr>
        <p:txBody>
          <a:bodyPr/>
          <a:lstStyle>
            <a:lvl1pPr>
              <a:buNone/>
              <a:defRPr sz="1800" b="1">
                <a:latin typeface="+mj-lt"/>
              </a:defRPr>
            </a:lvl1pPr>
          </a:lstStyle>
          <a:p>
            <a:pPr lvl="0"/>
            <a:r>
              <a:rPr lang="en-US"/>
              <a:t>Click to edit Master text styles</a:t>
            </a:r>
          </a:p>
        </p:txBody>
      </p:sp>
      <p:sp>
        <p:nvSpPr>
          <p:cNvPr id="28" name="Text Placeholder 4">
            <a:extLst>
              <a:ext uri="{FF2B5EF4-FFF2-40B4-BE49-F238E27FC236}">
                <a16:creationId xmlns:a16="http://schemas.microsoft.com/office/drawing/2014/main" id="{CC85BB87-C622-304F-9F58-8716188AA54B}"/>
              </a:ext>
            </a:extLst>
          </p:cNvPr>
          <p:cNvSpPr>
            <a:spLocks noGrp="1"/>
          </p:cNvSpPr>
          <p:nvPr>
            <p:ph type="body" sz="quarter" idx="19"/>
          </p:nvPr>
        </p:nvSpPr>
        <p:spPr>
          <a:xfrm>
            <a:off x="8006621" y="2328554"/>
            <a:ext cx="3041902" cy="645284"/>
          </a:xfrm>
          <a:prstGeom prst="rect">
            <a:avLst/>
          </a:prstGeom>
        </p:spPr>
        <p:txBody>
          <a:bodyPr/>
          <a:lstStyle>
            <a:lvl1pPr>
              <a:buNone/>
              <a:defRPr sz="1800" b="1">
                <a:latin typeface="+mj-lt"/>
              </a:defRPr>
            </a:lvl1pPr>
          </a:lstStyle>
          <a:p>
            <a:pPr lvl="0"/>
            <a:r>
              <a:rPr lang="en-US"/>
              <a:t>Click to edit Master text styles</a:t>
            </a:r>
          </a:p>
        </p:txBody>
      </p:sp>
      <p:sp>
        <p:nvSpPr>
          <p:cNvPr id="24" name="Footer Placeholder 4">
            <a:extLst>
              <a:ext uri="{FF2B5EF4-FFF2-40B4-BE49-F238E27FC236}">
                <a16:creationId xmlns:a16="http://schemas.microsoft.com/office/drawing/2014/main" id="{7CC4DC57-0918-4794-A95D-A316C0CDA8C6}"/>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www.ieefa.org</a:t>
            </a:r>
          </a:p>
        </p:txBody>
      </p:sp>
      <p:sp>
        <p:nvSpPr>
          <p:cNvPr id="25" name="Slide Number Placeholder 5">
            <a:extLst>
              <a:ext uri="{FF2B5EF4-FFF2-40B4-BE49-F238E27FC236}">
                <a16:creationId xmlns:a16="http://schemas.microsoft.com/office/drawing/2014/main" id="{AA9144F7-3375-46F8-BE16-5092EDF4E92C}"/>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a:p>
        </p:txBody>
      </p:sp>
      <p:pic>
        <p:nvPicPr>
          <p:cNvPr id="16" name="Picture 15" descr="Graphical user interface, text  Description automatically generated">
            <a:extLst>
              <a:ext uri="{FF2B5EF4-FFF2-40B4-BE49-F238E27FC236}">
                <a16:creationId xmlns:a16="http://schemas.microsoft.com/office/drawing/2014/main" id="{9EC8DAB5-E26C-A166-DF76-DE5B5E22C8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4038980645"/>
      </p:ext>
    </p:extLst>
  </p:cSld>
  <p:clrMapOvr>
    <a:masterClrMapping/>
  </p:clrMapOvr>
  <p:extLst>
    <p:ext uri="{DCECCB84-F9BA-43D5-87BE-67443E8EF086}">
      <p15:sldGuideLst xmlns:p15="http://schemas.microsoft.com/office/powerpoint/2012/main">
        <p15:guide id="2" pos="648">
          <p15:clr>
            <a:srgbClr val="FBAE40"/>
          </p15:clr>
        </p15:guide>
        <p15:guide id="4" orient="horz" pos="1152" userDrawn="1">
          <p15:clr>
            <a:srgbClr val="FBAE40"/>
          </p15:clr>
        </p15:guide>
        <p15:guide id="5" orient="horz" pos="180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 Media">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B9E731-6B9B-024E-9360-F9F34CC6638B}"/>
              </a:ext>
            </a:extLst>
          </p:cNvPr>
          <p:cNvSpPr>
            <a:spLocks noGrp="1"/>
          </p:cNvSpPr>
          <p:nvPr>
            <p:ph type="body" sz="quarter" idx="10"/>
          </p:nvPr>
        </p:nvSpPr>
        <p:spPr>
          <a:xfrm>
            <a:off x="1028700" y="4313437"/>
            <a:ext cx="1828800" cy="401220"/>
          </a:xfrm>
          <a:prstGeom prst="rect">
            <a:avLst/>
          </a:prstGeom>
        </p:spPr>
        <p:txBody>
          <a:bodyPr lIns="0" tIns="0" rIns="0" bIns="0"/>
          <a:lstStyle>
            <a:lvl1pPr marL="0" indent="0">
              <a:buNone/>
              <a:defRPr sz="1800" b="1">
                <a:solidFill>
                  <a:schemeClr val="bg1"/>
                </a:solidFill>
              </a:defRPr>
            </a:lvl1pPr>
            <a:lvl2pPr marL="457200" indent="0">
              <a:buNone/>
              <a:defRPr sz="1600"/>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4">
            <a:extLst>
              <a:ext uri="{FF2B5EF4-FFF2-40B4-BE49-F238E27FC236}">
                <a16:creationId xmlns:a16="http://schemas.microsoft.com/office/drawing/2014/main" id="{FD3D9C96-2F42-E545-BD97-AC8568E2F49D}"/>
              </a:ext>
            </a:extLst>
          </p:cNvPr>
          <p:cNvSpPr>
            <a:spLocks noGrp="1"/>
          </p:cNvSpPr>
          <p:nvPr>
            <p:ph type="body" sz="quarter" idx="11"/>
          </p:nvPr>
        </p:nvSpPr>
        <p:spPr>
          <a:xfrm>
            <a:off x="1028700" y="4887668"/>
            <a:ext cx="1828800" cy="971251"/>
          </a:xfrm>
          <a:prstGeom prst="rect">
            <a:avLst/>
          </a:prstGeom>
        </p:spPr>
        <p:txBody>
          <a:bodyPr lIns="0" tIns="0" rIns="0" bIns="0"/>
          <a:lstStyle>
            <a:lvl1pPr marL="0" indent="0">
              <a:buNone/>
              <a:defRPr sz="1600" b="0">
                <a:solidFill>
                  <a:schemeClr val="bg1"/>
                </a:solidFill>
              </a:defRPr>
            </a:lvl1pPr>
            <a:lvl2pPr marL="457200" indent="0">
              <a:buNone/>
              <a:defRPr sz="1600"/>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1" name="Text Placeholder 4">
            <a:extLst>
              <a:ext uri="{FF2B5EF4-FFF2-40B4-BE49-F238E27FC236}">
                <a16:creationId xmlns:a16="http://schemas.microsoft.com/office/drawing/2014/main" id="{892AA37C-BA0F-9C4F-B098-EDFE391C47DB}"/>
              </a:ext>
            </a:extLst>
          </p:cNvPr>
          <p:cNvSpPr>
            <a:spLocks noGrp="1"/>
          </p:cNvSpPr>
          <p:nvPr>
            <p:ph type="body" sz="quarter" idx="12"/>
          </p:nvPr>
        </p:nvSpPr>
        <p:spPr>
          <a:xfrm>
            <a:off x="3784600" y="4332486"/>
            <a:ext cx="1828800" cy="401221"/>
          </a:xfrm>
          <a:prstGeom prst="rect">
            <a:avLst/>
          </a:prstGeom>
        </p:spPr>
        <p:txBody>
          <a:bodyPr lIns="0" tIns="0" rIns="0" bIns="0"/>
          <a:lstStyle>
            <a:lvl1pPr marL="0" indent="0">
              <a:buNone/>
              <a:defRPr sz="1800" b="1">
                <a:solidFill>
                  <a:schemeClr val="bg1"/>
                </a:solidFill>
              </a:defRPr>
            </a:lvl1pPr>
            <a:lvl2pPr marL="457200" indent="0">
              <a:buNone/>
              <a:defRPr sz="1600"/>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4">
            <a:extLst>
              <a:ext uri="{FF2B5EF4-FFF2-40B4-BE49-F238E27FC236}">
                <a16:creationId xmlns:a16="http://schemas.microsoft.com/office/drawing/2014/main" id="{EEAAAC92-F1DA-6847-8D56-1ACCD5E3B0F5}"/>
              </a:ext>
            </a:extLst>
          </p:cNvPr>
          <p:cNvSpPr>
            <a:spLocks noGrp="1"/>
          </p:cNvSpPr>
          <p:nvPr>
            <p:ph type="body" sz="quarter" idx="13"/>
          </p:nvPr>
        </p:nvSpPr>
        <p:spPr>
          <a:xfrm>
            <a:off x="3784600" y="4887668"/>
            <a:ext cx="1828800" cy="971251"/>
          </a:xfrm>
          <a:prstGeom prst="rect">
            <a:avLst/>
          </a:prstGeom>
        </p:spPr>
        <p:txBody>
          <a:bodyPr lIns="0" tIns="0" rIns="0" bIns="0"/>
          <a:lstStyle>
            <a:lvl1pPr marL="0" indent="0">
              <a:buNone/>
              <a:defRPr sz="1600" b="0">
                <a:solidFill>
                  <a:schemeClr val="bg1"/>
                </a:solidFill>
              </a:defRPr>
            </a:lvl1pPr>
            <a:lvl2pPr marL="457200" indent="0">
              <a:buNone/>
              <a:defRPr sz="1600"/>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3" name="Text Placeholder 4">
            <a:extLst>
              <a:ext uri="{FF2B5EF4-FFF2-40B4-BE49-F238E27FC236}">
                <a16:creationId xmlns:a16="http://schemas.microsoft.com/office/drawing/2014/main" id="{F4E4153D-E2B3-7D4A-8D92-FF6597B2FB5F}"/>
              </a:ext>
            </a:extLst>
          </p:cNvPr>
          <p:cNvSpPr>
            <a:spLocks noGrp="1"/>
          </p:cNvSpPr>
          <p:nvPr>
            <p:ph type="body" sz="quarter" idx="14"/>
          </p:nvPr>
        </p:nvSpPr>
        <p:spPr>
          <a:xfrm>
            <a:off x="6531512" y="4313436"/>
            <a:ext cx="1828800" cy="420271"/>
          </a:xfrm>
          <a:prstGeom prst="rect">
            <a:avLst/>
          </a:prstGeom>
        </p:spPr>
        <p:txBody>
          <a:bodyPr lIns="0" tIns="0" rIns="0" bIns="0"/>
          <a:lstStyle>
            <a:lvl1pPr marL="0" indent="0">
              <a:buNone/>
              <a:defRPr sz="1800" b="1">
                <a:solidFill>
                  <a:schemeClr val="bg1"/>
                </a:solidFill>
              </a:defRPr>
            </a:lvl1pPr>
            <a:lvl2pPr marL="457200" indent="0">
              <a:buNone/>
              <a:defRPr sz="1600"/>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4">
            <a:extLst>
              <a:ext uri="{FF2B5EF4-FFF2-40B4-BE49-F238E27FC236}">
                <a16:creationId xmlns:a16="http://schemas.microsoft.com/office/drawing/2014/main" id="{0D6B703A-5BF6-744F-A3D3-C65E3F8B3B6B}"/>
              </a:ext>
            </a:extLst>
          </p:cNvPr>
          <p:cNvSpPr>
            <a:spLocks noGrp="1"/>
          </p:cNvSpPr>
          <p:nvPr>
            <p:ph type="body" sz="quarter" idx="15"/>
          </p:nvPr>
        </p:nvSpPr>
        <p:spPr>
          <a:xfrm>
            <a:off x="6531512" y="4887669"/>
            <a:ext cx="1828800" cy="971253"/>
          </a:xfrm>
          <a:prstGeom prst="rect">
            <a:avLst/>
          </a:prstGeom>
        </p:spPr>
        <p:txBody>
          <a:bodyPr lIns="0" tIns="0" rIns="0" bIns="0"/>
          <a:lstStyle>
            <a:lvl1pPr marL="0" indent="0">
              <a:buNone/>
              <a:defRPr sz="1600" b="0">
                <a:solidFill>
                  <a:schemeClr val="bg1"/>
                </a:solidFill>
              </a:defRPr>
            </a:lvl1pPr>
            <a:lvl2pPr marL="457200" indent="0">
              <a:buNone/>
              <a:defRPr sz="1600"/>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5" name="Text Placeholder 4">
            <a:extLst>
              <a:ext uri="{FF2B5EF4-FFF2-40B4-BE49-F238E27FC236}">
                <a16:creationId xmlns:a16="http://schemas.microsoft.com/office/drawing/2014/main" id="{982A9FE5-981A-B340-B8F8-D2DB83C19609}"/>
              </a:ext>
            </a:extLst>
          </p:cNvPr>
          <p:cNvSpPr>
            <a:spLocks noGrp="1"/>
          </p:cNvSpPr>
          <p:nvPr>
            <p:ph type="body" sz="quarter" idx="16"/>
          </p:nvPr>
        </p:nvSpPr>
        <p:spPr>
          <a:xfrm>
            <a:off x="9296400" y="4332486"/>
            <a:ext cx="1828800" cy="420271"/>
          </a:xfrm>
          <a:prstGeom prst="rect">
            <a:avLst/>
          </a:prstGeom>
        </p:spPr>
        <p:txBody>
          <a:bodyPr lIns="0" tIns="0" rIns="0" bIns="0"/>
          <a:lstStyle>
            <a:lvl1pPr marL="0" indent="0">
              <a:buNone/>
              <a:defRPr sz="1800" b="1">
                <a:solidFill>
                  <a:schemeClr val="bg1"/>
                </a:solidFill>
              </a:defRPr>
            </a:lvl1pPr>
            <a:lvl2pPr marL="457200" indent="0">
              <a:buNone/>
              <a:defRPr sz="1600"/>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4">
            <a:extLst>
              <a:ext uri="{FF2B5EF4-FFF2-40B4-BE49-F238E27FC236}">
                <a16:creationId xmlns:a16="http://schemas.microsoft.com/office/drawing/2014/main" id="{594B2391-B4C8-5542-8285-39BAD874EC11}"/>
              </a:ext>
            </a:extLst>
          </p:cNvPr>
          <p:cNvSpPr>
            <a:spLocks noGrp="1"/>
          </p:cNvSpPr>
          <p:nvPr>
            <p:ph type="body" sz="quarter" idx="17"/>
          </p:nvPr>
        </p:nvSpPr>
        <p:spPr>
          <a:xfrm>
            <a:off x="9296400" y="4887669"/>
            <a:ext cx="1828800" cy="971253"/>
          </a:xfrm>
          <a:prstGeom prst="rect">
            <a:avLst/>
          </a:prstGeom>
        </p:spPr>
        <p:txBody>
          <a:bodyPr lIns="0" tIns="0" rIns="0" bIns="0"/>
          <a:lstStyle>
            <a:lvl1pPr marL="0" indent="0">
              <a:buNone/>
              <a:defRPr sz="1600" b="0">
                <a:solidFill>
                  <a:schemeClr val="bg1"/>
                </a:solidFill>
              </a:defRPr>
            </a:lvl1pPr>
            <a:lvl2pPr marL="457200" indent="0">
              <a:buNone/>
              <a:defRPr sz="1600"/>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7" name="Picture Placeholder 25">
            <a:extLst>
              <a:ext uri="{FF2B5EF4-FFF2-40B4-BE49-F238E27FC236}">
                <a16:creationId xmlns:a16="http://schemas.microsoft.com/office/drawing/2014/main" id="{A2D87BC1-884E-CD4E-BABF-B7AF4DF7869E}"/>
              </a:ext>
            </a:extLst>
          </p:cNvPr>
          <p:cNvSpPr>
            <a:spLocks noGrp="1"/>
          </p:cNvSpPr>
          <p:nvPr>
            <p:ph type="pic" sz="quarter" idx="18"/>
          </p:nvPr>
        </p:nvSpPr>
        <p:spPr>
          <a:xfrm>
            <a:off x="1028700" y="2308936"/>
            <a:ext cx="1828800" cy="1831590"/>
          </a:xfrm>
          <a:prstGeom prst="rect">
            <a:avLst/>
          </a:prstGeom>
        </p:spPr>
        <p:txBody>
          <a:bodyPr/>
          <a:lstStyle>
            <a:lvl1pPr>
              <a:defRPr sz="2000">
                <a:solidFill>
                  <a:schemeClr val="bg1"/>
                </a:solidFill>
              </a:defRPr>
            </a:lvl1pPr>
          </a:lstStyle>
          <a:p>
            <a:r>
              <a:rPr lang="en-US"/>
              <a:t>Click icon to add picture</a:t>
            </a:r>
          </a:p>
        </p:txBody>
      </p:sp>
      <p:sp>
        <p:nvSpPr>
          <p:cNvPr id="38" name="Picture Placeholder 25">
            <a:extLst>
              <a:ext uri="{FF2B5EF4-FFF2-40B4-BE49-F238E27FC236}">
                <a16:creationId xmlns:a16="http://schemas.microsoft.com/office/drawing/2014/main" id="{DB0763B3-E65F-8A47-AA7C-C9A56C50600F}"/>
              </a:ext>
            </a:extLst>
          </p:cNvPr>
          <p:cNvSpPr>
            <a:spLocks noGrp="1"/>
          </p:cNvSpPr>
          <p:nvPr>
            <p:ph type="pic" sz="quarter" idx="19"/>
          </p:nvPr>
        </p:nvSpPr>
        <p:spPr>
          <a:xfrm>
            <a:off x="3784600" y="2308936"/>
            <a:ext cx="1828800" cy="1831590"/>
          </a:xfrm>
          <a:prstGeom prst="rect">
            <a:avLst/>
          </a:prstGeom>
        </p:spPr>
        <p:txBody>
          <a:bodyPr/>
          <a:lstStyle>
            <a:lvl1pPr>
              <a:defRPr sz="2000">
                <a:solidFill>
                  <a:schemeClr val="bg1"/>
                </a:solidFill>
              </a:defRPr>
            </a:lvl1pPr>
          </a:lstStyle>
          <a:p>
            <a:r>
              <a:rPr lang="en-US"/>
              <a:t>Click icon to add picture</a:t>
            </a:r>
          </a:p>
        </p:txBody>
      </p:sp>
      <p:sp>
        <p:nvSpPr>
          <p:cNvPr id="39" name="Picture Placeholder 25">
            <a:extLst>
              <a:ext uri="{FF2B5EF4-FFF2-40B4-BE49-F238E27FC236}">
                <a16:creationId xmlns:a16="http://schemas.microsoft.com/office/drawing/2014/main" id="{1E0F47CF-6DE7-F745-B9D8-55421009AF4E}"/>
              </a:ext>
            </a:extLst>
          </p:cNvPr>
          <p:cNvSpPr>
            <a:spLocks noGrp="1"/>
          </p:cNvSpPr>
          <p:nvPr>
            <p:ph type="pic" sz="quarter" idx="20"/>
          </p:nvPr>
        </p:nvSpPr>
        <p:spPr>
          <a:xfrm>
            <a:off x="6540500" y="2308936"/>
            <a:ext cx="1828800" cy="1831590"/>
          </a:xfrm>
          <a:prstGeom prst="rect">
            <a:avLst/>
          </a:prstGeom>
        </p:spPr>
        <p:txBody>
          <a:bodyPr/>
          <a:lstStyle>
            <a:lvl1pPr>
              <a:defRPr sz="2000">
                <a:solidFill>
                  <a:schemeClr val="bg1"/>
                </a:solidFill>
              </a:defRPr>
            </a:lvl1pPr>
          </a:lstStyle>
          <a:p>
            <a:r>
              <a:rPr lang="en-US"/>
              <a:t>Click icon to add picture</a:t>
            </a:r>
          </a:p>
        </p:txBody>
      </p:sp>
      <p:sp>
        <p:nvSpPr>
          <p:cNvPr id="40" name="Picture Placeholder 25">
            <a:extLst>
              <a:ext uri="{FF2B5EF4-FFF2-40B4-BE49-F238E27FC236}">
                <a16:creationId xmlns:a16="http://schemas.microsoft.com/office/drawing/2014/main" id="{B4621956-6AB4-E346-8900-9AE2A51ADBC5}"/>
              </a:ext>
            </a:extLst>
          </p:cNvPr>
          <p:cNvSpPr>
            <a:spLocks noGrp="1"/>
          </p:cNvSpPr>
          <p:nvPr>
            <p:ph type="pic" sz="quarter" idx="21"/>
          </p:nvPr>
        </p:nvSpPr>
        <p:spPr>
          <a:xfrm>
            <a:off x="9296400" y="2314278"/>
            <a:ext cx="1828800" cy="1831590"/>
          </a:xfrm>
          <a:prstGeom prst="rect">
            <a:avLst/>
          </a:prstGeom>
        </p:spPr>
        <p:txBody>
          <a:bodyPr/>
          <a:lstStyle>
            <a:lvl1pPr>
              <a:defRPr sz="2000">
                <a:solidFill>
                  <a:schemeClr val="bg1"/>
                </a:solidFill>
              </a:defRPr>
            </a:lvl1pPr>
          </a:lstStyle>
          <a:p>
            <a:r>
              <a:rPr lang="en-US"/>
              <a:t>Click icon to add picture</a:t>
            </a:r>
          </a:p>
        </p:txBody>
      </p:sp>
      <p:sp>
        <p:nvSpPr>
          <p:cNvPr id="25" name="Title 1">
            <a:extLst>
              <a:ext uri="{FF2B5EF4-FFF2-40B4-BE49-F238E27FC236}">
                <a16:creationId xmlns:a16="http://schemas.microsoft.com/office/drawing/2014/main" id="{3B64062A-6292-0441-95CB-9A91F49DBAA7}"/>
              </a:ext>
            </a:extLst>
          </p:cNvPr>
          <p:cNvSpPr>
            <a:spLocks noGrp="1"/>
          </p:cNvSpPr>
          <p:nvPr>
            <p:ph type="title"/>
          </p:nvPr>
        </p:nvSpPr>
        <p:spPr>
          <a:xfrm>
            <a:off x="1028700" y="999068"/>
            <a:ext cx="7810500" cy="645284"/>
          </a:xfrm>
          <a:prstGeom prst="rect">
            <a:avLst/>
          </a:prstGeom>
        </p:spPr>
        <p:txBody>
          <a:bodyPr lIns="0" tIns="0" rIns="0" bIns="0" anchor="b"/>
          <a:lstStyle>
            <a:lvl1pPr>
              <a:defRPr sz="3200">
                <a:solidFill>
                  <a:schemeClr val="bg1"/>
                </a:solidFill>
              </a:defRPr>
            </a:lvl1pPr>
          </a:lstStyle>
          <a:p>
            <a:r>
              <a:rPr lang="en-US"/>
              <a:t>Click to edit Master title style</a:t>
            </a:r>
          </a:p>
        </p:txBody>
      </p:sp>
      <p:sp>
        <p:nvSpPr>
          <p:cNvPr id="27" name="Footer Placeholder 4">
            <a:extLst>
              <a:ext uri="{FF2B5EF4-FFF2-40B4-BE49-F238E27FC236}">
                <a16:creationId xmlns:a16="http://schemas.microsoft.com/office/drawing/2014/main" id="{2BAC4501-17EB-40B4-97CC-2B2905C99BBD}"/>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www.ieefa.org</a:t>
            </a:r>
          </a:p>
        </p:txBody>
      </p:sp>
      <p:sp>
        <p:nvSpPr>
          <p:cNvPr id="28" name="Slide Number Placeholder 5">
            <a:extLst>
              <a:ext uri="{FF2B5EF4-FFF2-40B4-BE49-F238E27FC236}">
                <a16:creationId xmlns:a16="http://schemas.microsoft.com/office/drawing/2014/main" id="{F6CBCC2A-E502-46EE-84E0-722804C50583}"/>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a:p>
        </p:txBody>
      </p:sp>
      <p:pic>
        <p:nvPicPr>
          <p:cNvPr id="21" name="Picture 20" descr="Graphical user interface, text  Description automatically generated">
            <a:extLst>
              <a:ext uri="{FF2B5EF4-FFF2-40B4-BE49-F238E27FC236}">
                <a16:creationId xmlns:a16="http://schemas.microsoft.com/office/drawing/2014/main" id="{4ADD2A28-9217-EA88-A0DC-D178EF7C51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1023963209"/>
      </p:ext>
    </p:extLst>
  </p:cSld>
  <p:clrMapOvr>
    <a:masterClrMapping/>
  </p:clrMapOvr>
  <p:extLst>
    <p:ext uri="{DCECCB84-F9BA-43D5-87BE-67443E8EF086}">
      <p15:sldGuideLst xmlns:p15="http://schemas.microsoft.com/office/powerpoint/2012/main">
        <p15:guide id="2" pos="648" userDrawn="1">
          <p15:clr>
            <a:srgbClr val="FBAE40"/>
          </p15:clr>
        </p15:guide>
        <p15:guide id="4" orient="horz" pos="1152" userDrawn="1">
          <p15:clr>
            <a:srgbClr val="FBAE40"/>
          </p15:clr>
        </p15:guide>
        <p15:guide id="5" orient="horz" pos="1440" userDrawn="1">
          <p15:clr>
            <a:srgbClr val="FBAE40"/>
          </p15:clr>
        </p15:guide>
        <p15:guide id="8" orient="horz" pos="3072" userDrawn="1">
          <p15:clr>
            <a:srgbClr val="FBAE40"/>
          </p15:clr>
        </p15:guide>
        <p15:guide id="13" pos="6384" userDrawn="1">
          <p15:clr>
            <a:srgbClr val="FBAE40"/>
          </p15:clr>
        </p15:guide>
        <p15:guide id="14" orient="horz" pos="321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A116A2E3-682D-BD4F-9FC9-4546B0C9A186}"/>
              </a:ext>
            </a:extLst>
          </p:cNvPr>
          <p:cNvSpPr>
            <a:spLocks noGrp="1"/>
          </p:cNvSpPr>
          <p:nvPr>
            <p:ph type="title"/>
          </p:nvPr>
        </p:nvSpPr>
        <p:spPr>
          <a:xfrm>
            <a:off x="1028700" y="999068"/>
            <a:ext cx="7810500" cy="645284"/>
          </a:xfrm>
          <a:prstGeom prst="rect">
            <a:avLst/>
          </a:prstGeom>
        </p:spPr>
        <p:txBody>
          <a:bodyPr lIns="0" tIns="0" rIns="0" bIns="0" anchor="b"/>
          <a:lstStyle>
            <a:lvl1pPr>
              <a:defRPr sz="3200">
                <a:solidFill>
                  <a:schemeClr val="tx1"/>
                </a:solidFill>
              </a:defRPr>
            </a:lvl1pPr>
          </a:lstStyle>
          <a:p>
            <a:r>
              <a:rPr lang="en-US"/>
              <a:t>Click to edit Master title style</a:t>
            </a:r>
          </a:p>
        </p:txBody>
      </p:sp>
      <p:sp>
        <p:nvSpPr>
          <p:cNvPr id="5" name="Text Placeholder 4">
            <a:extLst>
              <a:ext uri="{FF2B5EF4-FFF2-40B4-BE49-F238E27FC236}">
                <a16:creationId xmlns:a16="http://schemas.microsoft.com/office/drawing/2014/main" id="{2D1056DE-470B-C64D-99AE-5039A021EC58}"/>
              </a:ext>
            </a:extLst>
          </p:cNvPr>
          <p:cNvSpPr>
            <a:spLocks noGrp="1"/>
          </p:cNvSpPr>
          <p:nvPr>
            <p:ph type="body" sz="quarter" idx="17"/>
          </p:nvPr>
        </p:nvSpPr>
        <p:spPr>
          <a:xfrm>
            <a:off x="941616" y="2328553"/>
            <a:ext cx="2286000" cy="911029"/>
          </a:xfrm>
          <a:prstGeom prst="rect">
            <a:avLst/>
          </a:prstGeom>
        </p:spPr>
        <p:txBody>
          <a:bodyPr/>
          <a:lstStyle>
            <a:lvl1pPr marL="0" indent="0">
              <a:buFont typeface="Arial" panose="020B0604020202020204" pitchFamily="34" charset="0"/>
              <a:buNone/>
              <a:defRPr sz="1800" b="1">
                <a:solidFill>
                  <a:schemeClr val="tx1"/>
                </a:solidFill>
              </a:defRPr>
            </a:lvl1pPr>
          </a:lstStyle>
          <a:p>
            <a:pPr lvl="0"/>
            <a:r>
              <a:rPr lang="en-US"/>
              <a:t>Click to edit Master text styles</a:t>
            </a:r>
          </a:p>
        </p:txBody>
      </p:sp>
      <p:sp>
        <p:nvSpPr>
          <p:cNvPr id="37" name="Text Placeholder 4">
            <a:extLst>
              <a:ext uri="{FF2B5EF4-FFF2-40B4-BE49-F238E27FC236}">
                <a16:creationId xmlns:a16="http://schemas.microsoft.com/office/drawing/2014/main" id="{4ADA9C53-0DC4-4D43-B80C-9B0A9E0EBDE1}"/>
              </a:ext>
            </a:extLst>
          </p:cNvPr>
          <p:cNvSpPr>
            <a:spLocks noGrp="1"/>
          </p:cNvSpPr>
          <p:nvPr>
            <p:ph type="body" sz="quarter" idx="19"/>
          </p:nvPr>
        </p:nvSpPr>
        <p:spPr>
          <a:xfrm>
            <a:off x="6206672" y="2328553"/>
            <a:ext cx="2286000" cy="911029"/>
          </a:xfrm>
          <a:prstGeom prst="rect">
            <a:avLst/>
          </a:prstGeom>
        </p:spPr>
        <p:txBody>
          <a:bodyPr/>
          <a:lstStyle>
            <a:lvl1pPr marL="0" indent="0">
              <a:buFont typeface="Arial" panose="020B0604020202020204" pitchFamily="34" charset="0"/>
              <a:buNone/>
              <a:defRPr sz="1800" b="1">
                <a:solidFill>
                  <a:schemeClr val="tx1"/>
                </a:solidFill>
              </a:defRPr>
            </a:lvl1pPr>
          </a:lstStyle>
          <a:p>
            <a:pPr lvl="0"/>
            <a:r>
              <a:rPr lang="en-US"/>
              <a:t>Click to edit Master text styles</a:t>
            </a:r>
          </a:p>
        </p:txBody>
      </p:sp>
      <p:sp>
        <p:nvSpPr>
          <p:cNvPr id="38" name="Text Placeholder 4">
            <a:extLst>
              <a:ext uri="{FF2B5EF4-FFF2-40B4-BE49-F238E27FC236}">
                <a16:creationId xmlns:a16="http://schemas.microsoft.com/office/drawing/2014/main" id="{F8E68047-DF25-AB45-A0F0-F4DFE23516C6}"/>
              </a:ext>
            </a:extLst>
          </p:cNvPr>
          <p:cNvSpPr>
            <a:spLocks noGrp="1"/>
          </p:cNvSpPr>
          <p:nvPr>
            <p:ph type="body" sz="quarter" idx="20"/>
          </p:nvPr>
        </p:nvSpPr>
        <p:spPr>
          <a:xfrm>
            <a:off x="6206672" y="3336211"/>
            <a:ext cx="2286000" cy="2490992"/>
          </a:xfrm>
          <a:prstGeom prst="rect">
            <a:avLst/>
          </a:prstGeom>
        </p:spPr>
        <p:txBody>
          <a:bodyPr/>
          <a:lstStyle>
            <a:lvl1pPr marL="0" indent="0">
              <a:lnSpc>
                <a:spcPct val="100000"/>
              </a:lnSpc>
              <a:buFont typeface="Arial" panose="020B0604020202020204" pitchFamily="34" charset="0"/>
              <a:buNone/>
              <a:defRPr sz="1400" b="0">
                <a:solidFill>
                  <a:schemeClr val="tx1"/>
                </a:solidFill>
              </a:defRPr>
            </a:lvl1pPr>
          </a:lstStyle>
          <a:p>
            <a:pPr lvl="0"/>
            <a:r>
              <a:rPr lang="en-US"/>
              <a:t>Click to edit Master text styles</a:t>
            </a:r>
          </a:p>
        </p:txBody>
      </p:sp>
      <p:sp>
        <p:nvSpPr>
          <p:cNvPr id="41" name="Text Placeholder 4">
            <a:extLst>
              <a:ext uri="{FF2B5EF4-FFF2-40B4-BE49-F238E27FC236}">
                <a16:creationId xmlns:a16="http://schemas.microsoft.com/office/drawing/2014/main" id="{61DB1B27-14E7-1549-BDAA-6DD31A1B1FC4}"/>
              </a:ext>
            </a:extLst>
          </p:cNvPr>
          <p:cNvSpPr>
            <a:spLocks noGrp="1"/>
          </p:cNvSpPr>
          <p:nvPr>
            <p:ph type="body" sz="quarter" idx="21"/>
          </p:nvPr>
        </p:nvSpPr>
        <p:spPr>
          <a:xfrm>
            <a:off x="8839200" y="2328553"/>
            <a:ext cx="2286000" cy="911029"/>
          </a:xfrm>
          <a:prstGeom prst="rect">
            <a:avLst/>
          </a:prstGeom>
        </p:spPr>
        <p:txBody>
          <a:bodyPr/>
          <a:lstStyle>
            <a:lvl1pPr marL="0" indent="0">
              <a:buFont typeface="Arial" panose="020B0604020202020204" pitchFamily="34" charset="0"/>
              <a:buNone/>
              <a:defRPr sz="1800" b="1">
                <a:solidFill>
                  <a:schemeClr val="tx1"/>
                </a:solidFill>
              </a:defRPr>
            </a:lvl1pPr>
          </a:lstStyle>
          <a:p>
            <a:pPr lvl="0"/>
            <a:r>
              <a:rPr lang="en-US"/>
              <a:t>Click to edit Master text styles</a:t>
            </a:r>
          </a:p>
        </p:txBody>
      </p:sp>
      <p:sp>
        <p:nvSpPr>
          <p:cNvPr id="42" name="Text Placeholder 4">
            <a:extLst>
              <a:ext uri="{FF2B5EF4-FFF2-40B4-BE49-F238E27FC236}">
                <a16:creationId xmlns:a16="http://schemas.microsoft.com/office/drawing/2014/main" id="{69D66743-22F2-C84F-9FD2-F350766D6CDF}"/>
              </a:ext>
            </a:extLst>
          </p:cNvPr>
          <p:cNvSpPr>
            <a:spLocks noGrp="1"/>
          </p:cNvSpPr>
          <p:nvPr>
            <p:ph type="body" sz="quarter" idx="22"/>
          </p:nvPr>
        </p:nvSpPr>
        <p:spPr>
          <a:xfrm>
            <a:off x="8839200" y="3331030"/>
            <a:ext cx="2286000" cy="2466536"/>
          </a:xfrm>
          <a:prstGeom prst="rect">
            <a:avLst/>
          </a:prstGeom>
        </p:spPr>
        <p:txBody>
          <a:bodyPr/>
          <a:lstStyle>
            <a:lvl1pPr marL="0" indent="0">
              <a:lnSpc>
                <a:spcPct val="100000"/>
              </a:lnSpc>
              <a:buFont typeface="Arial" panose="020B0604020202020204" pitchFamily="34" charset="0"/>
              <a:buNone/>
              <a:defRPr sz="1400" b="0">
                <a:solidFill>
                  <a:schemeClr val="tx1"/>
                </a:solidFill>
              </a:defRPr>
            </a:lvl1pPr>
          </a:lstStyle>
          <a:p>
            <a:pPr lvl="0"/>
            <a:r>
              <a:rPr lang="en-US"/>
              <a:t>Click to edit Master text styles</a:t>
            </a:r>
          </a:p>
        </p:txBody>
      </p:sp>
      <p:sp>
        <p:nvSpPr>
          <p:cNvPr id="43" name="Text Placeholder 4">
            <a:extLst>
              <a:ext uri="{FF2B5EF4-FFF2-40B4-BE49-F238E27FC236}">
                <a16:creationId xmlns:a16="http://schemas.microsoft.com/office/drawing/2014/main" id="{4A38EF55-8739-4A40-A228-67296EA938B3}"/>
              </a:ext>
            </a:extLst>
          </p:cNvPr>
          <p:cNvSpPr>
            <a:spLocks noGrp="1"/>
          </p:cNvSpPr>
          <p:nvPr>
            <p:ph type="body" sz="quarter" idx="23"/>
          </p:nvPr>
        </p:nvSpPr>
        <p:spPr>
          <a:xfrm>
            <a:off x="3557921" y="2328553"/>
            <a:ext cx="2286000" cy="911029"/>
          </a:xfrm>
          <a:prstGeom prst="rect">
            <a:avLst/>
          </a:prstGeom>
        </p:spPr>
        <p:txBody>
          <a:bodyPr/>
          <a:lstStyle>
            <a:lvl1pPr marL="0" indent="0">
              <a:buFont typeface="Arial" panose="020B0604020202020204" pitchFamily="34" charset="0"/>
              <a:buNone/>
              <a:defRPr sz="1800" b="1">
                <a:solidFill>
                  <a:schemeClr val="tx1"/>
                </a:solidFill>
              </a:defRPr>
            </a:lvl1pPr>
          </a:lstStyle>
          <a:p>
            <a:pPr lvl="0"/>
            <a:r>
              <a:rPr lang="en-US"/>
              <a:t>Click to edit Master text styles</a:t>
            </a:r>
          </a:p>
        </p:txBody>
      </p:sp>
      <p:sp>
        <p:nvSpPr>
          <p:cNvPr id="44" name="Text Placeholder 4">
            <a:extLst>
              <a:ext uri="{FF2B5EF4-FFF2-40B4-BE49-F238E27FC236}">
                <a16:creationId xmlns:a16="http://schemas.microsoft.com/office/drawing/2014/main" id="{268DC74C-B0F9-2649-BEC3-BBA0BD737650}"/>
              </a:ext>
            </a:extLst>
          </p:cNvPr>
          <p:cNvSpPr>
            <a:spLocks noGrp="1"/>
          </p:cNvSpPr>
          <p:nvPr>
            <p:ph type="body" sz="quarter" idx="24"/>
          </p:nvPr>
        </p:nvSpPr>
        <p:spPr>
          <a:xfrm>
            <a:off x="3557921" y="3331029"/>
            <a:ext cx="2286000" cy="2466537"/>
          </a:xfrm>
          <a:prstGeom prst="rect">
            <a:avLst/>
          </a:prstGeom>
        </p:spPr>
        <p:txBody>
          <a:bodyPr/>
          <a:lstStyle>
            <a:lvl1pPr marL="0" indent="0">
              <a:lnSpc>
                <a:spcPct val="100000"/>
              </a:lnSpc>
              <a:buFont typeface="Arial" panose="020B0604020202020204" pitchFamily="34" charset="0"/>
              <a:buNone/>
              <a:defRPr sz="1400" b="0">
                <a:solidFill>
                  <a:schemeClr val="tx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57B1422B-E6C5-43B2-9F2B-DECEB3812142}"/>
              </a:ext>
            </a:extLst>
          </p:cNvPr>
          <p:cNvSpPr>
            <a:spLocks noGrp="1"/>
          </p:cNvSpPr>
          <p:nvPr>
            <p:ph type="body" sz="quarter" idx="25"/>
          </p:nvPr>
        </p:nvSpPr>
        <p:spPr>
          <a:xfrm>
            <a:off x="941616" y="3331029"/>
            <a:ext cx="2286000" cy="2466975"/>
          </a:xfrm>
          <a:prstGeom prst="rect">
            <a:avLst/>
          </a:prstGeom>
        </p:spPr>
        <p:txBody>
          <a:bodyPr/>
          <a:lstStyle>
            <a:lvl1pPr marL="0" indent="0">
              <a:lnSpc>
                <a:spcPct val="100000"/>
              </a:lnSpc>
              <a:buFont typeface="Arial" panose="020B0604020202020204" pitchFamily="34" charset="0"/>
              <a:buNone/>
              <a:defRPr sz="1400">
                <a:solidFill>
                  <a:schemeClr val="tx1"/>
                </a:solidFill>
              </a:defRPr>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21" name="Footer Placeholder 4">
            <a:extLst>
              <a:ext uri="{FF2B5EF4-FFF2-40B4-BE49-F238E27FC236}">
                <a16:creationId xmlns:a16="http://schemas.microsoft.com/office/drawing/2014/main" id="{94EB517B-A142-4F20-AA52-B4808575A89E}"/>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tx1"/>
                </a:solidFill>
              </a:defRPr>
            </a:lvl1pPr>
          </a:lstStyle>
          <a:p>
            <a:r>
              <a:rPr lang="en-US"/>
              <a:t>www.ieefa.org</a:t>
            </a:r>
          </a:p>
        </p:txBody>
      </p:sp>
      <p:sp>
        <p:nvSpPr>
          <p:cNvPr id="22" name="Slide Number Placeholder 5">
            <a:extLst>
              <a:ext uri="{FF2B5EF4-FFF2-40B4-BE49-F238E27FC236}">
                <a16:creationId xmlns:a16="http://schemas.microsoft.com/office/drawing/2014/main" id="{FF09578D-03FD-4B47-98FB-96A3A0960C3A}"/>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tx1"/>
                </a:solidFill>
              </a:defRPr>
            </a:lvl1pPr>
          </a:lstStyle>
          <a:p>
            <a:fld id="{7782931A-7D25-4B4B-9464-57AE418934A3}" type="slidenum">
              <a:rPr lang="en-US" smtClean="0"/>
              <a:pPr/>
              <a:t>‹#›</a:t>
            </a:fld>
            <a:endParaRPr lang="en-US"/>
          </a:p>
        </p:txBody>
      </p:sp>
      <p:pic>
        <p:nvPicPr>
          <p:cNvPr id="18" name="Picture 17" descr="Graphical user interface, text  Description automatically generated">
            <a:extLst>
              <a:ext uri="{FF2B5EF4-FFF2-40B4-BE49-F238E27FC236}">
                <a16:creationId xmlns:a16="http://schemas.microsoft.com/office/drawing/2014/main" id="{E285BC72-10D6-3495-3FA0-03EB30B181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30768738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14" pos="148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 Dark">
    <p:bg>
      <p:bgRef idx="1001">
        <a:schemeClr val="bg1"/>
      </p:bgRef>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A116A2E3-682D-BD4F-9FC9-4546B0C9A186}"/>
              </a:ext>
            </a:extLst>
          </p:cNvPr>
          <p:cNvSpPr>
            <a:spLocks noGrp="1"/>
          </p:cNvSpPr>
          <p:nvPr>
            <p:ph type="title"/>
          </p:nvPr>
        </p:nvSpPr>
        <p:spPr>
          <a:xfrm>
            <a:off x="1028700" y="999068"/>
            <a:ext cx="7810500" cy="645284"/>
          </a:xfrm>
          <a:prstGeom prst="rect">
            <a:avLst/>
          </a:prstGeom>
        </p:spPr>
        <p:txBody>
          <a:bodyPr lIns="0" tIns="0" rIns="0" bIns="0" anchor="b"/>
          <a:lstStyle>
            <a:lvl1pPr>
              <a:defRPr sz="3200">
                <a:solidFill>
                  <a:schemeClr val="tx1"/>
                </a:solidFill>
              </a:defRPr>
            </a:lvl1pPr>
          </a:lstStyle>
          <a:p>
            <a:r>
              <a:rPr lang="en-US"/>
              <a:t>Click to edit Master title style</a:t>
            </a:r>
          </a:p>
        </p:txBody>
      </p:sp>
      <p:sp>
        <p:nvSpPr>
          <p:cNvPr id="5" name="Text Placeholder 4">
            <a:extLst>
              <a:ext uri="{FF2B5EF4-FFF2-40B4-BE49-F238E27FC236}">
                <a16:creationId xmlns:a16="http://schemas.microsoft.com/office/drawing/2014/main" id="{2D1056DE-470B-C64D-99AE-5039A021EC58}"/>
              </a:ext>
            </a:extLst>
          </p:cNvPr>
          <p:cNvSpPr>
            <a:spLocks noGrp="1"/>
          </p:cNvSpPr>
          <p:nvPr>
            <p:ph type="body" sz="quarter" idx="17"/>
          </p:nvPr>
        </p:nvSpPr>
        <p:spPr>
          <a:xfrm>
            <a:off x="941616" y="2328553"/>
            <a:ext cx="2286000" cy="911029"/>
          </a:xfrm>
          <a:prstGeom prst="rect">
            <a:avLst/>
          </a:prstGeom>
        </p:spPr>
        <p:txBody>
          <a:bodyPr/>
          <a:lstStyle>
            <a:lvl1pPr marL="0" indent="0">
              <a:buFont typeface="Arial" panose="020B0604020202020204" pitchFamily="34" charset="0"/>
              <a:buNone/>
              <a:defRPr sz="1800" b="1">
                <a:solidFill>
                  <a:schemeClr val="tx1"/>
                </a:solidFill>
              </a:defRPr>
            </a:lvl1pPr>
          </a:lstStyle>
          <a:p>
            <a:pPr lvl="0"/>
            <a:r>
              <a:rPr lang="en-US"/>
              <a:t>Click to edit Master text styles</a:t>
            </a:r>
          </a:p>
        </p:txBody>
      </p:sp>
      <p:sp>
        <p:nvSpPr>
          <p:cNvPr id="37" name="Text Placeholder 4">
            <a:extLst>
              <a:ext uri="{FF2B5EF4-FFF2-40B4-BE49-F238E27FC236}">
                <a16:creationId xmlns:a16="http://schemas.microsoft.com/office/drawing/2014/main" id="{4ADA9C53-0DC4-4D43-B80C-9B0A9E0EBDE1}"/>
              </a:ext>
            </a:extLst>
          </p:cNvPr>
          <p:cNvSpPr>
            <a:spLocks noGrp="1"/>
          </p:cNvSpPr>
          <p:nvPr>
            <p:ph type="body" sz="quarter" idx="19"/>
          </p:nvPr>
        </p:nvSpPr>
        <p:spPr>
          <a:xfrm>
            <a:off x="6206672" y="2328553"/>
            <a:ext cx="2286000" cy="911029"/>
          </a:xfrm>
          <a:prstGeom prst="rect">
            <a:avLst/>
          </a:prstGeom>
        </p:spPr>
        <p:txBody>
          <a:bodyPr/>
          <a:lstStyle>
            <a:lvl1pPr marL="0" indent="0">
              <a:buFont typeface="Arial" panose="020B0604020202020204" pitchFamily="34" charset="0"/>
              <a:buNone/>
              <a:defRPr sz="1800" b="1">
                <a:solidFill>
                  <a:schemeClr val="tx1"/>
                </a:solidFill>
              </a:defRPr>
            </a:lvl1pPr>
          </a:lstStyle>
          <a:p>
            <a:pPr lvl="0"/>
            <a:r>
              <a:rPr lang="en-US"/>
              <a:t>Click to edit Master text styles</a:t>
            </a:r>
          </a:p>
        </p:txBody>
      </p:sp>
      <p:sp>
        <p:nvSpPr>
          <p:cNvPr id="38" name="Text Placeholder 4">
            <a:extLst>
              <a:ext uri="{FF2B5EF4-FFF2-40B4-BE49-F238E27FC236}">
                <a16:creationId xmlns:a16="http://schemas.microsoft.com/office/drawing/2014/main" id="{F8E68047-DF25-AB45-A0F0-F4DFE23516C6}"/>
              </a:ext>
            </a:extLst>
          </p:cNvPr>
          <p:cNvSpPr>
            <a:spLocks noGrp="1"/>
          </p:cNvSpPr>
          <p:nvPr>
            <p:ph type="body" sz="quarter" idx="20"/>
          </p:nvPr>
        </p:nvSpPr>
        <p:spPr>
          <a:xfrm>
            <a:off x="6206672" y="3336211"/>
            <a:ext cx="2286000" cy="2490992"/>
          </a:xfrm>
          <a:prstGeom prst="rect">
            <a:avLst/>
          </a:prstGeom>
        </p:spPr>
        <p:txBody>
          <a:bodyPr/>
          <a:lstStyle>
            <a:lvl1pPr marL="0" indent="0">
              <a:lnSpc>
                <a:spcPct val="100000"/>
              </a:lnSpc>
              <a:buFont typeface="Arial" panose="020B0604020202020204" pitchFamily="34" charset="0"/>
              <a:buNone/>
              <a:defRPr sz="1400" b="0">
                <a:solidFill>
                  <a:schemeClr val="tx1"/>
                </a:solidFill>
              </a:defRPr>
            </a:lvl1pPr>
          </a:lstStyle>
          <a:p>
            <a:pPr lvl="0"/>
            <a:r>
              <a:rPr lang="en-US"/>
              <a:t>Click to edit Master text styles</a:t>
            </a:r>
          </a:p>
        </p:txBody>
      </p:sp>
      <p:sp>
        <p:nvSpPr>
          <p:cNvPr id="41" name="Text Placeholder 4">
            <a:extLst>
              <a:ext uri="{FF2B5EF4-FFF2-40B4-BE49-F238E27FC236}">
                <a16:creationId xmlns:a16="http://schemas.microsoft.com/office/drawing/2014/main" id="{61DB1B27-14E7-1549-BDAA-6DD31A1B1FC4}"/>
              </a:ext>
            </a:extLst>
          </p:cNvPr>
          <p:cNvSpPr>
            <a:spLocks noGrp="1"/>
          </p:cNvSpPr>
          <p:nvPr>
            <p:ph type="body" sz="quarter" idx="21"/>
          </p:nvPr>
        </p:nvSpPr>
        <p:spPr>
          <a:xfrm>
            <a:off x="8839200" y="2328553"/>
            <a:ext cx="2286000" cy="911029"/>
          </a:xfrm>
          <a:prstGeom prst="rect">
            <a:avLst/>
          </a:prstGeom>
        </p:spPr>
        <p:txBody>
          <a:bodyPr/>
          <a:lstStyle>
            <a:lvl1pPr marL="0" indent="0">
              <a:buFont typeface="Arial" panose="020B0604020202020204" pitchFamily="34" charset="0"/>
              <a:buNone/>
              <a:defRPr sz="1800" b="1">
                <a:solidFill>
                  <a:schemeClr val="tx1"/>
                </a:solidFill>
              </a:defRPr>
            </a:lvl1pPr>
          </a:lstStyle>
          <a:p>
            <a:pPr lvl="0"/>
            <a:r>
              <a:rPr lang="en-US"/>
              <a:t>Click to edit Master text styles</a:t>
            </a:r>
          </a:p>
        </p:txBody>
      </p:sp>
      <p:sp>
        <p:nvSpPr>
          <p:cNvPr id="42" name="Text Placeholder 4">
            <a:extLst>
              <a:ext uri="{FF2B5EF4-FFF2-40B4-BE49-F238E27FC236}">
                <a16:creationId xmlns:a16="http://schemas.microsoft.com/office/drawing/2014/main" id="{69D66743-22F2-C84F-9FD2-F350766D6CDF}"/>
              </a:ext>
            </a:extLst>
          </p:cNvPr>
          <p:cNvSpPr>
            <a:spLocks noGrp="1"/>
          </p:cNvSpPr>
          <p:nvPr>
            <p:ph type="body" sz="quarter" idx="22"/>
          </p:nvPr>
        </p:nvSpPr>
        <p:spPr>
          <a:xfrm>
            <a:off x="8839200" y="3331030"/>
            <a:ext cx="2286000" cy="2466536"/>
          </a:xfrm>
          <a:prstGeom prst="rect">
            <a:avLst/>
          </a:prstGeom>
        </p:spPr>
        <p:txBody>
          <a:bodyPr/>
          <a:lstStyle>
            <a:lvl1pPr marL="0" indent="0">
              <a:lnSpc>
                <a:spcPct val="100000"/>
              </a:lnSpc>
              <a:buFont typeface="Arial" panose="020B0604020202020204" pitchFamily="34" charset="0"/>
              <a:buNone/>
              <a:defRPr sz="1400" b="0">
                <a:solidFill>
                  <a:schemeClr val="tx1"/>
                </a:solidFill>
              </a:defRPr>
            </a:lvl1pPr>
          </a:lstStyle>
          <a:p>
            <a:pPr lvl="0"/>
            <a:r>
              <a:rPr lang="en-US"/>
              <a:t>Click to edit Master text styles</a:t>
            </a:r>
          </a:p>
        </p:txBody>
      </p:sp>
      <p:sp>
        <p:nvSpPr>
          <p:cNvPr id="43" name="Text Placeholder 4">
            <a:extLst>
              <a:ext uri="{FF2B5EF4-FFF2-40B4-BE49-F238E27FC236}">
                <a16:creationId xmlns:a16="http://schemas.microsoft.com/office/drawing/2014/main" id="{4A38EF55-8739-4A40-A228-67296EA938B3}"/>
              </a:ext>
            </a:extLst>
          </p:cNvPr>
          <p:cNvSpPr>
            <a:spLocks noGrp="1"/>
          </p:cNvSpPr>
          <p:nvPr>
            <p:ph type="body" sz="quarter" idx="23"/>
          </p:nvPr>
        </p:nvSpPr>
        <p:spPr>
          <a:xfrm>
            <a:off x="3574144" y="2328553"/>
            <a:ext cx="2286000" cy="911029"/>
          </a:xfrm>
          <a:prstGeom prst="rect">
            <a:avLst/>
          </a:prstGeom>
        </p:spPr>
        <p:txBody>
          <a:bodyPr/>
          <a:lstStyle>
            <a:lvl1pPr marL="0" indent="0">
              <a:buFont typeface="Arial" panose="020B0604020202020204" pitchFamily="34" charset="0"/>
              <a:buNone/>
              <a:defRPr sz="1800" b="1">
                <a:solidFill>
                  <a:schemeClr val="tx1"/>
                </a:solidFill>
              </a:defRPr>
            </a:lvl1pPr>
          </a:lstStyle>
          <a:p>
            <a:pPr lvl="0"/>
            <a:r>
              <a:rPr lang="en-US"/>
              <a:t>Click to edit Master text styles</a:t>
            </a:r>
          </a:p>
        </p:txBody>
      </p:sp>
      <p:sp>
        <p:nvSpPr>
          <p:cNvPr id="44" name="Text Placeholder 4">
            <a:extLst>
              <a:ext uri="{FF2B5EF4-FFF2-40B4-BE49-F238E27FC236}">
                <a16:creationId xmlns:a16="http://schemas.microsoft.com/office/drawing/2014/main" id="{268DC74C-B0F9-2649-BEC3-BBA0BD737650}"/>
              </a:ext>
            </a:extLst>
          </p:cNvPr>
          <p:cNvSpPr>
            <a:spLocks noGrp="1"/>
          </p:cNvSpPr>
          <p:nvPr>
            <p:ph type="body" sz="quarter" idx="24"/>
          </p:nvPr>
        </p:nvSpPr>
        <p:spPr>
          <a:xfrm>
            <a:off x="3557921" y="3331029"/>
            <a:ext cx="2286000" cy="2466537"/>
          </a:xfrm>
          <a:prstGeom prst="rect">
            <a:avLst/>
          </a:prstGeom>
        </p:spPr>
        <p:txBody>
          <a:bodyPr/>
          <a:lstStyle>
            <a:lvl1pPr marL="0" indent="0">
              <a:lnSpc>
                <a:spcPct val="100000"/>
              </a:lnSpc>
              <a:buFont typeface="Arial" panose="020B0604020202020204" pitchFamily="34" charset="0"/>
              <a:buNone/>
              <a:defRPr sz="1400" b="0">
                <a:solidFill>
                  <a:schemeClr val="tx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57B1422B-E6C5-43B2-9F2B-DECEB3812142}"/>
              </a:ext>
            </a:extLst>
          </p:cNvPr>
          <p:cNvSpPr>
            <a:spLocks noGrp="1"/>
          </p:cNvSpPr>
          <p:nvPr>
            <p:ph type="body" sz="quarter" idx="25"/>
          </p:nvPr>
        </p:nvSpPr>
        <p:spPr>
          <a:xfrm>
            <a:off x="968377" y="3331029"/>
            <a:ext cx="2286000" cy="2466975"/>
          </a:xfrm>
          <a:prstGeom prst="rect">
            <a:avLst/>
          </a:prstGeom>
        </p:spPr>
        <p:txBody>
          <a:bodyPr/>
          <a:lstStyle>
            <a:lvl1pPr marL="0" indent="0">
              <a:lnSpc>
                <a:spcPct val="100000"/>
              </a:lnSpc>
              <a:buNone/>
              <a:defRPr sz="1400">
                <a:solidFill>
                  <a:schemeClr val="tx1"/>
                </a:solidFill>
              </a:defRPr>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21" name="Footer Placeholder 4">
            <a:extLst>
              <a:ext uri="{FF2B5EF4-FFF2-40B4-BE49-F238E27FC236}">
                <a16:creationId xmlns:a16="http://schemas.microsoft.com/office/drawing/2014/main" id="{94EB517B-A142-4F20-AA52-B4808575A89E}"/>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tx1"/>
                </a:solidFill>
              </a:defRPr>
            </a:lvl1pPr>
          </a:lstStyle>
          <a:p>
            <a:r>
              <a:rPr lang="en-US"/>
              <a:t>www.ieefa.org</a:t>
            </a:r>
          </a:p>
        </p:txBody>
      </p:sp>
      <p:sp>
        <p:nvSpPr>
          <p:cNvPr id="22" name="Slide Number Placeholder 5">
            <a:extLst>
              <a:ext uri="{FF2B5EF4-FFF2-40B4-BE49-F238E27FC236}">
                <a16:creationId xmlns:a16="http://schemas.microsoft.com/office/drawing/2014/main" id="{FF09578D-03FD-4B47-98FB-96A3A0960C3A}"/>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tx1"/>
                </a:solidFill>
              </a:defRPr>
            </a:lvl1pPr>
          </a:lstStyle>
          <a:p>
            <a:fld id="{7782931A-7D25-4B4B-9464-57AE418934A3}" type="slidenum">
              <a:rPr lang="en-US" smtClean="0"/>
              <a:pPr/>
              <a:t>‹#›</a:t>
            </a:fld>
            <a:endParaRPr lang="en-US"/>
          </a:p>
        </p:txBody>
      </p:sp>
      <p:pic>
        <p:nvPicPr>
          <p:cNvPr id="16" name="Picture 15" descr="Graphical user interface, text  Description automatically generated">
            <a:extLst>
              <a:ext uri="{FF2B5EF4-FFF2-40B4-BE49-F238E27FC236}">
                <a16:creationId xmlns:a16="http://schemas.microsoft.com/office/drawing/2014/main" id="{FF99CFC6-620A-95FE-E3A2-056633DD94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9" cy="381408"/>
          </a:xfrm>
          <a:prstGeom prst="rect">
            <a:avLst/>
          </a:prstGeom>
        </p:spPr>
      </p:pic>
    </p:spTree>
    <p:extLst>
      <p:ext uri="{BB962C8B-B14F-4D97-AF65-F5344CB8AC3E}">
        <p14:creationId xmlns:p14="http://schemas.microsoft.com/office/powerpoint/2010/main" val="651151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14" pos="14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ate ">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3934611-AEEB-4DF5-8F80-0ECADDF5A6E5}"/>
              </a:ext>
            </a:extLst>
          </p:cNvPr>
          <p:cNvSpPr>
            <a:spLocks noGrp="1"/>
          </p:cNvSpPr>
          <p:nvPr>
            <p:ph type="title"/>
          </p:nvPr>
        </p:nvSpPr>
        <p:spPr>
          <a:xfrm>
            <a:off x="5497689" y="999068"/>
            <a:ext cx="5636218" cy="645284"/>
          </a:xfrm>
          <a:prstGeom prst="rect">
            <a:avLst/>
          </a:prstGeom>
        </p:spPr>
        <p:txBody>
          <a:bodyPr lIns="0" tIns="0" rIns="0" bIns="0" anchor="b"/>
          <a:lstStyle>
            <a:lvl1pPr>
              <a:defRPr sz="3200"/>
            </a:lvl1pPr>
          </a:lstStyle>
          <a:p>
            <a:r>
              <a:rPr lang="en-US"/>
              <a:t>Click to edit Master title style</a:t>
            </a:r>
          </a:p>
        </p:txBody>
      </p:sp>
      <p:sp>
        <p:nvSpPr>
          <p:cNvPr id="21" name="Content Placeholder 2">
            <a:extLst>
              <a:ext uri="{FF2B5EF4-FFF2-40B4-BE49-F238E27FC236}">
                <a16:creationId xmlns:a16="http://schemas.microsoft.com/office/drawing/2014/main" id="{DC6FBCC0-7114-415F-A4E5-DB8DA35FD004}"/>
              </a:ext>
            </a:extLst>
          </p:cNvPr>
          <p:cNvSpPr>
            <a:spLocks noGrp="1"/>
          </p:cNvSpPr>
          <p:nvPr>
            <p:ph sz="half" idx="1"/>
          </p:nvPr>
        </p:nvSpPr>
        <p:spPr>
          <a:xfrm>
            <a:off x="5497689" y="2286004"/>
            <a:ext cx="5636218" cy="1465012"/>
          </a:xfrm>
          <a:prstGeom prst="rect">
            <a:avLst/>
          </a:prstGeom>
        </p:spPr>
        <p:txBody>
          <a:bodyPr lIns="0" tIns="0" rIns="0" bIns="0"/>
          <a:lstStyle>
            <a:lvl1pPr marL="0" indent="0">
              <a:lnSpc>
                <a:spcPct val="100000"/>
              </a:lnSpc>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pic>
        <p:nvPicPr>
          <p:cNvPr id="31" name="Picture 30" descr="Graphical user interface, text  Description automatically generated">
            <a:extLst>
              <a:ext uri="{FF2B5EF4-FFF2-40B4-BE49-F238E27FC236}">
                <a16:creationId xmlns:a16="http://schemas.microsoft.com/office/drawing/2014/main" id="{DC4A91E3-078E-4344-BD4C-A07EC5FFE6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7689" y="5087873"/>
            <a:ext cx="2937228" cy="539716"/>
          </a:xfrm>
          <a:prstGeom prst="rect">
            <a:avLst/>
          </a:prstGeom>
        </p:spPr>
      </p:pic>
      <p:sp>
        <p:nvSpPr>
          <p:cNvPr id="32" name="Picture Placeholder 3">
            <a:extLst>
              <a:ext uri="{FF2B5EF4-FFF2-40B4-BE49-F238E27FC236}">
                <a16:creationId xmlns:a16="http://schemas.microsoft.com/office/drawing/2014/main" id="{1CCC8FE3-F86D-4F5C-A156-0ADF8B69FBFA}"/>
              </a:ext>
            </a:extLst>
          </p:cNvPr>
          <p:cNvSpPr>
            <a:spLocks noGrp="1"/>
          </p:cNvSpPr>
          <p:nvPr>
            <p:ph type="pic" sz="quarter" idx="10"/>
          </p:nvPr>
        </p:nvSpPr>
        <p:spPr>
          <a:xfrm>
            <a:off x="0" y="990600"/>
            <a:ext cx="4837176" cy="4837176"/>
          </a:xfrm>
          <a:prstGeom prst="round1Rect">
            <a:avLst>
              <a:gd name="adj" fmla="val 2232"/>
            </a:avLst>
          </a:prstGeom>
        </p:spPr>
        <p:txBody>
          <a:bodyPr/>
          <a:lstStyle>
            <a:lvl1pPr>
              <a:defRPr>
                <a:solidFill>
                  <a:schemeClr val="bg1"/>
                </a:solidFill>
              </a:defRPr>
            </a:lvl1pPr>
          </a:lstStyle>
          <a:p>
            <a:r>
              <a:rPr lang="en-US"/>
              <a:t>Click icon to add picture</a:t>
            </a:r>
          </a:p>
        </p:txBody>
      </p:sp>
      <p:sp>
        <p:nvSpPr>
          <p:cNvPr id="2" name="TextBox 1">
            <a:extLst>
              <a:ext uri="{FF2B5EF4-FFF2-40B4-BE49-F238E27FC236}">
                <a16:creationId xmlns:a16="http://schemas.microsoft.com/office/drawing/2014/main" id="{0147F80E-6ACB-AFDC-225F-8373A9A4A63F}"/>
              </a:ext>
            </a:extLst>
          </p:cNvPr>
          <p:cNvSpPr txBox="1"/>
          <p:nvPr userDrawn="1"/>
        </p:nvSpPr>
        <p:spPr>
          <a:xfrm>
            <a:off x="9501140" y="5173065"/>
            <a:ext cx="1888177" cy="369332"/>
          </a:xfrm>
          <a:prstGeom prst="rect">
            <a:avLst/>
          </a:prstGeom>
          <a:noFill/>
        </p:spPr>
        <p:txBody>
          <a:bodyPr wrap="square" rtlCol="0">
            <a:spAutoFit/>
          </a:bodyPr>
          <a:lstStyle/>
          <a:p>
            <a:r>
              <a:rPr lang="en-US">
                <a:solidFill>
                  <a:schemeClr val="bg1"/>
                </a:solidFill>
              </a:rPr>
              <a:t>www.ieefa.org</a:t>
            </a:r>
          </a:p>
        </p:txBody>
      </p:sp>
    </p:spTree>
    <p:extLst>
      <p:ext uri="{BB962C8B-B14F-4D97-AF65-F5344CB8AC3E}">
        <p14:creationId xmlns:p14="http://schemas.microsoft.com/office/powerpoint/2010/main" val="1218541589"/>
      </p:ext>
    </p:extLst>
  </p:cSld>
  <p:clrMapOvr>
    <a:masterClrMapping/>
  </p:clrMapOvr>
  <p:extLst>
    <p:ext uri="{DCECCB84-F9BA-43D5-87BE-67443E8EF086}">
      <p15:sldGuideLst xmlns:p15="http://schemas.microsoft.com/office/powerpoint/2012/main">
        <p15:guide id="2" pos="648">
          <p15:clr>
            <a:srgbClr val="FBAE40"/>
          </p15:clr>
        </p15:guide>
        <p15:guide id="4" orient="horz" pos="1152" userDrawn="1">
          <p15:clr>
            <a:srgbClr val="FBAE40"/>
          </p15:clr>
        </p15:guide>
        <p15:guide id="5" orient="horz" pos="14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ate Blue">
    <p:bg>
      <p:bgPr>
        <a:solidFill>
          <a:schemeClr val="accent2"/>
        </a:solidFill>
        <a:effectLst/>
      </p:bgPr>
    </p:bg>
    <p:spTree>
      <p:nvGrpSpPr>
        <p:cNvPr id="1" name=""/>
        <p:cNvGrpSpPr/>
        <p:nvPr/>
      </p:nvGrpSpPr>
      <p:grpSpPr>
        <a:xfrm>
          <a:off x="0" y="0"/>
          <a:ext cx="0" cy="0"/>
          <a:chOff x="0" y="0"/>
          <a:chExt cx="0" cy="0"/>
        </a:xfrm>
      </p:grpSpPr>
      <p:pic>
        <p:nvPicPr>
          <p:cNvPr id="3" name="Picture 2" descr="Graphical user interface, text  Description automatically generated">
            <a:extLst>
              <a:ext uri="{FF2B5EF4-FFF2-40B4-BE49-F238E27FC236}">
                <a16:creationId xmlns:a16="http://schemas.microsoft.com/office/drawing/2014/main" id="{70B37669-168F-4369-8322-647D4A7939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7689" y="5086215"/>
            <a:ext cx="2955271" cy="543031"/>
          </a:xfrm>
          <a:prstGeom prst="rect">
            <a:avLst/>
          </a:prstGeom>
        </p:spPr>
      </p:pic>
      <p:sp>
        <p:nvSpPr>
          <p:cNvPr id="11" name="Title 1">
            <a:extLst>
              <a:ext uri="{FF2B5EF4-FFF2-40B4-BE49-F238E27FC236}">
                <a16:creationId xmlns:a16="http://schemas.microsoft.com/office/drawing/2014/main" id="{B1FFAF38-B7A8-4A2A-9246-141A1D08506B}"/>
              </a:ext>
            </a:extLst>
          </p:cNvPr>
          <p:cNvSpPr>
            <a:spLocks noGrp="1"/>
          </p:cNvSpPr>
          <p:nvPr>
            <p:ph type="title"/>
          </p:nvPr>
        </p:nvSpPr>
        <p:spPr>
          <a:xfrm>
            <a:off x="5497689" y="999068"/>
            <a:ext cx="5636218" cy="645284"/>
          </a:xfrm>
          <a:prstGeom prst="rect">
            <a:avLst/>
          </a:prstGeom>
        </p:spPr>
        <p:txBody>
          <a:bodyPr lIns="0" tIns="0" rIns="0" bIns="0" anchor="b"/>
          <a:lstStyle>
            <a:lvl1pPr>
              <a:defRPr sz="3200">
                <a:solidFill>
                  <a:schemeClr val="tx1"/>
                </a:solidFill>
              </a:defRPr>
            </a:lvl1pPr>
          </a:lstStyle>
          <a:p>
            <a:r>
              <a:rPr lang="en-US"/>
              <a:t>Click to edit Master title style</a:t>
            </a:r>
          </a:p>
        </p:txBody>
      </p:sp>
      <p:sp>
        <p:nvSpPr>
          <p:cNvPr id="12" name="Content Placeholder 2">
            <a:extLst>
              <a:ext uri="{FF2B5EF4-FFF2-40B4-BE49-F238E27FC236}">
                <a16:creationId xmlns:a16="http://schemas.microsoft.com/office/drawing/2014/main" id="{7BB54489-8811-48E0-A5D7-955B3F8CB616}"/>
              </a:ext>
            </a:extLst>
          </p:cNvPr>
          <p:cNvSpPr>
            <a:spLocks noGrp="1"/>
          </p:cNvSpPr>
          <p:nvPr>
            <p:ph sz="half" idx="1"/>
          </p:nvPr>
        </p:nvSpPr>
        <p:spPr>
          <a:xfrm>
            <a:off x="5497689" y="2286004"/>
            <a:ext cx="5636218" cy="1465012"/>
          </a:xfrm>
          <a:prstGeom prst="rect">
            <a:avLst/>
          </a:prstGeom>
        </p:spPr>
        <p:txBody>
          <a:bodyPr lIns="0" tIns="0" rIns="0" bIns="0"/>
          <a:lstStyle>
            <a:lvl1pPr marL="0" indent="0">
              <a:lnSpc>
                <a:spcPct val="100000"/>
              </a:lnSpc>
              <a:buNone/>
              <a:defRPr sz="18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sp>
        <p:nvSpPr>
          <p:cNvPr id="13" name="Picture Placeholder 3">
            <a:extLst>
              <a:ext uri="{FF2B5EF4-FFF2-40B4-BE49-F238E27FC236}">
                <a16:creationId xmlns:a16="http://schemas.microsoft.com/office/drawing/2014/main" id="{7148C212-EF82-4EB1-A15D-D896E7155DCA}"/>
              </a:ext>
            </a:extLst>
          </p:cNvPr>
          <p:cNvSpPr>
            <a:spLocks noGrp="1"/>
          </p:cNvSpPr>
          <p:nvPr>
            <p:ph type="pic" sz="quarter" idx="10"/>
          </p:nvPr>
        </p:nvSpPr>
        <p:spPr>
          <a:xfrm>
            <a:off x="0" y="990600"/>
            <a:ext cx="4837176" cy="4837176"/>
          </a:xfrm>
          <a:prstGeom prst="round1Rect">
            <a:avLst>
              <a:gd name="adj" fmla="val 2232"/>
            </a:avLst>
          </a:prstGeom>
        </p:spPr>
        <p:txBody>
          <a:bodyPr/>
          <a:lstStyle>
            <a:lvl1pPr>
              <a:defRPr>
                <a:solidFill>
                  <a:schemeClr val="tx1"/>
                </a:solidFill>
              </a:defRPr>
            </a:lvl1pPr>
          </a:lstStyle>
          <a:p>
            <a:r>
              <a:rPr lang="en-US"/>
              <a:t>Click icon to add picture</a:t>
            </a:r>
          </a:p>
        </p:txBody>
      </p:sp>
      <p:sp>
        <p:nvSpPr>
          <p:cNvPr id="2" name="TextBox 1">
            <a:extLst>
              <a:ext uri="{FF2B5EF4-FFF2-40B4-BE49-F238E27FC236}">
                <a16:creationId xmlns:a16="http://schemas.microsoft.com/office/drawing/2014/main" id="{82EA852B-4AA0-433F-4E63-C81C0E560345}"/>
              </a:ext>
            </a:extLst>
          </p:cNvPr>
          <p:cNvSpPr txBox="1"/>
          <p:nvPr userDrawn="1"/>
        </p:nvSpPr>
        <p:spPr>
          <a:xfrm>
            <a:off x="9501140" y="5173065"/>
            <a:ext cx="1888177" cy="369332"/>
          </a:xfrm>
          <a:prstGeom prst="rect">
            <a:avLst/>
          </a:prstGeom>
          <a:noFill/>
        </p:spPr>
        <p:txBody>
          <a:bodyPr wrap="square" rtlCol="0">
            <a:spAutoFit/>
          </a:bodyPr>
          <a:lstStyle/>
          <a:p>
            <a:r>
              <a:rPr lang="en-US">
                <a:solidFill>
                  <a:schemeClr val="tx1"/>
                </a:solidFill>
              </a:rPr>
              <a:t>www.ieefa.org</a:t>
            </a:r>
          </a:p>
        </p:txBody>
      </p:sp>
    </p:spTree>
    <p:extLst>
      <p:ext uri="{BB962C8B-B14F-4D97-AF65-F5344CB8AC3E}">
        <p14:creationId xmlns:p14="http://schemas.microsoft.com/office/powerpoint/2010/main" val="34969944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ate Dark">
    <p:bg>
      <p:bgRef idx="1001">
        <a:schemeClr val="bg1"/>
      </p:bgRef>
    </p:bg>
    <p:spTree>
      <p:nvGrpSpPr>
        <p:cNvPr id="1" name=""/>
        <p:cNvGrpSpPr/>
        <p:nvPr/>
      </p:nvGrpSpPr>
      <p:grpSpPr>
        <a:xfrm>
          <a:off x="0" y="0"/>
          <a:ext cx="0" cy="0"/>
          <a:chOff x="0" y="0"/>
          <a:chExt cx="0" cy="0"/>
        </a:xfrm>
      </p:grpSpPr>
      <p:pic>
        <p:nvPicPr>
          <p:cNvPr id="3" name="Picture 2" descr="Graphical user interface, text  Description automatically generated">
            <a:extLst>
              <a:ext uri="{FF2B5EF4-FFF2-40B4-BE49-F238E27FC236}">
                <a16:creationId xmlns:a16="http://schemas.microsoft.com/office/drawing/2014/main" id="{70B37669-168F-4369-8322-647D4A7939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9500" y="5880299"/>
            <a:ext cx="2955271" cy="543031"/>
          </a:xfrm>
          <a:prstGeom prst="rect">
            <a:avLst/>
          </a:prstGeom>
        </p:spPr>
      </p:pic>
      <p:sp>
        <p:nvSpPr>
          <p:cNvPr id="11" name="Title 1">
            <a:extLst>
              <a:ext uri="{FF2B5EF4-FFF2-40B4-BE49-F238E27FC236}">
                <a16:creationId xmlns:a16="http://schemas.microsoft.com/office/drawing/2014/main" id="{B1FFAF38-B7A8-4A2A-9246-141A1D08506B}"/>
              </a:ext>
            </a:extLst>
          </p:cNvPr>
          <p:cNvSpPr>
            <a:spLocks noGrp="1"/>
          </p:cNvSpPr>
          <p:nvPr>
            <p:ph type="title"/>
          </p:nvPr>
        </p:nvSpPr>
        <p:spPr>
          <a:xfrm>
            <a:off x="791403" y="1311889"/>
            <a:ext cx="5636218" cy="645284"/>
          </a:xfrm>
          <a:prstGeom prst="rect">
            <a:avLst/>
          </a:prstGeom>
        </p:spPr>
        <p:txBody>
          <a:bodyPr lIns="0" tIns="0" rIns="0" bIns="0" anchor="b"/>
          <a:lstStyle>
            <a:lvl1pPr>
              <a:defRPr sz="3200">
                <a:solidFill>
                  <a:schemeClr val="tx1"/>
                </a:solidFill>
              </a:defRPr>
            </a:lvl1pPr>
          </a:lstStyle>
          <a:p>
            <a:r>
              <a:rPr lang="en-US"/>
              <a:t>Click to edit Master title style</a:t>
            </a:r>
          </a:p>
        </p:txBody>
      </p:sp>
      <p:sp>
        <p:nvSpPr>
          <p:cNvPr id="12" name="Content Placeholder 2">
            <a:extLst>
              <a:ext uri="{FF2B5EF4-FFF2-40B4-BE49-F238E27FC236}">
                <a16:creationId xmlns:a16="http://schemas.microsoft.com/office/drawing/2014/main" id="{7BB54489-8811-48E0-A5D7-955B3F8CB616}"/>
              </a:ext>
            </a:extLst>
          </p:cNvPr>
          <p:cNvSpPr>
            <a:spLocks noGrp="1"/>
          </p:cNvSpPr>
          <p:nvPr>
            <p:ph sz="half" idx="1"/>
          </p:nvPr>
        </p:nvSpPr>
        <p:spPr>
          <a:xfrm>
            <a:off x="791403" y="2141625"/>
            <a:ext cx="5636218" cy="1465012"/>
          </a:xfrm>
          <a:prstGeom prst="rect">
            <a:avLst/>
          </a:prstGeom>
        </p:spPr>
        <p:txBody>
          <a:bodyPr lIns="0" tIns="0" rIns="0" bIns="0"/>
          <a:lstStyle>
            <a:lvl1pPr marL="0" indent="0">
              <a:lnSpc>
                <a:spcPct val="100000"/>
              </a:lnSpc>
              <a:buNone/>
              <a:defRPr sz="18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sp>
        <p:nvSpPr>
          <p:cNvPr id="13" name="Picture Placeholder 3">
            <a:extLst>
              <a:ext uri="{FF2B5EF4-FFF2-40B4-BE49-F238E27FC236}">
                <a16:creationId xmlns:a16="http://schemas.microsoft.com/office/drawing/2014/main" id="{7148C212-EF82-4EB1-A15D-D896E7155DCA}"/>
              </a:ext>
            </a:extLst>
          </p:cNvPr>
          <p:cNvSpPr>
            <a:spLocks noGrp="1"/>
          </p:cNvSpPr>
          <p:nvPr>
            <p:ph type="pic" sz="quarter" idx="10"/>
          </p:nvPr>
        </p:nvSpPr>
        <p:spPr>
          <a:xfrm>
            <a:off x="7240019" y="1010412"/>
            <a:ext cx="4837176" cy="4837176"/>
          </a:xfrm>
          <a:prstGeom prst="round1Rect">
            <a:avLst>
              <a:gd name="adj" fmla="val 2232"/>
            </a:avLst>
          </a:prstGeom>
        </p:spPr>
        <p:txBody>
          <a:bodyPr/>
          <a:lstStyle>
            <a:lvl1pPr>
              <a:defRPr>
                <a:solidFill>
                  <a:schemeClr val="tx1"/>
                </a:solidFill>
              </a:defRPr>
            </a:lvl1pPr>
          </a:lstStyle>
          <a:p>
            <a:r>
              <a:rPr lang="en-US"/>
              <a:t>Click icon to add picture</a:t>
            </a:r>
          </a:p>
        </p:txBody>
      </p:sp>
      <p:sp>
        <p:nvSpPr>
          <p:cNvPr id="2" name="TextBox 1">
            <a:extLst>
              <a:ext uri="{FF2B5EF4-FFF2-40B4-BE49-F238E27FC236}">
                <a16:creationId xmlns:a16="http://schemas.microsoft.com/office/drawing/2014/main" id="{053CDB82-100F-06CD-0CA0-EF36C144ABBE}"/>
              </a:ext>
            </a:extLst>
          </p:cNvPr>
          <p:cNvSpPr txBox="1"/>
          <p:nvPr userDrawn="1"/>
        </p:nvSpPr>
        <p:spPr>
          <a:xfrm>
            <a:off x="3609512" y="5880299"/>
            <a:ext cx="1888177" cy="369332"/>
          </a:xfrm>
          <a:prstGeom prst="rect">
            <a:avLst/>
          </a:prstGeom>
          <a:noFill/>
        </p:spPr>
        <p:txBody>
          <a:bodyPr wrap="square" rtlCol="0">
            <a:spAutoFit/>
          </a:bodyPr>
          <a:lstStyle/>
          <a:p>
            <a:r>
              <a:rPr lang="en-US">
                <a:solidFill>
                  <a:schemeClr val="tx1"/>
                </a:solidFill>
              </a:rPr>
              <a:t>www.ieefa.org</a:t>
            </a:r>
          </a:p>
        </p:txBody>
      </p:sp>
    </p:spTree>
    <p:extLst>
      <p:ext uri="{BB962C8B-B14F-4D97-AF65-F5344CB8AC3E}">
        <p14:creationId xmlns:p14="http://schemas.microsoft.com/office/powerpoint/2010/main" val="23021794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Dark With Image">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DCD5960-F6C1-4B5B-9AA3-874B4FA207AB}"/>
              </a:ext>
            </a:extLst>
          </p:cNvPr>
          <p:cNvSpPr>
            <a:spLocks noGrp="1"/>
          </p:cNvSpPr>
          <p:nvPr>
            <p:ph type="pic" sz="quarter" idx="12" hasCustomPrompt="1"/>
          </p:nvPr>
        </p:nvSpPr>
        <p:spPr>
          <a:xfrm>
            <a:off x="0" y="0"/>
            <a:ext cx="12192000" cy="6858000"/>
          </a:xfrm>
          <a:prstGeom prst="rect">
            <a:avLst/>
          </a:prstGeom>
        </p:spPr>
        <p:txBody>
          <a:bodyPr/>
          <a:lstStyle>
            <a:lvl1pPr>
              <a:defRPr/>
            </a:lvl1pPr>
          </a:lstStyle>
          <a:p>
            <a:r>
              <a:rPr lang="en-GB"/>
              <a:t>Click to add image</a:t>
            </a:r>
          </a:p>
        </p:txBody>
      </p:sp>
      <p:sp>
        <p:nvSpPr>
          <p:cNvPr id="2" name="Rectangle: Single Corner Rounded 1">
            <a:extLst>
              <a:ext uri="{FF2B5EF4-FFF2-40B4-BE49-F238E27FC236}">
                <a16:creationId xmlns:a16="http://schemas.microsoft.com/office/drawing/2014/main" id="{2E31DFB3-42E8-9540-92FB-4AE3F4203FE5}"/>
              </a:ext>
              <a:ext uri="{C183D7F6-B498-43B3-948B-1728B52AA6E4}">
                <adec:decorative xmlns:adec="http://schemas.microsoft.com/office/drawing/2017/decorative" val="1"/>
              </a:ext>
            </a:extLst>
          </p:cNvPr>
          <p:cNvSpPr>
            <a:spLocks/>
          </p:cNvSpPr>
          <p:nvPr userDrawn="1"/>
        </p:nvSpPr>
        <p:spPr bwMode="auto">
          <a:xfrm>
            <a:off x="-1" y="1197735"/>
            <a:ext cx="8834907" cy="4642203"/>
          </a:xfrm>
          <a:prstGeom prst="round1Rect">
            <a:avLst>
              <a:gd name="adj" fmla="val 0"/>
            </a:avLst>
          </a:prstGeom>
          <a:solidFill>
            <a:schemeClr val="bg1"/>
          </a:solidFill>
          <a:ln>
            <a:noFill/>
          </a:ln>
        </p:spPr>
        <p:txBody>
          <a:bodyPr rot="0" vert="horz" wrap="square" lIns="91440" tIns="45720" rIns="91440" bIns="45720" anchor="t" anchorCtr="0" upright="1">
            <a:noAutofit/>
          </a:bodyPr>
          <a:lstStyle/>
          <a:p>
            <a:endParaRPr lang="en-US">
              <a:solidFill>
                <a:schemeClr val="tx1"/>
              </a:solidFill>
            </a:endParaRPr>
          </a:p>
        </p:txBody>
      </p:sp>
      <p:sp>
        <p:nvSpPr>
          <p:cNvPr id="12" name="Content Placeholder 10">
            <a:extLst>
              <a:ext uri="{FF2B5EF4-FFF2-40B4-BE49-F238E27FC236}">
                <a16:creationId xmlns:a16="http://schemas.microsoft.com/office/drawing/2014/main" id="{90097E88-8912-8A4F-9D00-BDA132434FE4}"/>
              </a:ext>
            </a:extLst>
          </p:cNvPr>
          <p:cNvSpPr>
            <a:spLocks noGrp="1"/>
          </p:cNvSpPr>
          <p:nvPr>
            <p:ph sz="quarter" idx="11" hasCustomPrompt="1"/>
          </p:nvPr>
        </p:nvSpPr>
        <p:spPr>
          <a:xfrm>
            <a:off x="838308" y="4691931"/>
            <a:ext cx="5359335" cy="315596"/>
          </a:xfrm>
          <a:prstGeom prst="rect">
            <a:avLst/>
          </a:prstGeom>
        </p:spPr>
        <p:txBody>
          <a:bodyPr lIns="0" tIns="0" rIns="0" bIns="0"/>
          <a:lstStyle>
            <a:lvl1pPr marL="0" indent="0">
              <a:buNone/>
              <a:defRPr sz="1800" b="1">
                <a:solidFill>
                  <a:schemeClr val="tx1"/>
                </a:solidFill>
              </a:defRPr>
            </a:lvl1pPr>
          </a:lstStyle>
          <a:p>
            <a:pPr lvl="0"/>
            <a:r>
              <a:rPr lang="en-US"/>
              <a:t>Click to edit presenter name and title</a:t>
            </a:r>
          </a:p>
        </p:txBody>
      </p:sp>
      <p:sp>
        <p:nvSpPr>
          <p:cNvPr id="4" name="Title 3">
            <a:extLst>
              <a:ext uri="{FF2B5EF4-FFF2-40B4-BE49-F238E27FC236}">
                <a16:creationId xmlns:a16="http://schemas.microsoft.com/office/drawing/2014/main" id="{E58E2CE6-6A25-40B9-BD31-82C750738938}"/>
              </a:ext>
            </a:extLst>
          </p:cNvPr>
          <p:cNvSpPr>
            <a:spLocks noGrp="1"/>
          </p:cNvSpPr>
          <p:nvPr>
            <p:ph type="title"/>
          </p:nvPr>
        </p:nvSpPr>
        <p:spPr>
          <a:xfrm>
            <a:off x="760030" y="2317811"/>
            <a:ext cx="7405175" cy="1334183"/>
          </a:xfrm>
          <a:prstGeom prst="rect">
            <a:avLst/>
          </a:prstGeom>
        </p:spPr>
        <p:txBody>
          <a:bodyPr anchor="b"/>
          <a:lstStyle>
            <a:lvl1pPr>
              <a:defRPr sz="3400">
                <a:solidFill>
                  <a:schemeClr val="tx1"/>
                </a:solidFill>
              </a:defRPr>
            </a:lvl1pPr>
          </a:lstStyle>
          <a:p>
            <a:r>
              <a:rPr lang="en-US"/>
              <a:t>Click to edit Master title style</a:t>
            </a:r>
          </a:p>
        </p:txBody>
      </p:sp>
      <p:pic>
        <p:nvPicPr>
          <p:cNvPr id="7" name="Picture 6" descr="Graphical user interface, text  Description automatically generated">
            <a:extLst>
              <a:ext uri="{FF2B5EF4-FFF2-40B4-BE49-F238E27FC236}">
                <a16:creationId xmlns:a16="http://schemas.microsoft.com/office/drawing/2014/main" id="{F8DAF2C0-7B69-444C-9F16-87A7490063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452" y="1502265"/>
            <a:ext cx="2781040" cy="511016"/>
          </a:xfrm>
          <a:prstGeom prst="rect">
            <a:avLst/>
          </a:prstGeom>
        </p:spPr>
      </p:pic>
      <p:sp>
        <p:nvSpPr>
          <p:cNvPr id="8" name="Content Placeholder 10">
            <a:extLst>
              <a:ext uri="{FF2B5EF4-FFF2-40B4-BE49-F238E27FC236}">
                <a16:creationId xmlns:a16="http://schemas.microsoft.com/office/drawing/2014/main" id="{86F84B19-1FC8-EA51-917C-E79A972C45BC}"/>
              </a:ext>
            </a:extLst>
          </p:cNvPr>
          <p:cNvSpPr>
            <a:spLocks noGrp="1"/>
          </p:cNvSpPr>
          <p:nvPr>
            <p:ph sz="quarter" idx="13" hasCustomPrompt="1"/>
          </p:nvPr>
        </p:nvSpPr>
        <p:spPr>
          <a:xfrm>
            <a:off x="838308" y="3845428"/>
            <a:ext cx="7326897" cy="559147"/>
          </a:xfrm>
          <a:prstGeom prst="rect">
            <a:avLst/>
          </a:prstGeom>
        </p:spPr>
        <p:txBody>
          <a:bodyPr lIns="0" tIns="0" rIns="0" bIns="0"/>
          <a:lstStyle>
            <a:lvl1pPr marL="0" indent="0">
              <a:buNone/>
              <a:defRPr sz="2000">
                <a:solidFill>
                  <a:schemeClr val="tx1"/>
                </a:solidFill>
              </a:defRPr>
            </a:lvl1pPr>
          </a:lstStyle>
          <a:p>
            <a:pPr lvl="0"/>
            <a:r>
              <a:rPr lang="en-US"/>
              <a:t>Click to edit subtitle/description</a:t>
            </a:r>
          </a:p>
        </p:txBody>
      </p:sp>
      <p:sp>
        <p:nvSpPr>
          <p:cNvPr id="9" name="Content Placeholder 10">
            <a:extLst>
              <a:ext uri="{FF2B5EF4-FFF2-40B4-BE49-F238E27FC236}">
                <a16:creationId xmlns:a16="http://schemas.microsoft.com/office/drawing/2014/main" id="{0DE07B4A-C3A0-1BB4-6FAF-5DD6AF31106A}"/>
              </a:ext>
            </a:extLst>
          </p:cNvPr>
          <p:cNvSpPr>
            <a:spLocks noGrp="1"/>
          </p:cNvSpPr>
          <p:nvPr>
            <p:ph sz="quarter" idx="14" hasCustomPrompt="1"/>
          </p:nvPr>
        </p:nvSpPr>
        <p:spPr>
          <a:xfrm>
            <a:off x="838308" y="5072535"/>
            <a:ext cx="5359335" cy="315596"/>
          </a:xfrm>
          <a:prstGeom prst="rect">
            <a:avLst/>
          </a:prstGeom>
        </p:spPr>
        <p:txBody>
          <a:bodyPr lIns="0" tIns="0" rIns="0" bIns="0"/>
          <a:lstStyle>
            <a:lvl1pPr marL="0" indent="0">
              <a:buNone/>
              <a:defRPr sz="1500">
                <a:solidFill>
                  <a:schemeClr val="tx1"/>
                </a:solidFill>
              </a:defRPr>
            </a:lvl1pPr>
          </a:lstStyle>
          <a:p>
            <a:pPr lvl="0"/>
            <a:r>
              <a:rPr lang="en-US"/>
              <a:t>Click to edit date</a:t>
            </a:r>
          </a:p>
        </p:txBody>
      </p:sp>
    </p:spTree>
    <p:extLst>
      <p:ext uri="{BB962C8B-B14F-4D97-AF65-F5344CB8AC3E}">
        <p14:creationId xmlns:p14="http://schemas.microsoft.com/office/powerpoint/2010/main" val="207899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Blue With Image">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DCD5960-F6C1-4B5B-9AA3-874B4FA207AB}"/>
              </a:ext>
            </a:extLst>
          </p:cNvPr>
          <p:cNvSpPr>
            <a:spLocks noGrp="1"/>
          </p:cNvSpPr>
          <p:nvPr>
            <p:ph type="pic" sz="quarter" idx="12" hasCustomPrompt="1"/>
          </p:nvPr>
        </p:nvSpPr>
        <p:spPr>
          <a:xfrm>
            <a:off x="0" y="0"/>
            <a:ext cx="12192000" cy="6858000"/>
          </a:xfrm>
          <a:prstGeom prst="rect">
            <a:avLst/>
          </a:prstGeom>
        </p:spPr>
        <p:txBody>
          <a:bodyPr/>
          <a:lstStyle>
            <a:lvl1pPr>
              <a:defRPr/>
            </a:lvl1pPr>
          </a:lstStyle>
          <a:p>
            <a:r>
              <a:rPr lang="en-GB"/>
              <a:t>Click to add image</a:t>
            </a:r>
          </a:p>
        </p:txBody>
      </p:sp>
      <p:sp>
        <p:nvSpPr>
          <p:cNvPr id="9" name="Rectangle: Single Corner Rounded 8">
            <a:extLst>
              <a:ext uri="{FF2B5EF4-FFF2-40B4-BE49-F238E27FC236}">
                <a16:creationId xmlns:a16="http://schemas.microsoft.com/office/drawing/2014/main" id="{B86D1AB3-2160-82B4-F8AE-D9B1F2C86344}"/>
              </a:ext>
              <a:ext uri="{C183D7F6-B498-43B3-948B-1728B52AA6E4}">
                <adec:decorative xmlns:adec="http://schemas.microsoft.com/office/drawing/2017/decorative" val="1"/>
              </a:ext>
            </a:extLst>
          </p:cNvPr>
          <p:cNvSpPr>
            <a:spLocks/>
          </p:cNvSpPr>
          <p:nvPr userDrawn="1"/>
        </p:nvSpPr>
        <p:spPr bwMode="auto">
          <a:xfrm>
            <a:off x="1" y="1093848"/>
            <a:ext cx="6733308" cy="5764151"/>
          </a:xfrm>
          <a:prstGeom prst="round1Rect">
            <a:avLst>
              <a:gd name="adj" fmla="val 2917"/>
            </a:avLst>
          </a:prstGeom>
          <a:solidFill>
            <a:schemeClr val="accent2"/>
          </a:solidFill>
          <a:ln>
            <a:noFill/>
          </a:ln>
        </p:spPr>
        <p:txBody>
          <a:bodyPr rot="0" vert="horz" wrap="square" lIns="91440" tIns="45720" rIns="91440" bIns="45720" anchor="t" anchorCtr="0" upright="1">
            <a:noAutofit/>
          </a:bodyPr>
          <a:lstStyle/>
          <a:p>
            <a:endParaRPr lang="en-US">
              <a:solidFill>
                <a:schemeClr val="tx1"/>
              </a:solidFill>
            </a:endParaRPr>
          </a:p>
        </p:txBody>
      </p:sp>
      <p:cxnSp>
        <p:nvCxnSpPr>
          <p:cNvPr id="10" name="Straight Connector 9">
            <a:extLst>
              <a:ext uri="{FF2B5EF4-FFF2-40B4-BE49-F238E27FC236}">
                <a16:creationId xmlns:a16="http://schemas.microsoft.com/office/drawing/2014/main" id="{6C4386D8-41F8-BE73-ED9A-24E88B550AD1}"/>
              </a:ext>
            </a:extLst>
          </p:cNvPr>
          <p:cNvCxnSpPr>
            <a:cxnSpLocks/>
          </p:cNvCxnSpPr>
          <p:nvPr userDrawn="1"/>
        </p:nvCxnSpPr>
        <p:spPr>
          <a:xfrm>
            <a:off x="1036261" y="3986609"/>
            <a:ext cx="272109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3" name="Title 3">
            <a:extLst>
              <a:ext uri="{FF2B5EF4-FFF2-40B4-BE49-F238E27FC236}">
                <a16:creationId xmlns:a16="http://schemas.microsoft.com/office/drawing/2014/main" id="{0F6F5DF9-A5D1-08E9-F2ED-1817A259B99D}"/>
              </a:ext>
            </a:extLst>
          </p:cNvPr>
          <p:cNvSpPr>
            <a:spLocks noGrp="1"/>
          </p:cNvSpPr>
          <p:nvPr>
            <p:ph type="title"/>
          </p:nvPr>
        </p:nvSpPr>
        <p:spPr>
          <a:xfrm>
            <a:off x="976314" y="2327563"/>
            <a:ext cx="5416174" cy="1334183"/>
          </a:xfrm>
          <a:prstGeom prst="rect">
            <a:avLst/>
          </a:prstGeom>
        </p:spPr>
        <p:txBody>
          <a:bodyPr anchor="b"/>
          <a:lstStyle>
            <a:lvl1pPr>
              <a:defRPr sz="3600">
                <a:solidFill>
                  <a:schemeClr val="tx1"/>
                </a:solidFill>
              </a:defRPr>
            </a:lvl1pPr>
          </a:lstStyle>
          <a:p>
            <a:r>
              <a:rPr lang="en-US"/>
              <a:t>Click to edit Master title style</a:t>
            </a:r>
          </a:p>
        </p:txBody>
      </p:sp>
      <p:pic>
        <p:nvPicPr>
          <p:cNvPr id="14" name="Picture 13" descr="Graphical user interface, text  Description automatically generated">
            <a:extLst>
              <a:ext uri="{FF2B5EF4-FFF2-40B4-BE49-F238E27FC236}">
                <a16:creationId xmlns:a16="http://schemas.microsoft.com/office/drawing/2014/main" id="{8A84A1B7-449C-8F78-3755-5A478AE760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153" y="1502265"/>
            <a:ext cx="2781040" cy="511016"/>
          </a:xfrm>
          <a:prstGeom prst="rect">
            <a:avLst/>
          </a:prstGeom>
        </p:spPr>
      </p:pic>
      <p:sp>
        <p:nvSpPr>
          <p:cNvPr id="12" name="Content Placeholder 10">
            <a:extLst>
              <a:ext uri="{FF2B5EF4-FFF2-40B4-BE49-F238E27FC236}">
                <a16:creationId xmlns:a16="http://schemas.microsoft.com/office/drawing/2014/main" id="{5DB43E10-FBA6-5F32-1BA3-2A11A104A727}"/>
              </a:ext>
            </a:extLst>
          </p:cNvPr>
          <p:cNvSpPr>
            <a:spLocks noGrp="1"/>
          </p:cNvSpPr>
          <p:nvPr>
            <p:ph sz="quarter" idx="13" hasCustomPrompt="1"/>
          </p:nvPr>
        </p:nvSpPr>
        <p:spPr>
          <a:xfrm>
            <a:off x="1033153" y="4237656"/>
            <a:ext cx="5359335" cy="452817"/>
          </a:xfrm>
          <a:prstGeom prst="rect">
            <a:avLst/>
          </a:prstGeom>
        </p:spPr>
        <p:txBody>
          <a:bodyPr lIns="0" tIns="0" rIns="0" bIns="0"/>
          <a:lstStyle>
            <a:lvl1pPr marL="0" indent="0">
              <a:buNone/>
              <a:defRPr sz="2000">
                <a:solidFill>
                  <a:schemeClr val="tx1"/>
                </a:solidFill>
              </a:defRPr>
            </a:lvl1pPr>
          </a:lstStyle>
          <a:p>
            <a:pPr lvl="0"/>
            <a:r>
              <a:rPr lang="en-US"/>
              <a:t>Click to edit subtitle/description</a:t>
            </a:r>
          </a:p>
        </p:txBody>
      </p:sp>
      <p:sp>
        <p:nvSpPr>
          <p:cNvPr id="17" name="Content Placeholder 10">
            <a:extLst>
              <a:ext uri="{FF2B5EF4-FFF2-40B4-BE49-F238E27FC236}">
                <a16:creationId xmlns:a16="http://schemas.microsoft.com/office/drawing/2014/main" id="{C1F44A27-D324-6C44-1C4E-F44FCFD3F817}"/>
              </a:ext>
            </a:extLst>
          </p:cNvPr>
          <p:cNvSpPr>
            <a:spLocks noGrp="1"/>
          </p:cNvSpPr>
          <p:nvPr>
            <p:ph sz="quarter" idx="11" hasCustomPrompt="1"/>
          </p:nvPr>
        </p:nvSpPr>
        <p:spPr>
          <a:xfrm>
            <a:off x="1033153" y="5821045"/>
            <a:ext cx="5359335" cy="315596"/>
          </a:xfrm>
          <a:prstGeom prst="rect">
            <a:avLst/>
          </a:prstGeom>
        </p:spPr>
        <p:txBody>
          <a:bodyPr lIns="0" tIns="0" rIns="0" bIns="0"/>
          <a:lstStyle>
            <a:lvl1pPr marL="0" indent="0">
              <a:buNone/>
              <a:defRPr sz="1500" b="1">
                <a:solidFill>
                  <a:schemeClr val="tx1"/>
                </a:solidFill>
              </a:defRPr>
            </a:lvl1pPr>
          </a:lstStyle>
          <a:p>
            <a:pPr lvl="0"/>
            <a:r>
              <a:rPr lang="en-US"/>
              <a:t>Click to edit presenter name and title</a:t>
            </a:r>
          </a:p>
        </p:txBody>
      </p:sp>
      <p:sp>
        <p:nvSpPr>
          <p:cNvPr id="18" name="Content Placeholder 10">
            <a:extLst>
              <a:ext uri="{FF2B5EF4-FFF2-40B4-BE49-F238E27FC236}">
                <a16:creationId xmlns:a16="http://schemas.microsoft.com/office/drawing/2014/main" id="{F6693B39-12C9-2212-F8D4-D23275472D73}"/>
              </a:ext>
            </a:extLst>
          </p:cNvPr>
          <p:cNvSpPr>
            <a:spLocks noGrp="1"/>
          </p:cNvSpPr>
          <p:nvPr>
            <p:ph sz="quarter" idx="14" hasCustomPrompt="1"/>
          </p:nvPr>
        </p:nvSpPr>
        <p:spPr>
          <a:xfrm>
            <a:off x="1033153" y="6178775"/>
            <a:ext cx="5359335" cy="315596"/>
          </a:xfrm>
          <a:prstGeom prst="rect">
            <a:avLst/>
          </a:prstGeom>
        </p:spPr>
        <p:txBody>
          <a:bodyPr lIns="0" tIns="0" rIns="0" bIns="0"/>
          <a:lstStyle>
            <a:lvl1pPr marL="0" indent="0">
              <a:buNone/>
              <a:defRPr sz="1500">
                <a:solidFill>
                  <a:schemeClr val="tx1"/>
                </a:solidFill>
              </a:defRPr>
            </a:lvl1pPr>
          </a:lstStyle>
          <a:p>
            <a:pPr lvl="0"/>
            <a:r>
              <a:rPr lang="en-US"/>
              <a:t>Click to edit date</a:t>
            </a:r>
          </a:p>
        </p:txBody>
      </p:sp>
    </p:spTree>
    <p:extLst>
      <p:ext uri="{BB962C8B-B14F-4D97-AF65-F5344CB8AC3E}">
        <p14:creationId xmlns:p14="http://schemas.microsoft.com/office/powerpoint/2010/main" val="365375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Break">
    <p:spTree>
      <p:nvGrpSpPr>
        <p:cNvPr id="1" name=""/>
        <p:cNvGrpSpPr/>
        <p:nvPr/>
      </p:nvGrpSpPr>
      <p:grpSpPr>
        <a:xfrm>
          <a:off x="0" y="0"/>
          <a:ext cx="0" cy="0"/>
          <a:chOff x="0" y="0"/>
          <a:chExt cx="0" cy="0"/>
        </a:xfrm>
      </p:grpSpPr>
      <p:sp>
        <p:nvSpPr>
          <p:cNvPr id="2" name="Rectangle: Single Corner Rounded 6">
            <a:extLst>
              <a:ext uri="{FF2B5EF4-FFF2-40B4-BE49-F238E27FC236}">
                <a16:creationId xmlns:a16="http://schemas.microsoft.com/office/drawing/2014/main" id="{C3E1C94B-C761-B395-DDF3-AC16D8A6232A}"/>
              </a:ext>
              <a:ext uri="{C183D7F6-B498-43B3-948B-1728B52AA6E4}">
                <adec:decorative xmlns:adec="http://schemas.microsoft.com/office/drawing/2017/decorative" val="1"/>
              </a:ext>
            </a:extLst>
          </p:cNvPr>
          <p:cNvSpPr>
            <a:spLocks/>
          </p:cNvSpPr>
          <p:nvPr userDrawn="1"/>
        </p:nvSpPr>
        <p:spPr bwMode="auto">
          <a:xfrm rot="16200000" flipH="1">
            <a:off x="2893370" y="-2416965"/>
            <a:ext cx="6400800" cy="11706578"/>
          </a:xfrm>
          <a:prstGeom prst="round1Rect">
            <a:avLst>
              <a:gd name="adj" fmla="val 0"/>
            </a:avLst>
          </a:prstGeom>
          <a:solidFill>
            <a:schemeClr val="bg1"/>
          </a:solidFill>
          <a:ln>
            <a:noFill/>
          </a:ln>
        </p:spPr>
        <p:txBody>
          <a:bodyPr rot="0" vert="horz" wrap="square" lIns="91440" tIns="45720" rIns="91440" bIns="45720" anchor="t" anchorCtr="0" upright="1">
            <a:noAutofit/>
          </a:bodyPr>
          <a:lstStyle/>
          <a:p>
            <a:endParaRPr lang="en-US"/>
          </a:p>
        </p:txBody>
      </p:sp>
      <p:pic>
        <p:nvPicPr>
          <p:cNvPr id="10" name="Picture 9" descr="A black background with white text  Description automatically generated">
            <a:extLst>
              <a:ext uri="{FF2B5EF4-FFF2-40B4-BE49-F238E27FC236}">
                <a16:creationId xmlns:a16="http://schemas.microsoft.com/office/drawing/2014/main" id="{30AFA0E3-2B46-7085-6A29-05B9111CDAAA}"/>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r="81132"/>
          <a:stretch/>
        </p:blipFill>
        <p:spPr>
          <a:xfrm>
            <a:off x="123672" y="1623097"/>
            <a:ext cx="5288036" cy="5120640"/>
          </a:xfrm>
          <a:prstGeom prst="rect">
            <a:avLst/>
          </a:prstGeom>
        </p:spPr>
      </p:pic>
      <p:sp>
        <p:nvSpPr>
          <p:cNvPr id="4" name="Footer Placeholder 4">
            <a:extLst>
              <a:ext uri="{FF2B5EF4-FFF2-40B4-BE49-F238E27FC236}">
                <a16:creationId xmlns:a16="http://schemas.microsoft.com/office/drawing/2014/main" id="{97DADF67-42AA-1206-8CF8-45FA40CE16CB}"/>
              </a:ext>
            </a:extLst>
          </p:cNvPr>
          <p:cNvSpPr>
            <a:spLocks noGrp="1"/>
          </p:cNvSpPr>
          <p:nvPr>
            <p:ph type="ftr" sz="quarter" idx="3"/>
          </p:nvPr>
        </p:nvSpPr>
        <p:spPr>
          <a:xfrm>
            <a:off x="4309649" y="6193022"/>
            <a:ext cx="3568241" cy="223446"/>
          </a:xfrm>
          <a:prstGeom prst="rect">
            <a:avLst/>
          </a:prstGeom>
        </p:spPr>
        <p:txBody>
          <a:bodyPr vert="horz" lIns="91440" tIns="45720" rIns="91440" bIns="45720" rtlCol="0" anchor="ctr"/>
          <a:lstStyle>
            <a:lvl1pPr algn="ctr">
              <a:defRPr sz="1200" b="1">
                <a:solidFill>
                  <a:schemeClr val="tx1"/>
                </a:solidFill>
              </a:defRPr>
            </a:lvl1pPr>
          </a:lstStyle>
          <a:p>
            <a:r>
              <a:rPr lang="en-US"/>
              <a:t>www.ieefa.org</a:t>
            </a:r>
          </a:p>
        </p:txBody>
      </p:sp>
      <p:sp>
        <p:nvSpPr>
          <p:cNvPr id="5" name="Slide Number Placeholder 5">
            <a:extLst>
              <a:ext uri="{FF2B5EF4-FFF2-40B4-BE49-F238E27FC236}">
                <a16:creationId xmlns:a16="http://schemas.microsoft.com/office/drawing/2014/main" id="{51549145-DB24-3FDA-3999-80CA8360A037}"/>
              </a:ext>
            </a:extLst>
          </p:cNvPr>
          <p:cNvSpPr>
            <a:spLocks noGrp="1"/>
          </p:cNvSpPr>
          <p:nvPr>
            <p:ph type="sldNum" sz="quarter" idx="4"/>
          </p:nvPr>
        </p:nvSpPr>
        <p:spPr>
          <a:xfrm>
            <a:off x="11019295" y="6194102"/>
            <a:ext cx="639850" cy="221286"/>
          </a:xfrm>
          <a:prstGeom prst="rect">
            <a:avLst/>
          </a:prstGeom>
        </p:spPr>
        <p:txBody>
          <a:bodyPr vert="horz" lIns="91440" tIns="45720" rIns="91440" bIns="45720" rtlCol="0" anchor="ctr"/>
          <a:lstStyle>
            <a:lvl1pPr algn="r">
              <a:defRPr sz="1200">
                <a:solidFill>
                  <a:schemeClr val="tx1"/>
                </a:solidFill>
              </a:defRPr>
            </a:lvl1pPr>
          </a:lstStyle>
          <a:p>
            <a:fld id="{7782931A-7D25-4B4B-9464-57AE418934A3}" type="slidenum">
              <a:rPr lang="en-US" smtClean="0"/>
              <a:pPr/>
              <a:t>‹#›</a:t>
            </a:fld>
            <a:endParaRPr lang="en-US"/>
          </a:p>
        </p:txBody>
      </p:sp>
      <p:pic>
        <p:nvPicPr>
          <p:cNvPr id="6" name="Picture 5" descr="Graphical user interface, text  Description automatically generated">
            <a:extLst>
              <a:ext uri="{FF2B5EF4-FFF2-40B4-BE49-F238E27FC236}">
                <a16:creationId xmlns:a16="http://schemas.microsoft.com/office/drawing/2014/main" id="{804CCFB1-BB1F-7542-0153-E455801A61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524" y="6114041"/>
            <a:ext cx="2075689" cy="381408"/>
          </a:xfrm>
          <a:prstGeom prst="rect">
            <a:avLst/>
          </a:prstGeom>
        </p:spPr>
      </p:pic>
      <p:sp>
        <p:nvSpPr>
          <p:cNvPr id="11" name="Text Placeholder 21">
            <a:extLst>
              <a:ext uri="{FF2B5EF4-FFF2-40B4-BE49-F238E27FC236}">
                <a16:creationId xmlns:a16="http://schemas.microsoft.com/office/drawing/2014/main" id="{B550335B-B64A-7618-CCF8-F1AFF121E70E}"/>
              </a:ext>
            </a:extLst>
          </p:cNvPr>
          <p:cNvSpPr>
            <a:spLocks noGrp="1"/>
          </p:cNvSpPr>
          <p:nvPr>
            <p:ph type="body" sz="quarter" idx="10" hasCustomPrompt="1"/>
          </p:nvPr>
        </p:nvSpPr>
        <p:spPr>
          <a:xfrm>
            <a:off x="1047858" y="3429000"/>
            <a:ext cx="10130146" cy="623484"/>
          </a:xfrm>
          <a:prstGeom prst="rect">
            <a:avLst/>
          </a:prstGeom>
          <a:noFill/>
        </p:spPr>
        <p:txBody>
          <a:bodyPr/>
          <a:lstStyle>
            <a:lvl1pPr marL="0" indent="0" algn="ctr">
              <a:buNone/>
              <a:defRPr sz="3600">
                <a:solidFill>
                  <a:schemeClr val="tx2">
                    <a:lumMod val="75000"/>
                  </a:schemeClr>
                </a:solidFill>
              </a:defRPr>
            </a:lvl1pPr>
            <a:lvl2pPr>
              <a:defRPr>
                <a:solidFill>
                  <a:schemeClr val="bg2">
                    <a:lumMod val="60000"/>
                    <a:lumOff val="40000"/>
                  </a:schemeClr>
                </a:solidFill>
              </a:defRPr>
            </a:lvl2pPr>
            <a:lvl3pPr>
              <a:defRPr>
                <a:solidFill>
                  <a:schemeClr val="bg2">
                    <a:lumMod val="60000"/>
                    <a:lumOff val="40000"/>
                  </a:schemeClr>
                </a:solidFill>
              </a:defRPr>
            </a:lvl3pPr>
            <a:lvl4pPr>
              <a:defRPr>
                <a:solidFill>
                  <a:schemeClr val="bg2">
                    <a:lumMod val="60000"/>
                    <a:lumOff val="40000"/>
                  </a:schemeClr>
                </a:solidFill>
              </a:defRPr>
            </a:lvl4pPr>
            <a:lvl5pPr>
              <a:defRPr>
                <a:solidFill>
                  <a:schemeClr val="bg2">
                    <a:lumMod val="60000"/>
                    <a:lumOff val="40000"/>
                  </a:schemeClr>
                </a:solidFill>
              </a:defRPr>
            </a:lvl5pPr>
          </a:lstStyle>
          <a:p>
            <a:pPr lvl="0"/>
            <a:r>
              <a:rPr lang="en-GB"/>
              <a:t>#</a:t>
            </a:r>
          </a:p>
        </p:txBody>
      </p:sp>
      <p:sp>
        <p:nvSpPr>
          <p:cNvPr id="12" name="Title 1">
            <a:extLst>
              <a:ext uri="{FF2B5EF4-FFF2-40B4-BE49-F238E27FC236}">
                <a16:creationId xmlns:a16="http://schemas.microsoft.com/office/drawing/2014/main" id="{085A9B07-2A88-2C12-92B6-5398BD91A53E}"/>
              </a:ext>
            </a:extLst>
          </p:cNvPr>
          <p:cNvSpPr>
            <a:spLocks noGrp="1"/>
          </p:cNvSpPr>
          <p:nvPr>
            <p:ph type="title"/>
          </p:nvPr>
        </p:nvSpPr>
        <p:spPr>
          <a:xfrm>
            <a:off x="1047858" y="2377689"/>
            <a:ext cx="10130146" cy="982111"/>
          </a:xfrm>
          <a:prstGeom prst="rect">
            <a:avLst/>
          </a:prstGeom>
        </p:spPr>
        <p:txBody>
          <a:bodyPr lIns="0" tIns="0" rIns="0" bIns="0" anchor="ctr"/>
          <a:lstStyle>
            <a:lvl1pPr algn="ctr">
              <a:defRPr sz="4000">
                <a:solidFill>
                  <a:schemeClr val="tx1"/>
                </a:solidFill>
              </a:defRPr>
            </a:lvl1pPr>
          </a:lstStyle>
          <a:p>
            <a:r>
              <a:rPr lang="en-US"/>
              <a:t>Click to edit Master title style</a:t>
            </a:r>
          </a:p>
        </p:txBody>
      </p:sp>
    </p:spTree>
    <p:extLst>
      <p:ext uri="{BB962C8B-B14F-4D97-AF65-F5344CB8AC3E}">
        <p14:creationId xmlns:p14="http://schemas.microsoft.com/office/powerpoint/2010/main" val="1161527317"/>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Break Blue">
    <p:spTree>
      <p:nvGrpSpPr>
        <p:cNvPr id="1" name=""/>
        <p:cNvGrpSpPr/>
        <p:nvPr/>
      </p:nvGrpSpPr>
      <p:grpSpPr>
        <a:xfrm>
          <a:off x="0" y="0"/>
          <a:ext cx="0" cy="0"/>
          <a:chOff x="0" y="0"/>
          <a:chExt cx="0" cy="0"/>
        </a:xfrm>
      </p:grpSpPr>
      <p:sp>
        <p:nvSpPr>
          <p:cNvPr id="3" name="Rectangle: Single Corner Rounded 6">
            <a:extLst>
              <a:ext uri="{FF2B5EF4-FFF2-40B4-BE49-F238E27FC236}">
                <a16:creationId xmlns:a16="http://schemas.microsoft.com/office/drawing/2014/main" id="{C73AE5B7-7047-E2DE-FFF1-B76079C8A383}"/>
              </a:ext>
              <a:ext uri="{C183D7F6-B498-43B3-948B-1728B52AA6E4}">
                <adec:decorative xmlns:adec="http://schemas.microsoft.com/office/drawing/2017/decorative" val="1"/>
              </a:ext>
            </a:extLst>
          </p:cNvPr>
          <p:cNvSpPr>
            <a:spLocks/>
          </p:cNvSpPr>
          <p:nvPr userDrawn="1"/>
        </p:nvSpPr>
        <p:spPr bwMode="auto">
          <a:xfrm rot="16200000" flipH="1">
            <a:off x="2893370" y="-2416965"/>
            <a:ext cx="6400800" cy="11706578"/>
          </a:xfrm>
          <a:prstGeom prst="round1Rect">
            <a:avLst>
              <a:gd name="adj" fmla="val 0"/>
            </a:avLst>
          </a:prstGeom>
          <a:solidFill>
            <a:schemeClr val="accent2"/>
          </a:solidFill>
          <a:ln>
            <a:noFill/>
          </a:ln>
        </p:spPr>
        <p:txBody>
          <a:bodyPr rot="0" vert="horz" wrap="square" lIns="91440" tIns="45720" rIns="91440" bIns="45720" anchor="t" anchorCtr="0" upright="1">
            <a:noAutofit/>
          </a:bodyPr>
          <a:lstStyle/>
          <a:p>
            <a:endParaRPr lang="en-US"/>
          </a:p>
        </p:txBody>
      </p:sp>
      <p:pic>
        <p:nvPicPr>
          <p:cNvPr id="4" name="Picture 3" descr="A black background with blue text  Description automatically generated">
            <a:extLst>
              <a:ext uri="{FF2B5EF4-FFF2-40B4-BE49-F238E27FC236}">
                <a16:creationId xmlns:a16="http://schemas.microsoft.com/office/drawing/2014/main" id="{F46393E8-E26C-B7A2-BCAA-7CC9116C1144}"/>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r="80693"/>
          <a:stretch/>
        </p:blipFill>
        <p:spPr>
          <a:xfrm>
            <a:off x="279479" y="1332853"/>
            <a:ext cx="5715938" cy="5303520"/>
          </a:xfrm>
          <a:prstGeom prst="rect">
            <a:avLst/>
          </a:prstGeom>
        </p:spPr>
      </p:pic>
      <p:sp>
        <p:nvSpPr>
          <p:cNvPr id="22" name="Text Placeholder 21">
            <a:extLst>
              <a:ext uri="{FF2B5EF4-FFF2-40B4-BE49-F238E27FC236}">
                <a16:creationId xmlns:a16="http://schemas.microsoft.com/office/drawing/2014/main" id="{95A44032-A46C-4BFC-A9AC-5D07C2159BAF}"/>
              </a:ext>
            </a:extLst>
          </p:cNvPr>
          <p:cNvSpPr>
            <a:spLocks noGrp="1"/>
          </p:cNvSpPr>
          <p:nvPr>
            <p:ph type="body" sz="quarter" idx="10" hasCustomPrompt="1"/>
          </p:nvPr>
        </p:nvSpPr>
        <p:spPr>
          <a:xfrm>
            <a:off x="1028698" y="3429000"/>
            <a:ext cx="10130147" cy="623484"/>
          </a:xfrm>
          <a:prstGeom prst="rect">
            <a:avLst/>
          </a:prstGeom>
          <a:noFill/>
        </p:spPr>
        <p:txBody>
          <a:bodyPr/>
          <a:lstStyle>
            <a:lvl1pPr marL="0" indent="0" algn="ctr">
              <a:buNone/>
              <a:defRPr sz="3600">
                <a:solidFill>
                  <a:schemeClr val="accent2">
                    <a:lumMod val="60000"/>
                    <a:lumOff val="40000"/>
                  </a:schemeClr>
                </a:solidFill>
              </a:defRPr>
            </a:lvl1pPr>
            <a:lvl2pPr>
              <a:defRPr>
                <a:solidFill>
                  <a:schemeClr val="bg2">
                    <a:lumMod val="60000"/>
                    <a:lumOff val="40000"/>
                  </a:schemeClr>
                </a:solidFill>
              </a:defRPr>
            </a:lvl2pPr>
            <a:lvl3pPr>
              <a:defRPr>
                <a:solidFill>
                  <a:schemeClr val="bg2">
                    <a:lumMod val="60000"/>
                    <a:lumOff val="40000"/>
                  </a:schemeClr>
                </a:solidFill>
              </a:defRPr>
            </a:lvl3pPr>
            <a:lvl4pPr>
              <a:defRPr>
                <a:solidFill>
                  <a:schemeClr val="bg2">
                    <a:lumMod val="60000"/>
                    <a:lumOff val="40000"/>
                  </a:schemeClr>
                </a:solidFill>
              </a:defRPr>
            </a:lvl4pPr>
            <a:lvl5pPr>
              <a:defRPr>
                <a:solidFill>
                  <a:schemeClr val="bg2">
                    <a:lumMod val="60000"/>
                    <a:lumOff val="40000"/>
                  </a:schemeClr>
                </a:solidFill>
              </a:defRPr>
            </a:lvl5pPr>
          </a:lstStyle>
          <a:p>
            <a:pPr lvl="0"/>
            <a:r>
              <a:rPr lang="en-GB"/>
              <a:t>#</a:t>
            </a:r>
          </a:p>
        </p:txBody>
      </p:sp>
      <p:sp>
        <p:nvSpPr>
          <p:cNvPr id="17" name="Title 1">
            <a:extLst>
              <a:ext uri="{FF2B5EF4-FFF2-40B4-BE49-F238E27FC236}">
                <a16:creationId xmlns:a16="http://schemas.microsoft.com/office/drawing/2014/main" id="{88BFD865-74BB-5B40-8DA8-7D7B921A75F5}"/>
              </a:ext>
            </a:extLst>
          </p:cNvPr>
          <p:cNvSpPr>
            <a:spLocks noGrp="1"/>
          </p:cNvSpPr>
          <p:nvPr>
            <p:ph type="title"/>
          </p:nvPr>
        </p:nvSpPr>
        <p:spPr>
          <a:xfrm>
            <a:off x="1047858" y="2377689"/>
            <a:ext cx="10130146" cy="982111"/>
          </a:xfrm>
          <a:prstGeom prst="rect">
            <a:avLst/>
          </a:prstGeom>
        </p:spPr>
        <p:txBody>
          <a:bodyPr lIns="0" tIns="0" rIns="0" bIns="0" anchor="ctr"/>
          <a:lstStyle>
            <a:lvl1pPr algn="ctr">
              <a:defRPr sz="4000">
                <a:solidFill>
                  <a:schemeClr val="tx1"/>
                </a:solidFill>
              </a:defRPr>
            </a:lvl1pPr>
          </a:lstStyle>
          <a:p>
            <a:r>
              <a:rPr lang="en-US"/>
              <a:t>Click to edit Master title style</a:t>
            </a:r>
          </a:p>
        </p:txBody>
      </p:sp>
      <p:sp>
        <p:nvSpPr>
          <p:cNvPr id="9" name="Footer Placeholder 4">
            <a:extLst>
              <a:ext uri="{FF2B5EF4-FFF2-40B4-BE49-F238E27FC236}">
                <a16:creationId xmlns:a16="http://schemas.microsoft.com/office/drawing/2014/main" id="{DE7F2AB2-0EC4-E5F2-F2C7-A31797B16F6D}"/>
              </a:ext>
            </a:extLst>
          </p:cNvPr>
          <p:cNvSpPr>
            <a:spLocks noGrp="1"/>
          </p:cNvSpPr>
          <p:nvPr>
            <p:ph type="ftr" sz="quarter" idx="3"/>
          </p:nvPr>
        </p:nvSpPr>
        <p:spPr>
          <a:xfrm>
            <a:off x="4328811" y="6191006"/>
            <a:ext cx="3568241" cy="223446"/>
          </a:xfrm>
          <a:prstGeom prst="rect">
            <a:avLst/>
          </a:prstGeom>
        </p:spPr>
        <p:txBody>
          <a:bodyPr vert="horz" lIns="91440" tIns="45720" rIns="91440" bIns="45720" rtlCol="0" anchor="ctr"/>
          <a:lstStyle>
            <a:lvl1pPr algn="ctr">
              <a:defRPr sz="1200" b="1">
                <a:solidFill>
                  <a:schemeClr val="tx1"/>
                </a:solidFill>
              </a:defRPr>
            </a:lvl1pPr>
          </a:lstStyle>
          <a:p>
            <a:r>
              <a:rPr lang="en-US"/>
              <a:t>www.ieefa.org</a:t>
            </a:r>
          </a:p>
        </p:txBody>
      </p:sp>
      <p:sp>
        <p:nvSpPr>
          <p:cNvPr id="10" name="Slide Number Placeholder 5">
            <a:extLst>
              <a:ext uri="{FF2B5EF4-FFF2-40B4-BE49-F238E27FC236}">
                <a16:creationId xmlns:a16="http://schemas.microsoft.com/office/drawing/2014/main" id="{EDD38521-66F1-EA5D-726C-0528B43BED0B}"/>
              </a:ext>
            </a:extLst>
          </p:cNvPr>
          <p:cNvSpPr>
            <a:spLocks noGrp="1"/>
          </p:cNvSpPr>
          <p:nvPr>
            <p:ph type="sldNum" sz="quarter" idx="4"/>
          </p:nvPr>
        </p:nvSpPr>
        <p:spPr>
          <a:xfrm>
            <a:off x="11019295" y="6224735"/>
            <a:ext cx="639850" cy="221286"/>
          </a:xfrm>
          <a:prstGeom prst="rect">
            <a:avLst/>
          </a:prstGeom>
        </p:spPr>
        <p:txBody>
          <a:bodyPr vert="horz" lIns="91440" tIns="45720" rIns="91440" bIns="45720" rtlCol="0" anchor="ctr"/>
          <a:lstStyle>
            <a:lvl1pPr algn="r">
              <a:defRPr sz="1200">
                <a:solidFill>
                  <a:schemeClr val="tx1"/>
                </a:solidFill>
              </a:defRPr>
            </a:lvl1pPr>
          </a:lstStyle>
          <a:p>
            <a:fld id="{7782931A-7D25-4B4B-9464-57AE418934A3}" type="slidenum">
              <a:rPr lang="en-US" smtClean="0"/>
              <a:pPr/>
              <a:t>‹#›</a:t>
            </a:fld>
            <a:endParaRPr lang="en-US"/>
          </a:p>
        </p:txBody>
      </p:sp>
      <p:pic>
        <p:nvPicPr>
          <p:cNvPr id="12" name="Picture 11" descr="Graphical user interface, text  Description automatically generated">
            <a:extLst>
              <a:ext uri="{FF2B5EF4-FFF2-40B4-BE49-F238E27FC236}">
                <a16:creationId xmlns:a16="http://schemas.microsoft.com/office/drawing/2014/main" id="{B9677847-B43C-55F7-66BF-9EF0636AE5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524" y="6064613"/>
            <a:ext cx="2075689" cy="381408"/>
          </a:xfrm>
          <a:prstGeom prst="rect">
            <a:avLst/>
          </a:prstGeom>
        </p:spPr>
      </p:pic>
    </p:spTree>
    <p:extLst>
      <p:ext uri="{BB962C8B-B14F-4D97-AF65-F5344CB8AC3E}">
        <p14:creationId xmlns:p14="http://schemas.microsoft.com/office/powerpoint/2010/main" val="2881328924"/>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ingle Column ">
    <p:spTree>
      <p:nvGrpSpPr>
        <p:cNvPr id="1" name=""/>
        <p:cNvGrpSpPr/>
        <p:nvPr/>
      </p:nvGrpSpPr>
      <p:grpSpPr>
        <a:xfrm>
          <a:off x="0" y="0"/>
          <a:ext cx="0" cy="0"/>
          <a:chOff x="0" y="0"/>
          <a:chExt cx="0" cy="0"/>
        </a:xfrm>
      </p:grpSpPr>
      <p:sp>
        <p:nvSpPr>
          <p:cNvPr id="2" name="Rectangle: Single Corner Rounded 6">
            <a:extLst>
              <a:ext uri="{FF2B5EF4-FFF2-40B4-BE49-F238E27FC236}">
                <a16:creationId xmlns:a16="http://schemas.microsoft.com/office/drawing/2014/main" id="{E9A7C2A4-8D6D-1D11-94E2-18E4AA92A628}"/>
              </a:ext>
              <a:ext uri="{C183D7F6-B498-43B3-948B-1728B52AA6E4}">
                <adec:decorative xmlns:adec="http://schemas.microsoft.com/office/drawing/2017/decorative" val="1"/>
              </a:ext>
            </a:extLst>
          </p:cNvPr>
          <p:cNvSpPr>
            <a:spLocks/>
          </p:cNvSpPr>
          <p:nvPr userDrawn="1"/>
        </p:nvSpPr>
        <p:spPr bwMode="auto">
          <a:xfrm rot="16200000" flipH="1">
            <a:off x="5754443" y="420444"/>
            <a:ext cx="683115" cy="12192002"/>
          </a:xfrm>
          <a:prstGeom prst="round1Rect">
            <a:avLst>
              <a:gd name="adj" fmla="val 0"/>
            </a:avLst>
          </a:prstGeom>
          <a:solidFill>
            <a:srgbClr val="1D2933"/>
          </a:solidFill>
          <a:ln>
            <a:noFill/>
          </a:ln>
        </p:spPr>
        <p:txBody>
          <a:bodyPr rot="0" vert="horz" wrap="square" lIns="91440" tIns="45720" rIns="91440" bIns="45720" anchor="t" anchorCtr="0" upright="1">
            <a:noAutofit/>
          </a:bodyPr>
          <a:lstStyle/>
          <a:p>
            <a:endParaRPr lang="en-US"/>
          </a:p>
        </p:txBody>
      </p:sp>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1028699" y="1822704"/>
            <a:ext cx="10130148" cy="3883152"/>
          </a:xfrm>
          <a:prstGeom prst="rect">
            <a:avLst/>
          </a:prstGeom>
        </p:spPr>
        <p:txBody>
          <a:bodyPr lIns="0" tIns="0" rIns="0" bIns="0"/>
          <a:lstStyle>
            <a:lvl1pPr marL="0" indent="0">
              <a:lnSpc>
                <a:spcPct val="100000"/>
              </a:lnSpc>
              <a:buNone/>
              <a:defRPr lang="en-US" dirty="0" smtClean="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itle 1">
            <a:extLst>
              <a:ext uri="{FF2B5EF4-FFF2-40B4-BE49-F238E27FC236}">
                <a16:creationId xmlns:a16="http://schemas.microsoft.com/office/drawing/2014/main" id="{88BFD865-74BB-5B40-8DA8-7D7B921A75F5}"/>
              </a:ext>
            </a:extLst>
          </p:cNvPr>
          <p:cNvSpPr>
            <a:spLocks noGrp="1"/>
          </p:cNvSpPr>
          <p:nvPr>
            <p:ph type="title"/>
          </p:nvPr>
        </p:nvSpPr>
        <p:spPr>
          <a:xfrm>
            <a:off x="1028699" y="683115"/>
            <a:ext cx="10130148" cy="645284"/>
          </a:xfrm>
          <a:prstGeom prst="rect">
            <a:avLst/>
          </a:prstGeom>
        </p:spPr>
        <p:txBody>
          <a:bodyPr lIns="0" tIns="0" rIns="0" bIns="0" anchor="b"/>
          <a:lstStyle>
            <a:lvl1pPr>
              <a:defRPr sz="3200">
                <a:solidFill>
                  <a:schemeClr val="bg1"/>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8331B0C0-80E7-4269-BF57-150F8A8BE55F}"/>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tx1"/>
                </a:solidFill>
              </a:defRPr>
            </a:lvl1pPr>
          </a:lstStyle>
          <a:p>
            <a:r>
              <a:rPr lang="en-US"/>
              <a:t>www.ieefa.org</a:t>
            </a:r>
          </a:p>
        </p:txBody>
      </p:sp>
      <p:sp>
        <p:nvSpPr>
          <p:cNvPr id="16" name="Slide Number Placeholder 5">
            <a:extLst>
              <a:ext uri="{FF2B5EF4-FFF2-40B4-BE49-F238E27FC236}">
                <a16:creationId xmlns:a16="http://schemas.microsoft.com/office/drawing/2014/main" id="{51D2535E-9579-4B94-89D6-A9A1E1967C47}"/>
              </a:ext>
            </a:extLst>
          </p:cNvPr>
          <p:cNvSpPr>
            <a:spLocks noGrp="1"/>
          </p:cNvSpPr>
          <p:nvPr>
            <p:ph type="sldNum" sz="quarter" idx="4"/>
          </p:nvPr>
        </p:nvSpPr>
        <p:spPr>
          <a:xfrm>
            <a:off x="10569844" y="6414451"/>
            <a:ext cx="589003" cy="280767"/>
          </a:xfrm>
          <a:prstGeom prst="rect">
            <a:avLst/>
          </a:prstGeom>
        </p:spPr>
        <p:txBody>
          <a:bodyPr vert="horz" lIns="91440" tIns="45720" rIns="91440" bIns="45720" rtlCol="0" anchor="ctr"/>
          <a:lstStyle>
            <a:lvl1pPr algn="r">
              <a:defRPr sz="1200">
                <a:solidFill>
                  <a:schemeClr val="tx1"/>
                </a:solidFill>
              </a:defRPr>
            </a:lvl1pPr>
          </a:lstStyle>
          <a:p>
            <a:fld id="{7782931A-7D25-4B4B-9464-57AE418934A3}" type="slidenum">
              <a:rPr lang="en-US" smtClean="0"/>
              <a:pPr/>
              <a:t>‹#›</a:t>
            </a:fld>
            <a:endParaRPr lang="en-US"/>
          </a:p>
        </p:txBody>
      </p:sp>
      <p:pic>
        <p:nvPicPr>
          <p:cNvPr id="5" name="Picture 4" descr="A black background with blue text  Description automatically generated">
            <a:extLst>
              <a:ext uri="{FF2B5EF4-FFF2-40B4-BE49-F238E27FC236}">
                <a16:creationId xmlns:a16="http://schemas.microsoft.com/office/drawing/2014/main" id="{53C3CE96-6E82-BEA4-ABE4-7F27CBC2654A}"/>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2914" r="80693" b="12256"/>
          <a:stretch/>
        </p:blipFill>
        <p:spPr>
          <a:xfrm>
            <a:off x="-4456" y="4832283"/>
            <a:ext cx="2112725" cy="2025717"/>
          </a:xfrm>
          <a:prstGeom prst="rect">
            <a:avLst/>
          </a:prstGeom>
        </p:spPr>
      </p:pic>
      <p:pic>
        <p:nvPicPr>
          <p:cNvPr id="7" name="Picture 6" descr="Graphical user interface, text  Description automatically generated">
            <a:extLst>
              <a:ext uri="{FF2B5EF4-FFF2-40B4-BE49-F238E27FC236}">
                <a16:creationId xmlns:a16="http://schemas.microsoft.com/office/drawing/2014/main" id="{6BB1100E-D290-EF3F-1A4D-1D95396AA7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8699" y="6309447"/>
            <a:ext cx="2075689" cy="381408"/>
          </a:xfrm>
          <a:prstGeom prst="rect">
            <a:avLst/>
          </a:prstGeom>
        </p:spPr>
      </p:pic>
    </p:spTree>
    <p:extLst>
      <p:ext uri="{BB962C8B-B14F-4D97-AF65-F5344CB8AC3E}">
        <p14:creationId xmlns:p14="http://schemas.microsoft.com/office/powerpoint/2010/main" val="4201501150"/>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ingle Column Dark">
    <p:spTree>
      <p:nvGrpSpPr>
        <p:cNvPr id="1" name=""/>
        <p:cNvGrpSpPr/>
        <p:nvPr/>
      </p:nvGrpSpPr>
      <p:grpSpPr>
        <a:xfrm>
          <a:off x="0" y="0"/>
          <a:ext cx="0" cy="0"/>
          <a:chOff x="0" y="0"/>
          <a:chExt cx="0" cy="0"/>
        </a:xfrm>
      </p:grpSpPr>
      <p:sp>
        <p:nvSpPr>
          <p:cNvPr id="18" name="Rectangle: Single Corner Rounded 17">
            <a:extLst>
              <a:ext uri="{FF2B5EF4-FFF2-40B4-BE49-F238E27FC236}">
                <a16:creationId xmlns:a16="http://schemas.microsoft.com/office/drawing/2014/main" id="{C166EFBF-84E5-43DF-98A8-D80FCA52FABD}"/>
              </a:ext>
              <a:ext uri="{C183D7F6-B498-43B3-948B-1728B52AA6E4}">
                <adec:decorative xmlns:adec="http://schemas.microsoft.com/office/drawing/2017/decorative" val="1"/>
              </a:ext>
            </a:extLst>
          </p:cNvPr>
          <p:cNvSpPr>
            <a:spLocks/>
          </p:cNvSpPr>
          <p:nvPr userDrawn="1"/>
        </p:nvSpPr>
        <p:spPr bwMode="auto">
          <a:xfrm rot="10800000" flipH="1">
            <a:off x="0" y="0"/>
            <a:ext cx="12192000" cy="6126480"/>
          </a:xfrm>
          <a:prstGeom prst="round1Rect">
            <a:avLst>
              <a:gd name="adj" fmla="val 0"/>
            </a:avLst>
          </a:prstGeom>
          <a:solidFill>
            <a:schemeClr val="bg1"/>
          </a:solidFill>
          <a:ln>
            <a:noFill/>
          </a:ln>
        </p:spPr>
        <p:txBody>
          <a:bodyPr rot="0" vert="horz" wrap="square" lIns="91440" tIns="45720" rIns="91440" bIns="45720" anchor="t" anchorCtr="0" upright="1">
            <a:noAutofit/>
          </a:bodyPr>
          <a:lstStyle/>
          <a:p>
            <a:endParaRPr lang="en-US"/>
          </a:p>
        </p:txBody>
      </p:sp>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1028700" y="2286000"/>
            <a:ext cx="10130146" cy="2904530"/>
          </a:xfrm>
          <a:prstGeom prst="rect">
            <a:avLst/>
          </a:prstGeom>
        </p:spPr>
        <p:txBody>
          <a:bodyPr lIns="0" tIns="0" rIns="0" bIns="0"/>
          <a:lstStyle>
            <a:lvl1pPr marL="0" indent="0">
              <a:lnSpc>
                <a:spcPct val="100000"/>
              </a:lnSpc>
              <a:buNone/>
              <a:defRPr lang="en-US" dirty="0" smtClean="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itle 1">
            <a:extLst>
              <a:ext uri="{FF2B5EF4-FFF2-40B4-BE49-F238E27FC236}">
                <a16:creationId xmlns:a16="http://schemas.microsoft.com/office/drawing/2014/main" id="{88BFD865-74BB-5B40-8DA8-7D7B921A75F5}"/>
              </a:ext>
            </a:extLst>
          </p:cNvPr>
          <p:cNvSpPr>
            <a:spLocks noGrp="1"/>
          </p:cNvSpPr>
          <p:nvPr>
            <p:ph type="title"/>
          </p:nvPr>
        </p:nvSpPr>
        <p:spPr>
          <a:xfrm>
            <a:off x="1028699" y="500332"/>
            <a:ext cx="10130147" cy="1144020"/>
          </a:xfrm>
          <a:prstGeom prst="rect">
            <a:avLst/>
          </a:prstGeom>
        </p:spPr>
        <p:txBody>
          <a:bodyPr lIns="0" tIns="0" rIns="0" bIns="0" anchor="b"/>
          <a:lstStyle>
            <a:lvl1pPr>
              <a:defRPr sz="3200">
                <a:solidFill>
                  <a:schemeClr val="tx1"/>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8331B0C0-80E7-4269-BF57-150F8A8BE55F}"/>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www.ieefa.org</a:t>
            </a:r>
          </a:p>
        </p:txBody>
      </p:sp>
      <p:sp>
        <p:nvSpPr>
          <p:cNvPr id="16" name="Slide Number Placeholder 5">
            <a:extLst>
              <a:ext uri="{FF2B5EF4-FFF2-40B4-BE49-F238E27FC236}">
                <a16:creationId xmlns:a16="http://schemas.microsoft.com/office/drawing/2014/main" id="{51D2535E-9579-4B94-89D6-A9A1E1967C47}"/>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a:p>
        </p:txBody>
      </p:sp>
      <p:pic>
        <p:nvPicPr>
          <p:cNvPr id="10" name="Picture 9" descr="Graphical user interface, text  Description automatically generated">
            <a:extLst>
              <a:ext uri="{FF2B5EF4-FFF2-40B4-BE49-F238E27FC236}">
                <a16:creationId xmlns:a16="http://schemas.microsoft.com/office/drawing/2014/main" id="{84D70CD6-910A-0230-07D0-532E98AD1F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pic>
        <p:nvPicPr>
          <p:cNvPr id="2" name="Picture 1" descr="A black background with white text  Description automatically generated">
            <a:extLst>
              <a:ext uri="{FF2B5EF4-FFF2-40B4-BE49-F238E27FC236}">
                <a16:creationId xmlns:a16="http://schemas.microsoft.com/office/drawing/2014/main" id="{6F510A16-6C5F-2341-806F-100E09249C2C}"/>
              </a:ext>
            </a:extLst>
          </p:cNvPr>
          <p:cNvPicPr>
            <a:picLocks noChangeAspect="1"/>
          </p:cNvPicPr>
          <p:nvPr userDrawn="1"/>
        </p:nvPicPr>
        <p:blipFill rotWithShape="1">
          <a:blip r:embed="rId3">
            <a:alphaModFix amt="5000"/>
            <a:extLst>
              <a:ext uri="{28A0092B-C50C-407E-A947-70E740481C1C}">
                <a14:useLocalDpi xmlns:a14="http://schemas.microsoft.com/office/drawing/2010/main" val="0"/>
              </a:ext>
            </a:extLst>
          </a:blip>
          <a:srcRect r="81011"/>
          <a:stretch/>
        </p:blipFill>
        <p:spPr>
          <a:xfrm>
            <a:off x="-87316" y="2105327"/>
            <a:ext cx="4322841" cy="4159490"/>
          </a:xfrm>
          <a:prstGeom prst="rect">
            <a:avLst/>
          </a:prstGeom>
        </p:spPr>
      </p:pic>
    </p:spTree>
    <p:extLst>
      <p:ext uri="{BB962C8B-B14F-4D97-AF65-F5344CB8AC3E}">
        <p14:creationId xmlns:p14="http://schemas.microsoft.com/office/powerpoint/2010/main" val="711631227"/>
      </p:ext>
    </p:extLst>
  </p:cSld>
  <p:clrMapOvr>
    <a:masterClrMapping/>
  </p:clrMapOvr>
  <p:extLst>
    <p:ext uri="{DCECCB84-F9BA-43D5-87BE-67443E8EF086}">
      <p15:sldGuideLst xmlns:p15="http://schemas.microsoft.com/office/powerpoint/2012/main">
        <p15:guide id="2" pos="648">
          <p15:clr>
            <a:srgbClr val="FBAE40"/>
          </p15:clr>
        </p15:guide>
        <p15:guide id="4" orient="horz" pos="1152" userDrawn="1">
          <p15:clr>
            <a:srgbClr val="FBAE40"/>
          </p15:clr>
        </p15:guide>
        <p15:guide id="5" orient="horz" pos="14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ingle Column Blue">
    <p:spTree>
      <p:nvGrpSpPr>
        <p:cNvPr id="1" name=""/>
        <p:cNvGrpSpPr/>
        <p:nvPr/>
      </p:nvGrpSpPr>
      <p:grpSpPr>
        <a:xfrm>
          <a:off x="0" y="0"/>
          <a:ext cx="0" cy="0"/>
          <a:chOff x="0" y="0"/>
          <a:chExt cx="0" cy="0"/>
        </a:xfrm>
      </p:grpSpPr>
      <p:sp>
        <p:nvSpPr>
          <p:cNvPr id="18" name="Rectangle: Single Corner Rounded 17">
            <a:extLst>
              <a:ext uri="{FF2B5EF4-FFF2-40B4-BE49-F238E27FC236}">
                <a16:creationId xmlns:a16="http://schemas.microsoft.com/office/drawing/2014/main" id="{C166EFBF-84E5-43DF-98A8-D80FCA52FABD}"/>
              </a:ext>
              <a:ext uri="{C183D7F6-B498-43B3-948B-1728B52AA6E4}">
                <adec:decorative xmlns:adec="http://schemas.microsoft.com/office/drawing/2017/decorative" val="1"/>
              </a:ext>
            </a:extLst>
          </p:cNvPr>
          <p:cNvSpPr>
            <a:spLocks/>
          </p:cNvSpPr>
          <p:nvPr userDrawn="1"/>
        </p:nvSpPr>
        <p:spPr bwMode="auto">
          <a:xfrm rot="10800000" flipH="1">
            <a:off x="0" y="0"/>
            <a:ext cx="12192000" cy="6126480"/>
          </a:xfrm>
          <a:prstGeom prst="round1Rect">
            <a:avLst>
              <a:gd name="adj" fmla="val 0"/>
            </a:avLst>
          </a:prstGeom>
          <a:solidFill>
            <a:schemeClr val="accent2"/>
          </a:solidFill>
          <a:ln>
            <a:noFill/>
          </a:ln>
        </p:spPr>
        <p:txBody>
          <a:bodyPr rot="0" vert="horz" wrap="square" lIns="91440" tIns="45720" rIns="91440" bIns="45720" anchor="t" anchorCtr="0" upright="1">
            <a:noAutofit/>
          </a:bodyPr>
          <a:lstStyle/>
          <a:p>
            <a:endParaRPr lang="en-US"/>
          </a:p>
        </p:txBody>
      </p:sp>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1028700" y="2286000"/>
            <a:ext cx="10130146" cy="2904530"/>
          </a:xfrm>
          <a:prstGeom prst="rect">
            <a:avLst/>
          </a:prstGeom>
        </p:spPr>
        <p:txBody>
          <a:bodyPr lIns="0" tIns="0" rIns="0" bIns="0"/>
          <a:lstStyle>
            <a:lvl1pPr marL="0" indent="0">
              <a:lnSpc>
                <a:spcPct val="100000"/>
              </a:lnSpc>
              <a:buNone/>
              <a:defRPr lang="en-US" dirty="0" smtClean="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itle 1">
            <a:extLst>
              <a:ext uri="{FF2B5EF4-FFF2-40B4-BE49-F238E27FC236}">
                <a16:creationId xmlns:a16="http://schemas.microsoft.com/office/drawing/2014/main" id="{88BFD865-74BB-5B40-8DA8-7D7B921A75F5}"/>
              </a:ext>
            </a:extLst>
          </p:cNvPr>
          <p:cNvSpPr>
            <a:spLocks noGrp="1"/>
          </p:cNvSpPr>
          <p:nvPr>
            <p:ph type="title"/>
          </p:nvPr>
        </p:nvSpPr>
        <p:spPr>
          <a:xfrm>
            <a:off x="1028699" y="999068"/>
            <a:ext cx="10130147" cy="645284"/>
          </a:xfrm>
          <a:prstGeom prst="rect">
            <a:avLst/>
          </a:prstGeom>
        </p:spPr>
        <p:txBody>
          <a:bodyPr lIns="0" tIns="0" rIns="0" bIns="0" anchor="b"/>
          <a:lstStyle>
            <a:lvl1pPr>
              <a:defRPr sz="3200">
                <a:solidFill>
                  <a:schemeClr val="tx1"/>
                </a:solidFill>
              </a:defRPr>
            </a:lvl1pPr>
          </a:lstStyle>
          <a:p>
            <a:r>
              <a:rPr lang="en-US"/>
              <a:t>Click to edit Master title style</a:t>
            </a:r>
          </a:p>
        </p:txBody>
      </p:sp>
      <p:sp>
        <p:nvSpPr>
          <p:cNvPr id="10" name="Footer Placeholder 4">
            <a:extLst>
              <a:ext uri="{FF2B5EF4-FFF2-40B4-BE49-F238E27FC236}">
                <a16:creationId xmlns:a16="http://schemas.microsoft.com/office/drawing/2014/main" id="{706A4404-B03E-4EF1-A0DC-816ACA1B4A45}"/>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www.ieefa.org</a:t>
            </a:r>
          </a:p>
        </p:txBody>
      </p:sp>
      <p:sp>
        <p:nvSpPr>
          <p:cNvPr id="13" name="Slide Number Placeholder 5">
            <a:extLst>
              <a:ext uri="{FF2B5EF4-FFF2-40B4-BE49-F238E27FC236}">
                <a16:creationId xmlns:a16="http://schemas.microsoft.com/office/drawing/2014/main" id="{955F6CDD-B269-428D-8BD1-8F072A1B2733}"/>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a:p>
        </p:txBody>
      </p:sp>
      <p:pic>
        <p:nvPicPr>
          <p:cNvPr id="12" name="Picture 11" descr="Graphical user interface, text  Description automatically generated">
            <a:extLst>
              <a:ext uri="{FF2B5EF4-FFF2-40B4-BE49-F238E27FC236}">
                <a16:creationId xmlns:a16="http://schemas.microsoft.com/office/drawing/2014/main" id="{545D3444-AD5D-9456-566B-5ACDC98C62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pic>
        <p:nvPicPr>
          <p:cNvPr id="4" name="Picture 3" descr="A black background with white text  Description automatically generated">
            <a:extLst>
              <a:ext uri="{FF2B5EF4-FFF2-40B4-BE49-F238E27FC236}">
                <a16:creationId xmlns:a16="http://schemas.microsoft.com/office/drawing/2014/main" id="{740DE9FB-429C-A51B-ADBE-40EF9DCF59F8}"/>
              </a:ext>
            </a:extLst>
          </p:cNvPr>
          <p:cNvPicPr>
            <a:picLocks noChangeAspect="1"/>
          </p:cNvPicPr>
          <p:nvPr userDrawn="1"/>
        </p:nvPicPr>
        <p:blipFill rotWithShape="1">
          <a:blip r:embed="rId3">
            <a:alphaModFix amt="5000"/>
            <a:extLst>
              <a:ext uri="{28A0092B-C50C-407E-A947-70E740481C1C}">
                <a14:useLocalDpi xmlns:a14="http://schemas.microsoft.com/office/drawing/2010/main" val="0"/>
              </a:ext>
            </a:extLst>
          </a:blip>
          <a:srcRect r="81011"/>
          <a:stretch/>
        </p:blipFill>
        <p:spPr>
          <a:xfrm>
            <a:off x="-87316" y="2105327"/>
            <a:ext cx="4322841" cy="4159490"/>
          </a:xfrm>
          <a:prstGeom prst="rect">
            <a:avLst/>
          </a:prstGeom>
        </p:spPr>
      </p:pic>
    </p:spTree>
    <p:extLst>
      <p:ext uri="{BB962C8B-B14F-4D97-AF65-F5344CB8AC3E}">
        <p14:creationId xmlns:p14="http://schemas.microsoft.com/office/powerpoint/2010/main" val="2559842011"/>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86" r:id="rId1"/>
    <p:sldLayoutId id="2147483659" r:id="rId2"/>
    <p:sldLayoutId id="2147483687" r:id="rId3"/>
    <p:sldLayoutId id="2147483685" r:id="rId4"/>
    <p:sldLayoutId id="2147483689" r:id="rId5"/>
    <p:sldLayoutId id="2147483704" r:id="rId6"/>
    <p:sldLayoutId id="2147483692" r:id="rId7"/>
    <p:sldLayoutId id="2147483674" r:id="rId8"/>
    <p:sldLayoutId id="2147483688" r:id="rId9"/>
    <p:sldLayoutId id="2147483705" r:id="rId10"/>
    <p:sldLayoutId id="2147483671" r:id="rId11"/>
    <p:sldLayoutId id="2147483673" r:id="rId12"/>
    <p:sldLayoutId id="2147483703" r:id="rId13"/>
    <p:sldLayoutId id="2147483691" r:id="rId14"/>
    <p:sldLayoutId id="2147483678" r:id="rId15"/>
    <p:sldLayoutId id="2147483708" r:id="rId16"/>
    <p:sldLayoutId id="2147483701" r:id="rId17"/>
    <p:sldLayoutId id="2147483677" r:id="rId18"/>
    <p:sldLayoutId id="2147483699" r:id="rId19"/>
    <p:sldLayoutId id="2147483679" r:id="rId20"/>
    <p:sldLayoutId id="2147483680" r:id="rId21"/>
    <p:sldLayoutId id="2147483660" r:id="rId22"/>
    <p:sldLayoutId id="2147483696" r:id="rId23"/>
    <p:sldLayoutId id="2147483694" r:id="rId24"/>
    <p:sldLayoutId id="2147483684" r:id="rId25"/>
    <p:sldLayoutId id="2147483707" r:id="rId26"/>
    <p:sldLayoutId id="2147483700" r:id="rId27"/>
  </p:sldLayoutIdLst>
  <p:hf hd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7008" userDrawn="1">
          <p15:clr>
            <a:srgbClr val="F26B43"/>
          </p15:clr>
        </p15:guide>
        <p15:guide id="8" pos="3720">
          <p15:clr>
            <a:srgbClr val="547EBF"/>
          </p15:clr>
        </p15:guide>
        <p15:guide id="9" pos="2112">
          <p15:clr>
            <a:srgbClr val="547EBF"/>
          </p15:clr>
        </p15:guide>
        <p15:guide id="10" pos="1824" userDrawn="1">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orient="horz" pos="624" userDrawn="1">
          <p15:clr>
            <a:srgbClr val="F26B43"/>
          </p15:clr>
        </p15:guide>
        <p15:guide id="18" orient="horz" pos="3672" userDrawn="1">
          <p15:clr>
            <a:srgbClr val="F26B43"/>
          </p15:clr>
        </p15:guide>
        <p15:guide id="19" pos="3984" userDrawn="1">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ieefa.org/sites/default/files/2026-05/IEEFA%20Report_%20Unlocking%20Indonesia%27s%20transmission%20grid%20investment_May2026.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mailto:rbachtiar@ieefa.org" TargetMode="External"/><Relationship Id="rId2" Type="http://schemas.microsoft.com/office/2018/10/relationships/comments" Target="../comments/modernComment_1AF_B39AAF57.xml"/><Relationship Id="rId1" Type="http://schemas.openxmlformats.org/officeDocument/2006/relationships/slideLayout" Target="../slideLayouts/slideLayout25.xml"/><Relationship Id="rId6" Type="http://schemas.openxmlformats.org/officeDocument/2006/relationships/hyperlink" Target="https://ieefa.org/resources/unlocking-indonesias-transmission-grid-investment"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1B88A-4D01-3748-61AF-94E47A8B0FA9}"/>
            </a:ext>
          </a:extLst>
        </p:cNvPr>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33EE3942-894E-F972-7B6D-C4281DB9A230}"/>
              </a:ext>
            </a:extLst>
          </p:cNvPr>
          <p:cNvPicPr>
            <a:picLocks noGrp="1" noChangeAspect="1"/>
          </p:cNvPicPr>
          <p:nvPr>
            <p:ph type="pic" sz="quarter" idx="14"/>
          </p:nvPr>
        </p:nvPicPr>
        <p:blipFill>
          <a:blip r:embed="rId3">
            <a:alphaModFix/>
            <a:extLst>
              <a:ext uri="{BEBA8EAE-BF5A-486C-A8C5-ECC9F3942E4B}">
                <a14:imgProps xmlns:a14="http://schemas.microsoft.com/office/drawing/2010/main">
                  <a14:imgLayer r:embed="rId4">
                    <a14:imgEffect>
                      <a14:artisticMarker/>
                    </a14:imgEffect>
                    <a14:imgEffect>
                      <a14:colorTemperature colorTemp="7200"/>
                    </a14:imgEffect>
                    <a14:imgEffect>
                      <a14:saturation sat="33000"/>
                    </a14:imgEffect>
                  </a14:imgLayer>
                </a14:imgProps>
              </a:ext>
              <a:ext uri="{28A0092B-C50C-407E-A947-70E740481C1C}">
                <a14:useLocalDpi xmlns:a14="http://schemas.microsoft.com/office/drawing/2010/main" val="0"/>
              </a:ext>
            </a:extLst>
          </a:blip>
          <a:srcRect t="7771" b="7771"/>
          <a:stretch/>
        </p:blipFill>
        <p:spPr/>
      </p:pic>
      <p:sp>
        <p:nvSpPr>
          <p:cNvPr id="19" name="Rectangle: Single Corner Rounded 6">
            <a:extLst>
              <a:ext uri="{FF2B5EF4-FFF2-40B4-BE49-F238E27FC236}">
                <a16:creationId xmlns:a16="http://schemas.microsoft.com/office/drawing/2014/main" id="{6B1A0276-D48F-926C-CA07-F0FF1B33DE15}"/>
              </a:ext>
              <a:ext uri="{C183D7F6-B498-43B3-948B-1728B52AA6E4}">
                <adec:decorative xmlns:adec="http://schemas.microsoft.com/office/drawing/2017/decorative" val="1"/>
              </a:ext>
            </a:extLst>
          </p:cNvPr>
          <p:cNvSpPr>
            <a:spLocks/>
          </p:cNvSpPr>
          <p:nvPr/>
        </p:nvSpPr>
        <p:spPr bwMode="auto">
          <a:xfrm rot="10800000" flipH="1">
            <a:off x="804672" y="1085087"/>
            <a:ext cx="10411015" cy="4876800"/>
          </a:xfrm>
          <a:prstGeom prst="round1Rect">
            <a:avLst>
              <a:gd name="adj" fmla="val 0"/>
            </a:avLst>
          </a:prstGeom>
          <a:solidFill>
            <a:srgbClr val="1D2933">
              <a:alpha val="79608"/>
            </a:srgbClr>
          </a:solidFill>
          <a:ln>
            <a:noFill/>
          </a:ln>
        </p:spPr>
        <p:txBody>
          <a:bodyPr rot="0" vert="horz" wrap="square" lIns="91440" tIns="45720" rIns="91440" bIns="45720" anchor="t" anchorCtr="0" upright="1">
            <a:noAutofit/>
          </a:bodyPr>
          <a:lstStyle/>
          <a:p>
            <a:endParaRPr lang="en-US"/>
          </a:p>
        </p:txBody>
      </p:sp>
      <p:sp>
        <p:nvSpPr>
          <p:cNvPr id="2" name="Title 1">
            <a:extLst>
              <a:ext uri="{FF2B5EF4-FFF2-40B4-BE49-F238E27FC236}">
                <a16:creationId xmlns:a16="http://schemas.microsoft.com/office/drawing/2014/main" id="{4A8CF592-05B6-4591-3EE5-A083D5726665}"/>
              </a:ext>
            </a:extLst>
          </p:cNvPr>
          <p:cNvSpPr>
            <a:spLocks noGrp="1"/>
          </p:cNvSpPr>
          <p:nvPr>
            <p:ph type="title"/>
          </p:nvPr>
        </p:nvSpPr>
        <p:spPr>
          <a:xfrm>
            <a:off x="1179906" y="1616399"/>
            <a:ext cx="9350311" cy="1772655"/>
          </a:xfrm>
        </p:spPr>
        <p:txBody>
          <a:bodyPr/>
          <a:lstStyle/>
          <a:p>
            <a:r>
              <a:rPr lang="en-US" sz="3600" dirty="0">
                <a:solidFill>
                  <a:srgbClr val="FFFFFF"/>
                </a:solidFill>
                <a:latin typeface="Arial" pitchFamily="34" charset="0"/>
                <a:ea typeface="Arial" pitchFamily="34" charset="-122"/>
                <a:cs typeface="Arial" pitchFamily="34" charset="-120"/>
              </a:rPr>
              <a:t>Unlocking Indonesia’s transmission grid investment</a:t>
            </a:r>
            <a:endParaRPr lang="en-US" sz="3600" dirty="0"/>
          </a:p>
        </p:txBody>
      </p:sp>
      <p:sp>
        <p:nvSpPr>
          <p:cNvPr id="5" name="Content Placeholder 4">
            <a:extLst>
              <a:ext uri="{FF2B5EF4-FFF2-40B4-BE49-F238E27FC236}">
                <a16:creationId xmlns:a16="http://schemas.microsoft.com/office/drawing/2014/main" id="{B40D00FE-4530-5FA4-CC9B-6529BA8C6E1B}"/>
              </a:ext>
            </a:extLst>
          </p:cNvPr>
          <p:cNvSpPr>
            <a:spLocks noGrp="1"/>
          </p:cNvSpPr>
          <p:nvPr>
            <p:ph sz="quarter" idx="11"/>
          </p:nvPr>
        </p:nvSpPr>
        <p:spPr>
          <a:xfrm>
            <a:off x="1179906" y="4658531"/>
            <a:ext cx="6639281" cy="380675"/>
          </a:xfrm>
        </p:spPr>
        <p:txBody>
          <a:bodyPr numCol="1"/>
          <a:lstStyle/>
          <a:p>
            <a:r>
              <a:rPr lang="en-US" sz="1600" dirty="0">
                <a:solidFill>
                  <a:srgbClr val="FFFFFF"/>
                </a:solidFill>
                <a:latin typeface="Arial" pitchFamily="34" charset="0"/>
                <a:ea typeface="Arial" pitchFamily="34" charset="-122"/>
                <a:cs typeface="Arial" pitchFamily="34" charset="-120"/>
              </a:rPr>
              <a:t>Randi Bachtiar </a:t>
            </a:r>
            <a:r>
              <a:rPr lang="en-US" sz="1400" dirty="0">
                <a:solidFill>
                  <a:srgbClr val="B8C2D0"/>
                </a:solidFill>
                <a:latin typeface="Arial" pitchFamily="34" charset="0"/>
                <a:ea typeface="Arial" pitchFamily="34" charset="-122"/>
                <a:cs typeface="Arial" pitchFamily="34" charset="-120"/>
              </a:rPr>
              <a:t>Energy Finance Specialist, Indonesia</a:t>
            </a:r>
            <a:endParaRPr lang="en-US" sz="1600" dirty="0"/>
          </a:p>
        </p:txBody>
      </p:sp>
      <p:sp>
        <p:nvSpPr>
          <p:cNvPr id="6" name="Content Placeholder 5">
            <a:extLst>
              <a:ext uri="{FF2B5EF4-FFF2-40B4-BE49-F238E27FC236}">
                <a16:creationId xmlns:a16="http://schemas.microsoft.com/office/drawing/2014/main" id="{AB87528F-C67E-2F02-44EC-702180984395}"/>
              </a:ext>
            </a:extLst>
          </p:cNvPr>
          <p:cNvSpPr>
            <a:spLocks noGrp="1"/>
          </p:cNvSpPr>
          <p:nvPr>
            <p:ph sz="quarter" idx="12"/>
          </p:nvPr>
        </p:nvSpPr>
        <p:spPr>
          <a:xfrm>
            <a:off x="7302620" y="5595083"/>
            <a:ext cx="3709474" cy="591314"/>
          </a:xfrm>
        </p:spPr>
        <p:txBody>
          <a:bodyPr/>
          <a:lstStyle/>
          <a:p>
            <a:r>
              <a:rPr lang="en-US" sz="1400"/>
              <a:t>12 Mei 2026</a:t>
            </a:r>
          </a:p>
        </p:txBody>
      </p:sp>
      <p:sp>
        <p:nvSpPr>
          <p:cNvPr id="4" name="Slide Number Placeholder 3">
            <a:extLst>
              <a:ext uri="{FF2B5EF4-FFF2-40B4-BE49-F238E27FC236}">
                <a16:creationId xmlns:a16="http://schemas.microsoft.com/office/drawing/2014/main" id="{32DEAC9A-4CDA-3558-0C7C-EBDCE5764B77}"/>
              </a:ext>
            </a:extLst>
          </p:cNvPr>
          <p:cNvSpPr>
            <a:spLocks noGrp="1"/>
          </p:cNvSpPr>
          <p:nvPr>
            <p:ph type="sldNum" sz="quarter" idx="4294967295"/>
          </p:nvPr>
        </p:nvSpPr>
        <p:spPr>
          <a:xfrm>
            <a:off x="11779250" y="6415088"/>
            <a:ext cx="412750" cy="220662"/>
          </a:xfrm>
          <a:prstGeom prst="rect">
            <a:avLst/>
          </a:prstGeom>
        </p:spPr>
        <p:txBody>
          <a:bodyPr/>
          <a:lstStyle/>
          <a:p>
            <a:fld id="{7782931A-7D25-4B4B-9464-57AE418934A3}" type="slidenum">
              <a:rPr lang="en-US" smtClean="0"/>
              <a:pPr/>
              <a:t>1</a:t>
            </a:fld>
            <a:endParaRPr lang="en-US"/>
          </a:p>
        </p:txBody>
      </p:sp>
      <p:sp>
        <p:nvSpPr>
          <p:cNvPr id="3" name="Footer Placeholder 2">
            <a:extLst>
              <a:ext uri="{FF2B5EF4-FFF2-40B4-BE49-F238E27FC236}">
                <a16:creationId xmlns:a16="http://schemas.microsoft.com/office/drawing/2014/main" id="{61A2B8CF-5893-9277-40AD-6B62568CA836}"/>
              </a:ext>
            </a:extLst>
          </p:cNvPr>
          <p:cNvSpPr>
            <a:spLocks noGrp="1"/>
          </p:cNvSpPr>
          <p:nvPr>
            <p:ph type="ftr" sz="quarter" idx="4294967295"/>
          </p:nvPr>
        </p:nvSpPr>
        <p:spPr>
          <a:xfrm>
            <a:off x="0" y="6413500"/>
            <a:ext cx="3568700" cy="223838"/>
          </a:xfrm>
          <a:prstGeom prst="rect">
            <a:avLst/>
          </a:prstGeom>
        </p:spPr>
        <p:txBody>
          <a:bodyPr/>
          <a:lstStyle/>
          <a:p>
            <a:r>
              <a:rPr lang="en-US"/>
              <a:t>www.ieefa.org</a:t>
            </a:r>
          </a:p>
        </p:txBody>
      </p:sp>
      <p:sp>
        <p:nvSpPr>
          <p:cNvPr id="16" name="Content Placeholder 15">
            <a:extLst>
              <a:ext uri="{FF2B5EF4-FFF2-40B4-BE49-F238E27FC236}">
                <a16:creationId xmlns:a16="http://schemas.microsoft.com/office/drawing/2014/main" id="{0F0D173C-57DB-A89E-4835-2243DB3760FC}"/>
              </a:ext>
            </a:extLst>
          </p:cNvPr>
          <p:cNvSpPr>
            <a:spLocks noGrp="1"/>
          </p:cNvSpPr>
          <p:nvPr>
            <p:ph sz="quarter" idx="13"/>
          </p:nvPr>
        </p:nvSpPr>
        <p:spPr>
          <a:xfrm>
            <a:off x="1195587" y="3468940"/>
            <a:ext cx="9350311" cy="696110"/>
          </a:xfrm>
        </p:spPr>
        <p:txBody>
          <a:bodyPr/>
          <a:lstStyle/>
          <a:p>
            <a:r>
              <a:rPr lang="en-US" i="1" dirty="0"/>
              <a:t>Sub-holding </a:t>
            </a:r>
            <a:r>
              <a:rPr lang="en-US" i="1" dirty="0" err="1"/>
              <a:t>transmisi</a:t>
            </a:r>
            <a:r>
              <a:rPr lang="en-US" i="1" dirty="0"/>
              <a:t> PLN yang </a:t>
            </a:r>
            <a:r>
              <a:rPr lang="en-US" i="1" dirty="0" err="1"/>
              <a:t>teregulasi</a:t>
            </a:r>
            <a:r>
              <a:rPr lang="en-US" i="1" dirty="0"/>
              <a:t> </a:t>
            </a:r>
            <a:r>
              <a:rPr lang="en-US" i="1" dirty="0" err="1"/>
              <a:t>dapat</a:t>
            </a:r>
            <a:r>
              <a:rPr lang="en-US" i="1" dirty="0"/>
              <a:t> </a:t>
            </a:r>
            <a:r>
              <a:rPr lang="en-US" i="1" dirty="0" err="1"/>
              <a:t>menciptakan</a:t>
            </a:r>
            <a:r>
              <a:rPr lang="en-US" i="1" dirty="0"/>
              <a:t> </a:t>
            </a:r>
            <a:r>
              <a:rPr lang="en-US" i="1" dirty="0" err="1"/>
              <a:t>pemisahan</a:t>
            </a:r>
            <a:r>
              <a:rPr lang="en-US" i="1" dirty="0"/>
              <a:t> </a:t>
            </a:r>
            <a:r>
              <a:rPr lang="en-US" i="1" dirty="0" err="1"/>
              <a:t>finansial</a:t>
            </a:r>
            <a:r>
              <a:rPr lang="en-US" i="1" dirty="0"/>
              <a:t> </a:t>
            </a:r>
            <a:r>
              <a:rPr lang="en-US" i="1" dirty="0" err="1"/>
              <a:t>tanpa</a:t>
            </a:r>
            <a:r>
              <a:rPr lang="en-US" i="1" dirty="0"/>
              <a:t> </a:t>
            </a:r>
            <a:r>
              <a:rPr lang="en-US" i="1" dirty="0" err="1"/>
              <a:t>mengubah</a:t>
            </a:r>
            <a:r>
              <a:rPr lang="en-US" i="1" dirty="0"/>
              <a:t> </a:t>
            </a:r>
            <a:r>
              <a:rPr lang="en-US" i="1" dirty="0" err="1"/>
              <a:t>kepemilikan</a:t>
            </a:r>
            <a:r>
              <a:rPr lang="en-US" i="1" dirty="0"/>
              <a:t> negara </a:t>
            </a:r>
            <a:endParaRPr lang="en-US" dirty="0"/>
          </a:p>
        </p:txBody>
      </p:sp>
      <p:sp>
        <p:nvSpPr>
          <p:cNvPr id="7" name="Text Placeholder 2">
            <a:extLst>
              <a:ext uri="{FF2B5EF4-FFF2-40B4-BE49-F238E27FC236}">
                <a16:creationId xmlns:a16="http://schemas.microsoft.com/office/drawing/2014/main" id="{5E16369D-8434-9668-BB1C-35DD240A287B}"/>
              </a:ext>
            </a:extLst>
          </p:cNvPr>
          <p:cNvSpPr txBox="1">
            <a:spLocks/>
          </p:cNvSpPr>
          <p:nvPr/>
        </p:nvSpPr>
        <p:spPr>
          <a:xfrm>
            <a:off x="485695" y="5554645"/>
            <a:ext cx="3377577" cy="856262"/>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lang="en-US" sz="2800" kern="1200" dirty="0" smtClean="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IN" sz="1400" b="1" dirty="0">
                <a:solidFill>
                  <a:schemeClr val="tx1"/>
                </a:solidFill>
                <a:effectLst/>
                <a:latin typeface="Arial Nova Light" panose="020B0304020202020204" pitchFamily="34" charset="0"/>
              </a:rPr>
              <a:t>IEEFA Roundtable Dialogue 2026</a:t>
            </a:r>
            <a:endParaRPr lang="en-GB" sz="1400" b="1" dirty="0">
              <a:solidFill>
                <a:schemeClr val="tx1"/>
              </a:solidFill>
              <a:latin typeface="Arial Nova Light" panose="020B0304020202020204" pitchFamily="34" charset="0"/>
            </a:endParaRPr>
          </a:p>
        </p:txBody>
      </p:sp>
      <p:cxnSp>
        <p:nvCxnSpPr>
          <p:cNvPr id="9" name="Straight Connector 8">
            <a:extLst>
              <a:ext uri="{FF2B5EF4-FFF2-40B4-BE49-F238E27FC236}">
                <a16:creationId xmlns:a16="http://schemas.microsoft.com/office/drawing/2014/main" id="{D84222B0-7DDD-23CE-2878-26D8CC6E2E34}"/>
              </a:ext>
            </a:extLst>
          </p:cNvPr>
          <p:cNvCxnSpPr/>
          <p:nvPr/>
        </p:nvCxnSpPr>
        <p:spPr>
          <a:xfrm>
            <a:off x="1179906" y="5488227"/>
            <a:ext cx="0" cy="327247"/>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228F34F-D207-FA3B-DB8D-2F1EAFD76F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9906" y="1226277"/>
            <a:ext cx="3926816" cy="703467"/>
          </a:xfrm>
          <a:prstGeom prst="rect">
            <a:avLst/>
          </a:prstGeom>
        </p:spPr>
      </p:pic>
    </p:spTree>
    <p:extLst>
      <p:ext uri="{BB962C8B-B14F-4D97-AF65-F5344CB8AC3E}">
        <p14:creationId xmlns:p14="http://schemas.microsoft.com/office/powerpoint/2010/main" val="2710551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F9011-DE96-53D6-447E-3FA0F2884FEE}"/>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2C4FF2-1D81-3EEF-515D-52A5EB60FDE1}"/>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E49BFEF9-26DE-61C7-70D4-119D5BA210D2}"/>
              </a:ext>
            </a:extLst>
          </p:cNvPr>
          <p:cNvSpPr>
            <a:spLocks noGrp="1"/>
          </p:cNvSpPr>
          <p:nvPr>
            <p:ph type="sldNum" sz="quarter" idx="4"/>
          </p:nvPr>
        </p:nvSpPr>
        <p:spPr/>
        <p:txBody>
          <a:bodyPr/>
          <a:lstStyle/>
          <a:p>
            <a:fld id="{7782931A-7D25-4B4B-9464-57AE418934A3}" type="slidenum">
              <a:rPr lang="en-US" smtClean="0"/>
              <a:pPr/>
              <a:t>10</a:t>
            </a:fld>
            <a:endParaRPr lang="en-US"/>
          </a:p>
        </p:txBody>
      </p:sp>
      <p:sp>
        <p:nvSpPr>
          <p:cNvPr id="2" name="Text 0">
            <a:extLst>
              <a:ext uri="{FF2B5EF4-FFF2-40B4-BE49-F238E27FC236}">
                <a16:creationId xmlns:a16="http://schemas.microsoft.com/office/drawing/2014/main" id="{6217B500-8F3E-43FA-6942-9342CA893D98}"/>
              </a:ext>
            </a:extLst>
          </p:cNvPr>
          <p:cNvSpPr/>
          <p:nvPr/>
        </p:nvSpPr>
        <p:spPr>
          <a:xfrm>
            <a:off x="457200" y="411480"/>
            <a:ext cx="11247120" cy="640080"/>
          </a:xfrm>
          <a:prstGeom prst="rect">
            <a:avLst/>
          </a:prstGeom>
          <a:noFill/>
          <a:ln/>
        </p:spPr>
        <p:txBody>
          <a:bodyPr wrap="square" lIns="0" tIns="0" rIns="0" bIns="0" rtlCol="0" anchor="ctr"/>
          <a:lstStyle/>
          <a:p>
            <a:pPr marL="0" indent="0">
              <a:buNone/>
            </a:pPr>
            <a:r>
              <a:rPr lang="en-US" sz="2800" b="1">
                <a:solidFill>
                  <a:srgbClr val="1D2933"/>
                </a:solidFill>
                <a:latin typeface="Arial" pitchFamily="34" charset="0"/>
                <a:ea typeface="Arial" pitchFamily="34" charset="-122"/>
                <a:cs typeface="Arial" pitchFamily="34" charset="-120"/>
              </a:rPr>
              <a:t>Struktur korporasi yang diusulkan: PLN Transmisi sebagai sub-holding</a:t>
            </a:r>
            <a:endParaRPr lang="en-US" sz="2800"/>
          </a:p>
        </p:txBody>
      </p:sp>
      <p:sp>
        <p:nvSpPr>
          <p:cNvPr id="6" name="Text 1">
            <a:extLst>
              <a:ext uri="{FF2B5EF4-FFF2-40B4-BE49-F238E27FC236}">
                <a16:creationId xmlns:a16="http://schemas.microsoft.com/office/drawing/2014/main" id="{9DF1CB81-ED2F-386A-15B7-92563E834352}"/>
              </a:ext>
            </a:extLst>
          </p:cNvPr>
          <p:cNvSpPr/>
          <p:nvPr/>
        </p:nvSpPr>
        <p:spPr>
          <a:xfrm>
            <a:off x="261858" y="5807374"/>
            <a:ext cx="11247120" cy="256032"/>
          </a:xfrm>
          <a:prstGeom prst="rect">
            <a:avLst/>
          </a:prstGeom>
          <a:noFill/>
          <a:ln/>
        </p:spPr>
        <p:txBody>
          <a:bodyPr wrap="square" lIns="0" tIns="0" rIns="0" bIns="0" rtlCol="0" anchor="ctr"/>
          <a:lstStyle/>
          <a:p>
            <a:pPr marL="0" indent="0">
              <a:buNone/>
            </a:pPr>
            <a:r>
              <a:rPr lang="en-US" sz="900" i="1">
                <a:solidFill>
                  <a:srgbClr val="5B6573"/>
                </a:solidFill>
                <a:latin typeface="Arial" pitchFamily="34" charset="0"/>
                <a:ea typeface="Arial" pitchFamily="34" charset="-122"/>
                <a:cs typeface="Arial" pitchFamily="34" charset="-120"/>
              </a:rPr>
              <a:t>Gambar 5: Struktur korporasi yang diusulkan. Sumber: IEEFA.</a:t>
            </a:r>
            <a:endParaRPr lang="en-US" sz="900"/>
          </a:p>
        </p:txBody>
      </p:sp>
      <p:pic>
        <p:nvPicPr>
          <p:cNvPr id="7" name="Picture 6">
            <a:extLst>
              <a:ext uri="{FF2B5EF4-FFF2-40B4-BE49-F238E27FC236}">
                <a16:creationId xmlns:a16="http://schemas.microsoft.com/office/drawing/2014/main" id="{55F8AABA-D2D5-B92B-3471-A0A5A0DFEFF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84189" y="682410"/>
            <a:ext cx="9578546" cy="5261190"/>
          </a:xfrm>
          <a:prstGeom prst="rect">
            <a:avLst/>
          </a:prstGeom>
        </p:spPr>
      </p:pic>
    </p:spTree>
    <p:extLst>
      <p:ext uri="{BB962C8B-B14F-4D97-AF65-F5344CB8AC3E}">
        <p14:creationId xmlns:p14="http://schemas.microsoft.com/office/powerpoint/2010/main" val="124575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76F59-1E9E-91D5-7CD9-C339D5789A79}"/>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C2278AAE-9104-2C48-5BC9-C66D5CFF3C5B}"/>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A7DDF7F8-4F12-2ACA-7BEA-2DED367DB7D7}"/>
              </a:ext>
            </a:extLst>
          </p:cNvPr>
          <p:cNvSpPr>
            <a:spLocks noGrp="1"/>
          </p:cNvSpPr>
          <p:nvPr>
            <p:ph type="sldNum" sz="quarter" idx="4"/>
          </p:nvPr>
        </p:nvSpPr>
        <p:spPr/>
        <p:txBody>
          <a:bodyPr/>
          <a:lstStyle/>
          <a:p>
            <a:fld id="{7782931A-7D25-4B4B-9464-57AE418934A3}" type="slidenum">
              <a:rPr lang="en-US" smtClean="0"/>
              <a:pPr/>
              <a:t>11</a:t>
            </a:fld>
            <a:endParaRPr lang="en-US"/>
          </a:p>
        </p:txBody>
      </p:sp>
      <p:sp>
        <p:nvSpPr>
          <p:cNvPr id="2" name="Text 0">
            <a:extLst>
              <a:ext uri="{FF2B5EF4-FFF2-40B4-BE49-F238E27FC236}">
                <a16:creationId xmlns:a16="http://schemas.microsoft.com/office/drawing/2014/main" id="{2CCA1261-F0AE-A152-8B53-08A52CA5EF9C}"/>
              </a:ext>
            </a:extLst>
          </p:cNvPr>
          <p:cNvSpPr/>
          <p:nvPr/>
        </p:nvSpPr>
        <p:spPr>
          <a:xfrm>
            <a:off x="457200" y="411480"/>
            <a:ext cx="11247120" cy="640080"/>
          </a:xfrm>
          <a:prstGeom prst="rect">
            <a:avLst/>
          </a:prstGeom>
          <a:noFill/>
          <a:ln/>
        </p:spPr>
        <p:txBody>
          <a:bodyPr wrap="square" lIns="0" tIns="0" rIns="0" bIns="0" rtlCol="0" anchor="ctr"/>
          <a:lstStyle/>
          <a:p>
            <a:pPr marL="0" indent="0">
              <a:buNone/>
            </a:pPr>
            <a:r>
              <a:rPr lang="en-US" sz="2800" b="1">
                <a:solidFill>
                  <a:srgbClr val="1D2933"/>
                </a:solidFill>
                <a:latin typeface="Arial" pitchFamily="34" charset="0"/>
                <a:ea typeface="Arial" pitchFamily="34" charset="-122"/>
                <a:cs typeface="Arial" pitchFamily="34" charset="-120"/>
              </a:rPr>
              <a:t>Arus kas dan penetapan tarif dalam model yang diusulkan</a:t>
            </a:r>
            <a:endParaRPr lang="en-US" sz="2800"/>
          </a:p>
        </p:txBody>
      </p:sp>
      <p:pic>
        <p:nvPicPr>
          <p:cNvPr id="3" name="Image 0" descr="/home/claude/deck2/assets/fig6_transmission_model.jpeg">
            <a:extLst>
              <a:ext uri="{FF2B5EF4-FFF2-40B4-BE49-F238E27FC236}">
                <a16:creationId xmlns:a16="http://schemas.microsoft.com/office/drawing/2014/main" id="{35860C7F-1D5A-4729-B3E9-2EE772C2DF1C}"/>
              </a:ext>
            </a:extLst>
          </p:cNvPr>
          <p:cNvPicPr>
            <a:picLocks noChangeAspect="1"/>
          </p:cNvPicPr>
          <p:nvPr/>
        </p:nvPicPr>
        <p:blipFill>
          <a:blip r:embed="rId3"/>
          <a:stretch>
            <a:fillRect/>
          </a:stretch>
        </p:blipFill>
        <p:spPr>
          <a:xfrm>
            <a:off x="365760" y="1234440"/>
            <a:ext cx="7863840" cy="4717206"/>
          </a:xfrm>
          <a:prstGeom prst="rect">
            <a:avLst/>
          </a:prstGeom>
        </p:spPr>
      </p:pic>
      <p:sp>
        <p:nvSpPr>
          <p:cNvPr id="6" name="Text 1">
            <a:extLst>
              <a:ext uri="{FF2B5EF4-FFF2-40B4-BE49-F238E27FC236}">
                <a16:creationId xmlns:a16="http://schemas.microsoft.com/office/drawing/2014/main" id="{106F271E-4A69-CAE7-457C-A25A250C8A36}"/>
              </a:ext>
            </a:extLst>
          </p:cNvPr>
          <p:cNvSpPr/>
          <p:nvPr/>
        </p:nvSpPr>
        <p:spPr>
          <a:xfrm>
            <a:off x="8503920" y="1234440"/>
            <a:ext cx="3383280" cy="365760"/>
          </a:xfrm>
          <a:prstGeom prst="rect">
            <a:avLst/>
          </a:prstGeom>
          <a:noFill/>
          <a:ln/>
        </p:spPr>
        <p:txBody>
          <a:bodyPr wrap="square" lIns="0" tIns="0" rIns="0" bIns="0" rtlCol="0" anchor="ctr"/>
          <a:lstStyle/>
          <a:p>
            <a:pPr marL="0" indent="0">
              <a:buNone/>
            </a:pPr>
            <a:r>
              <a:rPr lang="en-US" sz="1400" b="1">
                <a:solidFill>
                  <a:srgbClr val="1D2933"/>
                </a:solidFill>
                <a:latin typeface="Arial" pitchFamily="34" charset="0"/>
                <a:ea typeface="Arial" pitchFamily="34" charset="-122"/>
                <a:cs typeface="Arial" pitchFamily="34" charset="-120"/>
              </a:rPr>
              <a:t>Tiga elemen struktural</a:t>
            </a:r>
            <a:endParaRPr lang="en-US" sz="1400"/>
          </a:p>
        </p:txBody>
      </p:sp>
      <p:sp>
        <p:nvSpPr>
          <p:cNvPr id="7" name="Shape 2">
            <a:extLst>
              <a:ext uri="{FF2B5EF4-FFF2-40B4-BE49-F238E27FC236}">
                <a16:creationId xmlns:a16="http://schemas.microsoft.com/office/drawing/2014/main" id="{BB258F65-1964-31E3-6358-0AF24DB3E35E}"/>
              </a:ext>
            </a:extLst>
          </p:cNvPr>
          <p:cNvSpPr/>
          <p:nvPr/>
        </p:nvSpPr>
        <p:spPr>
          <a:xfrm>
            <a:off x="8503920" y="1645920"/>
            <a:ext cx="457200" cy="0"/>
          </a:xfrm>
          <a:prstGeom prst="line">
            <a:avLst/>
          </a:prstGeom>
          <a:noFill/>
          <a:ln w="25400">
            <a:solidFill>
              <a:srgbClr val="355EFF"/>
            </a:solidFill>
            <a:prstDash val="solid"/>
          </a:ln>
        </p:spPr>
        <p:txBody>
          <a:bodyPr/>
          <a:lstStyle/>
          <a:p>
            <a:endParaRPr lang="en-US"/>
          </a:p>
        </p:txBody>
      </p:sp>
      <p:sp>
        <p:nvSpPr>
          <p:cNvPr id="8" name="Shape 3">
            <a:extLst>
              <a:ext uri="{FF2B5EF4-FFF2-40B4-BE49-F238E27FC236}">
                <a16:creationId xmlns:a16="http://schemas.microsoft.com/office/drawing/2014/main" id="{3A0B0753-A316-201B-240C-99A66B1A8429}"/>
              </a:ext>
            </a:extLst>
          </p:cNvPr>
          <p:cNvSpPr/>
          <p:nvPr/>
        </p:nvSpPr>
        <p:spPr>
          <a:xfrm>
            <a:off x="8503920" y="1828800"/>
            <a:ext cx="411480" cy="411480"/>
          </a:xfrm>
          <a:prstGeom prst="ellipse">
            <a:avLst/>
          </a:prstGeom>
          <a:solidFill>
            <a:srgbClr val="355EFF"/>
          </a:solidFill>
          <a:ln w="12700">
            <a:solidFill>
              <a:srgbClr val="355EFF"/>
            </a:solidFill>
            <a:prstDash val="solid"/>
          </a:ln>
        </p:spPr>
        <p:txBody>
          <a:bodyPr/>
          <a:lstStyle/>
          <a:p>
            <a:endParaRPr lang="en-US"/>
          </a:p>
        </p:txBody>
      </p:sp>
      <p:sp>
        <p:nvSpPr>
          <p:cNvPr id="9" name="Text 4">
            <a:extLst>
              <a:ext uri="{FF2B5EF4-FFF2-40B4-BE49-F238E27FC236}">
                <a16:creationId xmlns:a16="http://schemas.microsoft.com/office/drawing/2014/main" id="{90450E9C-3E67-995B-C84D-D1CF11922312}"/>
              </a:ext>
            </a:extLst>
          </p:cNvPr>
          <p:cNvSpPr/>
          <p:nvPr/>
        </p:nvSpPr>
        <p:spPr>
          <a:xfrm>
            <a:off x="8503920" y="1828800"/>
            <a:ext cx="411480" cy="411480"/>
          </a:xfrm>
          <a:prstGeom prst="rect">
            <a:avLst/>
          </a:prstGeom>
          <a:noFill/>
          <a:ln/>
        </p:spPr>
        <p:txBody>
          <a:bodyPr wrap="square" lIns="0" tIns="0" rIns="0" bIns="0" rtlCol="0" anchor="ctr"/>
          <a:lstStyle/>
          <a:p>
            <a:pPr marL="0" indent="0" algn="ctr">
              <a:buNone/>
            </a:pPr>
            <a:r>
              <a:rPr lang="en-US" sz="1600" b="1">
                <a:solidFill>
                  <a:srgbClr val="FFFFFF"/>
                </a:solidFill>
                <a:latin typeface="Arial" pitchFamily="34" charset="0"/>
                <a:ea typeface="Arial" pitchFamily="34" charset="-122"/>
                <a:cs typeface="Arial" pitchFamily="34" charset="-120"/>
              </a:rPr>
              <a:t>1</a:t>
            </a:r>
            <a:endParaRPr lang="en-US" sz="1600"/>
          </a:p>
        </p:txBody>
      </p:sp>
      <p:sp>
        <p:nvSpPr>
          <p:cNvPr id="10" name="Text 5">
            <a:extLst>
              <a:ext uri="{FF2B5EF4-FFF2-40B4-BE49-F238E27FC236}">
                <a16:creationId xmlns:a16="http://schemas.microsoft.com/office/drawing/2014/main" id="{C058FDC5-64BB-7C17-9512-AD2897DDCB36}"/>
              </a:ext>
            </a:extLst>
          </p:cNvPr>
          <p:cNvSpPr/>
          <p:nvPr/>
        </p:nvSpPr>
        <p:spPr>
          <a:xfrm>
            <a:off x="9052560" y="1783080"/>
            <a:ext cx="3017520" cy="457200"/>
          </a:xfrm>
          <a:prstGeom prst="rect">
            <a:avLst/>
          </a:prstGeom>
          <a:noFill/>
          <a:ln/>
        </p:spPr>
        <p:txBody>
          <a:bodyPr wrap="square" lIns="0" tIns="0" rIns="0" bIns="0" rtlCol="0" anchor="ctr"/>
          <a:lstStyle/>
          <a:p>
            <a:pPr marL="0" indent="0">
              <a:buNone/>
            </a:pPr>
            <a:r>
              <a:rPr lang="en-US" sz="1300" b="1">
                <a:solidFill>
                  <a:srgbClr val="1D2933"/>
                </a:solidFill>
                <a:latin typeface="Arial" pitchFamily="34" charset="0"/>
                <a:ea typeface="Arial" pitchFamily="34" charset="-122"/>
                <a:cs typeface="Arial" pitchFamily="34" charset="-120"/>
              </a:rPr>
              <a:t>Tarif transmisi yang khusus</a:t>
            </a:r>
            <a:endParaRPr lang="en-US" sz="1300"/>
          </a:p>
        </p:txBody>
      </p:sp>
      <p:sp>
        <p:nvSpPr>
          <p:cNvPr id="11" name="Text 6">
            <a:extLst>
              <a:ext uri="{FF2B5EF4-FFF2-40B4-BE49-F238E27FC236}">
                <a16:creationId xmlns:a16="http://schemas.microsoft.com/office/drawing/2014/main" id="{4BEDAA12-B598-AD07-CC45-3AA14B80E6A7}"/>
              </a:ext>
            </a:extLst>
          </p:cNvPr>
          <p:cNvSpPr/>
          <p:nvPr/>
        </p:nvSpPr>
        <p:spPr>
          <a:xfrm>
            <a:off x="9052560" y="2240280"/>
            <a:ext cx="3017520" cy="914400"/>
          </a:xfrm>
          <a:prstGeom prst="rect">
            <a:avLst/>
          </a:prstGeom>
          <a:noFill/>
          <a:ln/>
        </p:spPr>
        <p:txBody>
          <a:bodyPr wrap="square" lIns="0" tIns="0" rIns="0" bIns="0" rtlCol="0" anchor="ctr"/>
          <a:lstStyle/>
          <a:p>
            <a:pPr marL="0" indent="0">
              <a:buNone/>
            </a:pPr>
            <a:r>
              <a:rPr lang="en-US" sz="1050" dirty="0" err="1">
                <a:solidFill>
                  <a:srgbClr val="5B6573"/>
                </a:solidFill>
                <a:latin typeface="Arial" pitchFamily="34" charset="0"/>
                <a:ea typeface="Arial" pitchFamily="34" charset="-122"/>
                <a:cs typeface="Arial" pitchFamily="34" charset="-120"/>
              </a:rPr>
              <a:t>Memulihkan</a:t>
            </a:r>
            <a:r>
              <a:rPr lang="en-US" sz="1050" dirty="0">
                <a:solidFill>
                  <a:srgbClr val="5B6573"/>
                </a:solidFill>
                <a:latin typeface="Arial" pitchFamily="34" charset="0"/>
                <a:ea typeface="Arial" pitchFamily="34" charset="-122"/>
                <a:cs typeface="Arial" pitchFamily="34" charset="-120"/>
              </a:rPr>
              <a:t> operating expenses (</a:t>
            </a:r>
            <a:r>
              <a:rPr lang="en-US" sz="1050" dirty="0" err="1">
                <a:solidFill>
                  <a:srgbClr val="5B6573"/>
                </a:solidFill>
                <a:latin typeface="Arial" pitchFamily="34" charset="0"/>
                <a:ea typeface="Arial" pitchFamily="34" charset="-122"/>
                <a:cs typeface="Arial" pitchFamily="34" charset="-120"/>
              </a:rPr>
              <a:t>opex</a:t>
            </a:r>
            <a:r>
              <a:rPr lang="en-US" sz="1050" dirty="0">
                <a:solidFill>
                  <a:srgbClr val="5B6573"/>
                </a:solidFill>
                <a:latin typeface="Arial" pitchFamily="34" charset="0"/>
                <a:ea typeface="Arial" pitchFamily="34" charset="-122"/>
                <a:cs typeface="Arial" pitchFamily="34" charset="-120"/>
              </a:rPr>
              <a:t>) </a:t>
            </a:r>
            <a:r>
              <a:rPr lang="en-US" sz="1050" dirty="0" err="1">
                <a:solidFill>
                  <a:srgbClr val="5B6573"/>
                </a:solidFill>
                <a:latin typeface="Arial" pitchFamily="34" charset="0"/>
                <a:ea typeface="Arial" pitchFamily="34" charset="-122"/>
                <a:cs typeface="Arial" pitchFamily="34" charset="-120"/>
              </a:rPr>
              <a:t>transmisi</a:t>
            </a:r>
            <a:r>
              <a:rPr lang="en-US" sz="1050" dirty="0">
                <a:solidFill>
                  <a:srgbClr val="5B6573"/>
                </a:solidFill>
                <a:latin typeface="Arial" pitchFamily="34" charset="0"/>
                <a:ea typeface="Arial" pitchFamily="34" charset="-122"/>
                <a:cs typeface="Arial" pitchFamily="34" charset="-120"/>
              </a:rPr>
              <a:t>, </a:t>
            </a:r>
            <a:r>
              <a:rPr lang="en-US" sz="1050" dirty="0" err="1">
                <a:solidFill>
                  <a:srgbClr val="5B6573"/>
                </a:solidFill>
                <a:latin typeface="Arial" pitchFamily="34" charset="0"/>
                <a:ea typeface="Arial" pitchFamily="34" charset="-122"/>
                <a:cs typeface="Arial" pitchFamily="34" charset="-120"/>
              </a:rPr>
              <a:t>depresiasi</a:t>
            </a:r>
            <a:r>
              <a:rPr lang="en-US" sz="1050" dirty="0">
                <a:solidFill>
                  <a:srgbClr val="5B6573"/>
                </a:solidFill>
                <a:latin typeface="Arial" pitchFamily="34" charset="0"/>
                <a:ea typeface="Arial" pitchFamily="34" charset="-122"/>
                <a:cs typeface="Arial" pitchFamily="34" charset="-120"/>
              </a:rPr>
              <a:t>, dan </a:t>
            </a:r>
            <a:r>
              <a:rPr lang="en-US" sz="1050" dirty="0" err="1">
                <a:solidFill>
                  <a:srgbClr val="5B6573"/>
                </a:solidFill>
                <a:latin typeface="Arial" pitchFamily="34" charset="0"/>
                <a:ea typeface="Arial" pitchFamily="34" charset="-122"/>
                <a:cs typeface="Arial" pitchFamily="34" charset="-120"/>
              </a:rPr>
              <a:t>tingkat</a:t>
            </a:r>
            <a:r>
              <a:rPr lang="en-US" sz="1050" dirty="0">
                <a:solidFill>
                  <a:srgbClr val="5B6573"/>
                </a:solidFill>
                <a:latin typeface="Arial" pitchFamily="34" charset="0"/>
                <a:ea typeface="Arial" pitchFamily="34" charset="-122"/>
                <a:cs typeface="Arial" pitchFamily="34" charset="-120"/>
              </a:rPr>
              <a:t> </a:t>
            </a:r>
            <a:r>
              <a:rPr lang="en-US" sz="1050" dirty="0" err="1">
                <a:solidFill>
                  <a:srgbClr val="5B6573"/>
                </a:solidFill>
                <a:latin typeface="Arial" pitchFamily="34" charset="0"/>
                <a:ea typeface="Arial" pitchFamily="34" charset="-122"/>
                <a:cs typeface="Arial" pitchFamily="34" charset="-120"/>
              </a:rPr>
              <a:t>pengembalian</a:t>
            </a:r>
            <a:r>
              <a:rPr lang="en-US" sz="1050" dirty="0">
                <a:solidFill>
                  <a:srgbClr val="5B6573"/>
                </a:solidFill>
                <a:latin typeface="Arial" pitchFamily="34" charset="0"/>
                <a:ea typeface="Arial" pitchFamily="34" charset="-122"/>
                <a:cs typeface="Arial" pitchFamily="34" charset="-120"/>
              </a:rPr>
              <a:t> </a:t>
            </a:r>
            <a:r>
              <a:rPr lang="en-US" sz="1050" dirty="0" err="1">
                <a:solidFill>
                  <a:srgbClr val="5B6573"/>
                </a:solidFill>
                <a:latin typeface="Arial" pitchFamily="34" charset="0"/>
                <a:ea typeface="Arial" pitchFamily="34" charset="-122"/>
                <a:cs typeface="Arial" pitchFamily="34" charset="-120"/>
              </a:rPr>
              <a:t>terregulasi</a:t>
            </a:r>
            <a:r>
              <a:rPr lang="en-US" sz="1050" dirty="0">
                <a:solidFill>
                  <a:srgbClr val="5B6573"/>
                </a:solidFill>
                <a:latin typeface="Arial" pitchFamily="34" charset="0"/>
                <a:ea typeface="Arial" pitchFamily="34" charset="-122"/>
                <a:cs typeface="Arial" pitchFamily="34" charset="-120"/>
              </a:rPr>
              <a:t> </a:t>
            </a:r>
            <a:r>
              <a:rPr lang="en-US" sz="1050" dirty="0" err="1">
                <a:solidFill>
                  <a:srgbClr val="5B6573"/>
                </a:solidFill>
                <a:latin typeface="Arial" pitchFamily="34" charset="0"/>
                <a:ea typeface="Arial" pitchFamily="34" charset="-122"/>
                <a:cs typeface="Arial" pitchFamily="34" charset="-120"/>
              </a:rPr>
              <a:t>atas</a:t>
            </a:r>
            <a:r>
              <a:rPr lang="en-US" sz="1050" dirty="0">
                <a:solidFill>
                  <a:srgbClr val="5B6573"/>
                </a:solidFill>
                <a:latin typeface="Arial" pitchFamily="34" charset="0"/>
                <a:ea typeface="Arial" pitchFamily="34" charset="-122"/>
                <a:cs typeface="Arial" pitchFamily="34" charset="-120"/>
              </a:rPr>
              <a:t> modal yang </a:t>
            </a:r>
            <a:r>
              <a:rPr lang="en-US" sz="1050" dirty="0" err="1">
                <a:solidFill>
                  <a:srgbClr val="5B6573"/>
                </a:solidFill>
                <a:latin typeface="Arial" pitchFamily="34" charset="0"/>
                <a:ea typeface="Arial" pitchFamily="34" charset="-122"/>
                <a:cs typeface="Arial" pitchFamily="34" charset="-120"/>
              </a:rPr>
              <a:t>diinvestasikan</a:t>
            </a:r>
            <a:r>
              <a:rPr lang="en-US" sz="1050" dirty="0">
                <a:solidFill>
                  <a:srgbClr val="5B6573"/>
                </a:solidFill>
                <a:latin typeface="Arial" pitchFamily="34" charset="0"/>
                <a:ea typeface="Arial" pitchFamily="34" charset="-122"/>
                <a:cs typeface="Arial" pitchFamily="34" charset="-120"/>
              </a:rPr>
              <a:t>.</a:t>
            </a:r>
            <a:br>
              <a:rPr lang="en-US" sz="1050" dirty="0">
                <a:solidFill>
                  <a:srgbClr val="5B6573"/>
                </a:solidFill>
                <a:latin typeface="Arial" pitchFamily="34" charset="0"/>
                <a:ea typeface="Arial" pitchFamily="34" charset="-122"/>
                <a:cs typeface="Arial" pitchFamily="34" charset="-120"/>
              </a:rPr>
            </a:br>
            <a:endParaRPr lang="en-US" sz="1050" dirty="0"/>
          </a:p>
        </p:txBody>
      </p:sp>
      <p:sp>
        <p:nvSpPr>
          <p:cNvPr id="12" name="Shape 7">
            <a:extLst>
              <a:ext uri="{FF2B5EF4-FFF2-40B4-BE49-F238E27FC236}">
                <a16:creationId xmlns:a16="http://schemas.microsoft.com/office/drawing/2014/main" id="{4423F8B1-9DF6-971E-ED48-31F449BE8296}"/>
              </a:ext>
            </a:extLst>
          </p:cNvPr>
          <p:cNvSpPr/>
          <p:nvPr/>
        </p:nvSpPr>
        <p:spPr>
          <a:xfrm>
            <a:off x="8503920" y="3246120"/>
            <a:ext cx="411480" cy="411480"/>
          </a:xfrm>
          <a:prstGeom prst="ellipse">
            <a:avLst/>
          </a:prstGeom>
          <a:solidFill>
            <a:srgbClr val="355EFF"/>
          </a:solidFill>
          <a:ln w="12700">
            <a:solidFill>
              <a:srgbClr val="355EFF"/>
            </a:solidFill>
            <a:prstDash val="solid"/>
          </a:ln>
        </p:spPr>
        <p:txBody>
          <a:bodyPr/>
          <a:lstStyle/>
          <a:p>
            <a:endParaRPr lang="en-US"/>
          </a:p>
        </p:txBody>
      </p:sp>
      <p:sp>
        <p:nvSpPr>
          <p:cNvPr id="13" name="Text 8">
            <a:extLst>
              <a:ext uri="{FF2B5EF4-FFF2-40B4-BE49-F238E27FC236}">
                <a16:creationId xmlns:a16="http://schemas.microsoft.com/office/drawing/2014/main" id="{D612932B-39E8-CC1A-2A6C-A157C73B75B8}"/>
              </a:ext>
            </a:extLst>
          </p:cNvPr>
          <p:cNvSpPr/>
          <p:nvPr/>
        </p:nvSpPr>
        <p:spPr>
          <a:xfrm>
            <a:off x="8503920" y="3246120"/>
            <a:ext cx="411480" cy="411480"/>
          </a:xfrm>
          <a:prstGeom prst="rect">
            <a:avLst/>
          </a:prstGeom>
          <a:noFill/>
          <a:ln/>
        </p:spPr>
        <p:txBody>
          <a:bodyPr wrap="square" lIns="0" tIns="0" rIns="0" bIns="0" rtlCol="0" anchor="ctr"/>
          <a:lstStyle/>
          <a:p>
            <a:pPr marL="0" indent="0" algn="ctr">
              <a:buNone/>
            </a:pPr>
            <a:r>
              <a:rPr lang="en-US" sz="1600" b="1">
                <a:solidFill>
                  <a:srgbClr val="FFFFFF"/>
                </a:solidFill>
                <a:latin typeface="Arial" pitchFamily="34" charset="0"/>
                <a:ea typeface="Arial" pitchFamily="34" charset="-122"/>
                <a:cs typeface="Arial" pitchFamily="34" charset="-120"/>
              </a:rPr>
              <a:t>2</a:t>
            </a:r>
            <a:endParaRPr lang="en-US" sz="1600"/>
          </a:p>
        </p:txBody>
      </p:sp>
      <p:sp>
        <p:nvSpPr>
          <p:cNvPr id="14" name="Text 9">
            <a:extLst>
              <a:ext uri="{FF2B5EF4-FFF2-40B4-BE49-F238E27FC236}">
                <a16:creationId xmlns:a16="http://schemas.microsoft.com/office/drawing/2014/main" id="{CA260ADB-9F64-B150-6051-01DBFABF1A3A}"/>
              </a:ext>
            </a:extLst>
          </p:cNvPr>
          <p:cNvSpPr/>
          <p:nvPr/>
        </p:nvSpPr>
        <p:spPr>
          <a:xfrm>
            <a:off x="9052560" y="3200400"/>
            <a:ext cx="3017520" cy="457200"/>
          </a:xfrm>
          <a:prstGeom prst="rect">
            <a:avLst/>
          </a:prstGeom>
          <a:noFill/>
          <a:ln/>
        </p:spPr>
        <p:txBody>
          <a:bodyPr wrap="square" lIns="0" tIns="0" rIns="0" bIns="0" rtlCol="0" anchor="ctr"/>
          <a:lstStyle/>
          <a:p>
            <a:pPr marL="0" indent="0">
              <a:buNone/>
            </a:pPr>
            <a:r>
              <a:rPr lang="en-US" sz="1300" b="1">
                <a:solidFill>
                  <a:srgbClr val="1D2933"/>
                </a:solidFill>
                <a:latin typeface="Arial" pitchFamily="34" charset="0"/>
                <a:ea typeface="Arial" pitchFamily="34" charset="-122"/>
                <a:cs typeface="Arial" pitchFamily="34" charset="-120"/>
              </a:rPr>
              <a:t>Regulator independen</a:t>
            </a:r>
            <a:endParaRPr lang="en-US" sz="1300"/>
          </a:p>
        </p:txBody>
      </p:sp>
      <p:sp>
        <p:nvSpPr>
          <p:cNvPr id="15" name="Text 10">
            <a:extLst>
              <a:ext uri="{FF2B5EF4-FFF2-40B4-BE49-F238E27FC236}">
                <a16:creationId xmlns:a16="http://schemas.microsoft.com/office/drawing/2014/main" id="{E81739D2-5729-871B-F82B-09E16BA53DDD}"/>
              </a:ext>
            </a:extLst>
          </p:cNvPr>
          <p:cNvSpPr/>
          <p:nvPr/>
        </p:nvSpPr>
        <p:spPr>
          <a:xfrm>
            <a:off x="9052560" y="3657600"/>
            <a:ext cx="3017520" cy="914400"/>
          </a:xfrm>
          <a:prstGeom prst="rect">
            <a:avLst/>
          </a:prstGeom>
          <a:noFill/>
          <a:ln/>
        </p:spPr>
        <p:txBody>
          <a:bodyPr wrap="square" lIns="0" tIns="0" rIns="0" bIns="0" rtlCol="0" anchor="ctr"/>
          <a:lstStyle/>
          <a:p>
            <a:pPr marL="0" indent="0">
              <a:buNone/>
            </a:pPr>
            <a:r>
              <a:rPr lang="en-US" sz="1050">
                <a:solidFill>
                  <a:srgbClr val="5B6573"/>
                </a:solidFill>
                <a:latin typeface="Arial" pitchFamily="34" charset="0"/>
                <a:ea typeface="Arial" pitchFamily="34" charset="-122"/>
                <a:cs typeface="Arial" pitchFamily="34" charset="-120"/>
              </a:rPr>
              <a:t>Menetapkan dan menyesuaikan tarif berdasarkan prinsip rate-of-return dan cost-of-service.</a:t>
            </a:r>
            <a:br>
              <a:rPr lang="en-US" sz="1050">
                <a:solidFill>
                  <a:srgbClr val="5B6573"/>
                </a:solidFill>
                <a:latin typeface="Arial" pitchFamily="34" charset="0"/>
                <a:ea typeface="Arial" pitchFamily="34" charset="-122"/>
                <a:cs typeface="Arial" pitchFamily="34" charset="-120"/>
              </a:rPr>
            </a:br>
            <a:endParaRPr lang="en-US" sz="1050"/>
          </a:p>
        </p:txBody>
      </p:sp>
      <p:sp>
        <p:nvSpPr>
          <p:cNvPr id="16" name="Shape 11">
            <a:extLst>
              <a:ext uri="{FF2B5EF4-FFF2-40B4-BE49-F238E27FC236}">
                <a16:creationId xmlns:a16="http://schemas.microsoft.com/office/drawing/2014/main" id="{E1812BA4-055F-E198-705E-5A6A700627A8}"/>
              </a:ext>
            </a:extLst>
          </p:cNvPr>
          <p:cNvSpPr/>
          <p:nvPr/>
        </p:nvSpPr>
        <p:spPr>
          <a:xfrm>
            <a:off x="8503920" y="4663440"/>
            <a:ext cx="411480" cy="411480"/>
          </a:xfrm>
          <a:prstGeom prst="ellipse">
            <a:avLst/>
          </a:prstGeom>
          <a:solidFill>
            <a:srgbClr val="355EFF"/>
          </a:solidFill>
          <a:ln w="12700">
            <a:solidFill>
              <a:srgbClr val="355EFF"/>
            </a:solidFill>
            <a:prstDash val="solid"/>
          </a:ln>
        </p:spPr>
        <p:txBody>
          <a:bodyPr/>
          <a:lstStyle/>
          <a:p>
            <a:endParaRPr lang="en-US"/>
          </a:p>
        </p:txBody>
      </p:sp>
      <p:sp>
        <p:nvSpPr>
          <p:cNvPr id="17" name="Text 12">
            <a:extLst>
              <a:ext uri="{FF2B5EF4-FFF2-40B4-BE49-F238E27FC236}">
                <a16:creationId xmlns:a16="http://schemas.microsoft.com/office/drawing/2014/main" id="{80986B96-2B23-8F98-5B81-C7698FE7EC7C}"/>
              </a:ext>
            </a:extLst>
          </p:cNvPr>
          <p:cNvSpPr/>
          <p:nvPr/>
        </p:nvSpPr>
        <p:spPr>
          <a:xfrm>
            <a:off x="8503920" y="4663440"/>
            <a:ext cx="411480" cy="411480"/>
          </a:xfrm>
          <a:prstGeom prst="rect">
            <a:avLst/>
          </a:prstGeom>
          <a:noFill/>
          <a:ln/>
        </p:spPr>
        <p:txBody>
          <a:bodyPr wrap="square" lIns="0" tIns="0" rIns="0" bIns="0" rtlCol="0" anchor="ctr"/>
          <a:lstStyle/>
          <a:p>
            <a:pPr marL="0" indent="0" algn="ctr">
              <a:buNone/>
            </a:pPr>
            <a:r>
              <a:rPr lang="en-US" sz="1600" b="1">
                <a:solidFill>
                  <a:srgbClr val="FFFFFF"/>
                </a:solidFill>
                <a:latin typeface="Arial" pitchFamily="34" charset="0"/>
                <a:ea typeface="Arial" pitchFamily="34" charset="-122"/>
                <a:cs typeface="Arial" pitchFamily="34" charset="-120"/>
              </a:rPr>
              <a:t>3</a:t>
            </a:r>
            <a:endParaRPr lang="en-US" sz="1600"/>
          </a:p>
        </p:txBody>
      </p:sp>
      <p:sp>
        <p:nvSpPr>
          <p:cNvPr id="18" name="Text 13">
            <a:extLst>
              <a:ext uri="{FF2B5EF4-FFF2-40B4-BE49-F238E27FC236}">
                <a16:creationId xmlns:a16="http://schemas.microsoft.com/office/drawing/2014/main" id="{086A46C5-A9C5-4416-DF09-59EF74B8336A}"/>
              </a:ext>
            </a:extLst>
          </p:cNvPr>
          <p:cNvSpPr/>
          <p:nvPr/>
        </p:nvSpPr>
        <p:spPr>
          <a:xfrm>
            <a:off x="9052560" y="4617720"/>
            <a:ext cx="3017520" cy="457200"/>
          </a:xfrm>
          <a:prstGeom prst="rect">
            <a:avLst/>
          </a:prstGeom>
          <a:noFill/>
          <a:ln/>
        </p:spPr>
        <p:txBody>
          <a:bodyPr wrap="square" lIns="0" tIns="0" rIns="0" bIns="0" rtlCol="0" anchor="ctr"/>
          <a:lstStyle/>
          <a:p>
            <a:pPr marL="0" indent="0">
              <a:buNone/>
            </a:pPr>
            <a:r>
              <a:rPr lang="en-US" sz="1300" b="1">
                <a:solidFill>
                  <a:srgbClr val="1D2933"/>
                </a:solidFill>
                <a:latin typeface="Arial" pitchFamily="34" charset="0"/>
                <a:ea typeface="Arial" pitchFamily="34" charset="-122"/>
                <a:cs typeface="Arial" pitchFamily="34" charset="-120"/>
              </a:rPr>
              <a:t>Aliran pendapatan langsung</a:t>
            </a:r>
            <a:endParaRPr lang="en-US" sz="1300"/>
          </a:p>
        </p:txBody>
      </p:sp>
      <p:sp>
        <p:nvSpPr>
          <p:cNvPr id="19" name="Text 14">
            <a:extLst>
              <a:ext uri="{FF2B5EF4-FFF2-40B4-BE49-F238E27FC236}">
                <a16:creationId xmlns:a16="http://schemas.microsoft.com/office/drawing/2014/main" id="{B68A0DD4-471C-AE2D-49E9-58C9DFC81E41}"/>
              </a:ext>
            </a:extLst>
          </p:cNvPr>
          <p:cNvSpPr/>
          <p:nvPr/>
        </p:nvSpPr>
        <p:spPr>
          <a:xfrm>
            <a:off x="9052560" y="5074920"/>
            <a:ext cx="3017520" cy="914400"/>
          </a:xfrm>
          <a:prstGeom prst="rect">
            <a:avLst/>
          </a:prstGeom>
          <a:noFill/>
          <a:ln/>
        </p:spPr>
        <p:txBody>
          <a:bodyPr wrap="square" lIns="0" tIns="0" rIns="0" bIns="0" rtlCol="0" anchor="ctr"/>
          <a:lstStyle/>
          <a:p>
            <a:pPr marL="0" indent="0">
              <a:buNone/>
            </a:pPr>
            <a:r>
              <a:rPr lang="en-US" sz="1050">
                <a:solidFill>
                  <a:srgbClr val="5B6573"/>
                </a:solidFill>
                <a:latin typeface="Arial" pitchFamily="34" charset="0"/>
                <a:ea typeface="Arial" pitchFamily="34" charset="-122"/>
                <a:cs typeface="Arial" pitchFamily="34" charset="-120"/>
              </a:rPr>
              <a:t>Pendapatan transmisi mengalir secara terpisah dari penerimaan ritel gabungan PLN Holding.</a:t>
            </a:r>
            <a:br>
              <a:rPr lang="en-US" sz="1050">
                <a:solidFill>
                  <a:srgbClr val="5B6573"/>
                </a:solidFill>
                <a:latin typeface="Arial" pitchFamily="34" charset="0"/>
                <a:ea typeface="Arial" pitchFamily="34" charset="-122"/>
                <a:cs typeface="Arial" pitchFamily="34" charset="-120"/>
              </a:rPr>
            </a:br>
            <a:endParaRPr lang="en-US" sz="1050"/>
          </a:p>
        </p:txBody>
      </p:sp>
      <p:sp>
        <p:nvSpPr>
          <p:cNvPr id="20" name="Text 15">
            <a:extLst>
              <a:ext uri="{FF2B5EF4-FFF2-40B4-BE49-F238E27FC236}">
                <a16:creationId xmlns:a16="http://schemas.microsoft.com/office/drawing/2014/main" id="{51F0F5F6-C8E4-3698-120E-523194183003}"/>
              </a:ext>
            </a:extLst>
          </p:cNvPr>
          <p:cNvSpPr/>
          <p:nvPr/>
        </p:nvSpPr>
        <p:spPr>
          <a:xfrm>
            <a:off x="457200" y="5790579"/>
            <a:ext cx="11247120" cy="256032"/>
          </a:xfrm>
          <a:prstGeom prst="rect">
            <a:avLst/>
          </a:prstGeom>
          <a:noFill/>
          <a:ln/>
        </p:spPr>
        <p:txBody>
          <a:bodyPr wrap="square" lIns="0" tIns="0" rIns="0" bIns="0" rtlCol="0" anchor="ctr"/>
          <a:lstStyle/>
          <a:p>
            <a:pPr marL="0" indent="0">
              <a:buNone/>
            </a:pPr>
            <a:r>
              <a:rPr lang="en-US" sz="900" i="1">
                <a:solidFill>
                  <a:srgbClr val="5B6573"/>
                </a:solidFill>
                <a:latin typeface="Arial" pitchFamily="34" charset="0"/>
                <a:ea typeface="Arial" pitchFamily="34" charset="-122"/>
                <a:cs typeface="Arial" pitchFamily="34" charset="-120"/>
              </a:rPr>
              <a:t>Gambar 6: Model transmisi PLN yang diusulkan. Sumber: IEEFA.</a:t>
            </a:r>
            <a:endParaRPr lang="en-US" sz="900"/>
          </a:p>
        </p:txBody>
      </p:sp>
    </p:spTree>
    <p:extLst>
      <p:ext uri="{BB962C8B-B14F-4D97-AF65-F5344CB8AC3E}">
        <p14:creationId xmlns:p14="http://schemas.microsoft.com/office/powerpoint/2010/main" val="1490811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A6A2E-8280-1C08-782B-2A3EF6129463}"/>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270C77-E8F2-F49B-2A15-1DCBC32B5C9C}"/>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86F19ED0-C553-D5D5-C30C-61BF49750A3B}"/>
              </a:ext>
            </a:extLst>
          </p:cNvPr>
          <p:cNvSpPr>
            <a:spLocks noGrp="1"/>
          </p:cNvSpPr>
          <p:nvPr>
            <p:ph type="sldNum" sz="quarter" idx="4"/>
          </p:nvPr>
        </p:nvSpPr>
        <p:spPr/>
        <p:txBody>
          <a:bodyPr/>
          <a:lstStyle/>
          <a:p>
            <a:fld id="{7782931A-7D25-4B4B-9464-57AE418934A3}" type="slidenum">
              <a:rPr lang="en-US" smtClean="0"/>
              <a:pPr/>
              <a:t>12</a:t>
            </a:fld>
            <a:endParaRPr lang="en-US"/>
          </a:p>
        </p:txBody>
      </p:sp>
      <p:sp>
        <p:nvSpPr>
          <p:cNvPr id="2" name="Text 0">
            <a:extLst>
              <a:ext uri="{FF2B5EF4-FFF2-40B4-BE49-F238E27FC236}">
                <a16:creationId xmlns:a16="http://schemas.microsoft.com/office/drawing/2014/main" id="{7DB14523-6D31-E7F7-EF12-B957F00F18D0}"/>
              </a:ext>
            </a:extLst>
          </p:cNvPr>
          <p:cNvSpPr/>
          <p:nvPr/>
        </p:nvSpPr>
        <p:spPr>
          <a:xfrm>
            <a:off x="457200" y="411480"/>
            <a:ext cx="11247120" cy="640080"/>
          </a:xfrm>
          <a:prstGeom prst="rect">
            <a:avLst/>
          </a:prstGeom>
          <a:noFill/>
          <a:ln/>
        </p:spPr>
        <p:txBody>
          <a:bodyPr wrap="square" lIns="0" tIns="0" rIns="0" bIns="0" rtlCol="0" anchor="ctr"/>
          <a:lstStyle/>
          <a:p>
            <a:pPr marL="0" indent="0">
              <a:buNone/>
            </a:pPr>
            <a:r>
              <a:rPr lang="en-US" sz="2800" b="1">
                <a:solidFill>
                  <a:srgbClr val="1D2933"/>
                </a:solidFill>
                <a:latin typeface="Arial" pitchFamily="34" charset="0"/>
                <a:ea typeface="Arial" pitchFamily="34" charset="-122"/>
                <a:cs typeface="Arial" pitchFamily="34" charset="-120"/>
              </a:rPr>
              <a:t>Komponen tarif transmisi teregulasi</a:t>
            </a:r>
            <a:endParaRPr lang="en-US" sz="2800"/>
          </a:p>
        </p:txBody>
      </p:sp>
      <p:sp>
        <p:nvSpPr>
          <p:cNvPr id="3" name="Text 1">
            <a:extLst>
              <a:ext uri="{FF2B5EF4-FFF2-40B4-BE49-F238E27FC236}">
                <a16:creationId xmlns:a16="http://schemas.microsoft.com/office/drawing/2014/main" id="{D9127A1D-AAB4-6013-3DD0-D28D42BAF8A7}"/>
              </a:ext>
            </a:extLst>
          </p:cNvPr>
          <p:cNvSpPr/>
          <p:nvPr/>
        </p:nvSpPr>
        <p:spPr>
          <a:xfrm>
            <a:off x="457200" y="1188720"/>
            <a:ext cx="11247120" cy="457200"/>
          </a:xfrm>
          <a:prstGeom prst="rect">
            <a:avLst/>
          </a:prstGeom>
          <a:noFill/>
          <a:ln/>
        </p:spPr>
        <p:txBody>
          <a:bodyPr wrap="square" lIns="0" tIns="0" rIns="0" bIns="0" rtlCol="0" anchor="ctr"/>
          <a:lstStyle/>
          <a:p>
            <a:pPr marL="0" indent="0">
              <a:buNone/>
            </a:pPr>
            <a:r>
              <a:rPr lang="en-US" sz="1300" i="1">
                <a:solidFill>
                  <a:srgbClr val="5B6573"/>
                </a:solidFill>
                <a:latin typeface="Arial" pitchFamily="34" charset="0"/>
                <a:ea typeface="Arial" pitchFamily="34" charset="-122"/>
                <a:cs typeface="Arial" pitchFamily="34" charset="-120"/>
              </a:rPr>
              <a:t>Metodologi tarif yang dipublikasikan akan menentukan bagaimana setiap unsur biaya dihitung dan dipulihkan, menggantikan BPP gabungan dengan pos-pos yang dapat diaudit.</a:t>
            </a:r>
            <a:endParaRPr lang="en-US" sz="1300"/>
          </a:p>
        </p:txBody>
      </p:sp>
      <p:sp>
        <p:nvSpPr>
          <p:cNvPr id="6" name="Shape 2">
            <a:extLst>
              <a:ext uri="{FF2B5EF4-FFF2-40B4-BE49-F238E27FC236}">
                <a16:creationId xmlns:a16="http://schemas.microsoft.com/office/drawing/2014/main" id="{F9644D03-4930-AAB6-7F46-CB9A105701BC}"/>
              </a:ext>
            </a:extLst>
          </p:cNvPr>
          <p:cNvSpPr/>
          <p:nvPr/>
        </p:nvSpPr>
        <p:spPr>
          <a:xfrm>
            <a:off x="457200" y="1783080"/>
            <a:ext cx="3703320" cy="1234440"/>
          </a:xfrm>
          <a:prstGeom prst="rect">
            <a:avLst/>
          </a:prstGeom>
          <a:solidFill>
            <a:srgbClr val="EDF0F3"/>
          </a:solidFill>
          <a:ln w="12700">
            <a:solidFill>
              <a:srgbClr val="EDF0F3"/>
            </a:solidFill>
            <a:prstDash val="solid"/>
          </a:ln>
        </p:spPr>
        <p:txBody>
          <a:bodyPr/>
          <a:lstStyle/>
          <a:p>
            <a:endParaRPr lang="en-US"/>
          </a:p>
        </p:txBody>
      </p:sp>
      <p:sp>
        <p:nvSpPr>
          <p:cNvPr id="7" name="Shape 3">
            <a:extLst>
              <a:ext uri="{FF2B5EF4-FFF2-40B4-BE49-F238E27FC236}">
                <a16:creationId xmlns:a16="http://schemas.microsoft.com/office/drawing/2014/main" id="{A57D578E-C38C-053C-8EFC-4497205152B0}"/>
              </a:ext>
            </a:extLst>
          </p:cNvPr>
          <p:cNvSpPr/>
          <p:nvPr/>
        </p:nvSpPr>
        <p:spPr>
          <a:xfrm>
            <a:off x="457200" y="1783080"/>
            <a:ext cx="73152" cy="1234440"/>
          </a:xfrm>
          <a:prstGeom prst="rect">
            <a:avLst/>
          </a:prstGeom>
          <a:solidFill>
            <a:srgbClr val="355EFF"/>
          </a:solidFill>
          <a:ln w="12700">
            <a:solidFill>
              <a:srgbClr val="355EFF"/>
            </a:solidFill>
            <a:prstDash val="solid"/>
          </a:ln>
        </p:spPr>
        <p:txBody>
          <a:bodyPr/>
          <a:lstStyle/>
          <a:p>
            <a:endParaRPr lang="en-US"/>
          </a:p>
        </p:txBody>
      </p:sp>
      <p:sp>
        <p:nvSpPr>
          <p:cNvPr id="8" name="Text 4">
            <a:extLst>
              <a:ext uri="{FF2B5EF4-FFF2-40B4-BE49-F238E27FC236}">
                <a16:creationId xmlns:a16="http://schemas.microsoft.com/office/drawing/2014/main" id="{F6B791EA-FC62-D98B-3637-87B7ACC15562}"/>
              </a:ext>
            </a:extLst>
          </p:cNvPr>
          <p:cNvSpPr/>
          <p:nvPr/>
        </p:nvSpPr>
        <p:spPr>
          <a:xfrm>
            <a:off x="685800" y="1947672"/>
            <a:ext cx="3337560" cy="365760"/>
          </a:xfrm>
          <a:prstGeom prst="rect">
            <a:avLst/>
          </a:prstGeom>
          <a:noFill/>
          <a:ln/>
        </p:spPr>
        <p:txBody>
          <a:bodyPr wrap="square" lIns="0" tIns="0" rIns="0" bIns="0" rtlCol="0" anchor="ctr"/>
          <a:lstStyle/>
          <a:p>
            <a:pPr marL="0" indent="0">
              <a:buNone/>
            </a:pPr>
            <a:r>
              <a:rPr lang="en-US" sz="1250" b="1">
                <a:solidFill>
                  <a:srgbClr val="1D2933"/>
                </a:solidFill>
                <a:latin typeface="Arial" pitchFamily="34" charset="0"/>
                <a:ea typeface="Arial" pitchFamily="34" charset="-122"/>
                <a:cs typeface="Arial" pitchFamily="34" charset="-120"/>
              </a:rPr>
              <a:t>Investasi modal</a:t>
            </a:r>
            <a:endParaRPr lang="en-US" sz="1250"/>
          </a:p>
        </p:txBody>
      </p:sp>
      <p:sp>
        <p:nvSpPr>
          <p:cNvPr id="9" name="Text 5">
            <a:extLst>
              <a:ext uri="{FF2B5EF4-FFF2-40B4-BE49-F238E27FC236}">
                <a16:creationId xmlns:a16="http://schemas.microsoft.com/office/drawing/2014/main" id="{BA6ED541-026A-066D-1AA4-C22DC8A7E675}"/>
              </a:ext>
            </a:extLst>
          </p:cNvPr>
          <p:cNvSpPr/>
          <p:nvPr/>
        </p:nvSpPr>
        <p:spPr>
          <a:xfrm>
            <a:off x="685800" y="2331720"/>
            <a:ext cx="3337560" cy="594360"/>
          </a:xfrm>
          <a:prstGeom prst="rect">
            <a:avLst/>
          </a:prstGeom>
          <a:noFill/>
          <a:ln/>
        </p:spPr>
        <p:txBody>
          <a:bodyPr wrap="square" lIns="0" tIns="0" rIns="0" bIns="0" rtlCol="0" anchor="t"/>
          <a:lstStyle/>
          <a:p>
            <a:pPr marL="0" indent="0">
              <a:buNone/>
            </a:pPr>
            <a:r>
              <a:rPr lang="en-US" sz="1000">
                <a:solidFill>
                  <a:srgbClr val="1D2933"/>
                </a:solidFill>
                <a:latin typeface="Arial" pitchFamily="34" charset="0"/>
                <a:ea typeface="Arial" pitchFamily="34" charset="-122"/>
                <a:cs typeface="Arial" pitchFamily="34" charset="-120"/>
              </a:rPr>
              <a:t>Konstruksi jaringan transmisi, gardu induk, dan infrastruktur jaringan terkait</a:t>
            </a:r>
            <a:endParaRPr lang="en-US" sz="1000"/>
          </a:p>
        </p:txBody>
      </p:sp>
      <p:sp>
        <p:nvSpPr>
          <p:cNvPr id="10" name="Shape 6">
            <a:extLst>
              <a:ext uri="{FF2B5EF4-FFF2-40B4-BE49-F238E27FC236}">
                <a16:creationId xmlns:a16="http://schemas.microsoft.com/office/drawing/2014/main" id="{8CF480C6-CC38-24AD-E46F-92576C414751}"/>
              </a:ext>
            </a:extLst>
          </p:cNvPr>
          <p:cNvSpPr/>
          <p:nvPr/>
        </p:nvSpPr>
        <p:spPr>
          <a:xfrm>
            <a:off x="4251960" y="1783080"/>
            <a:ext cx="3703320" cy="1234440"/>
          </a:xfrm>
          <a:prstGeom prst="rect">
            <a:avLst/>
          </a:prstGeom>
          <a:solidFill>
            <a:srgbClr val="EDF0F3"/>
          </a:solidFill>
          <a:ln w="12700">
            <a:solidFill>
              <a:srgbClr val="EDF0F3"/>
            </a:solidFill>
            <a:prstDash val="solid"/>
          </a:ln>
        </p:spPr>
        <p:txBody>
          <a:bodyPr/>
          <a:lstStyle/>
          <a:p>
            <a:endParaRPr lang="en-US"/>
          </a:p>
        </p:txBody>
      </p:sp>
      <p:sp>
        <p:nvSpPr>
          <p:cNvPr id="11" name="Shape 7">
            <a:extLst>
              <a:ext uri="{FF2B5EF4-FFF2-40B4-BE49-F238E27FC236}">
                <a16:creationId xmlns:a16="http://schemas.microsoft.com/office/drawing/2014/main" id="{7A886A5E-A626-D4E2-ABFC-DE05DD418D99}"/>
              </a:ext>
            </a:extLst>
          </p:cNvPr>
          <p:cNvSpPr/>
          <p:nvPr/>
        </p:nvSpPr>
        <p:spPr>
          <a:xfrm>
            <a:off x="4251960" y="1783080"/>
            <a:ext cx="73152" cy="1234440"/>
          </a:xfrm>
          <a:prstGeom prst="rect">
            <a:avLst/>
          </a:prstGeom>
          <a:solidFill>
            <a:srgbClr val="355EFF"/>
          </a:solidFill>
          <a:ln w="12700">
            <a:solidFill>
              <a:srgbClr val="355EFF"/>
            </a:solidFill>
            <a:prstDash val="solid"/>
          </a:ln>
        </p:spPr>
        <p:txBody>
          <a:bodyPr/>
          <a:lstStyle/>
          <a:p>
            <a:endParaRPr lang="en-US"/>
          </a:p>
        </p:txBody>
      </p:sp>
      <p:sp>
        <p:nvSpPr>
          <p:cNvPr id="12" name="Text 8">
            <a:extLst>
              <a:ext uri="{FF2B5EF4-FFF2-40B4-BE49-F238E27FC236}">
                <a16:creationId xmlns:a16="http://schemas.microsoft.com/office/drawing/2014/main" id="{E3096D82-838E-E02F-FCA9-DB960FE9A287}"/>
              </a:ext>
            </a:extLst>
          </p:cNvPr>
          <p:cNvSpPr/>
          <p:nvPr/>
        </p:nvSpPr>
        <p:spPr>
          <a:xfrm>
            <a:off x="4480560" y="1947672"/>
            <a:ext cx="3337560" cy="365760"/>
          </a:xfrm>
          <a:prstGeom prst="rect">
            <a:avLst/>
          </a:prstGeom>
          <a:noFill/>
          <a:ln/>
        </p:spPr>
        <p:txBody>
          <a:bodyPr wrap="square" lIns="0" tIns="0" rIns="0" bIns="0" rtlCol="0" anchor="ctr"/>
          <a:lstStyle/>
          <a:p>
            <a:pPr marL="0" indent="0">
              <a:buNone/>
            </a:pPr>
            <a:r>
              <a:rPr lang="en-US" sz="1250" b="1">
                <a:solidFill>
                  <a:srgbClr val="1D2933"/>
                </a:solidFill>
                <a:latin typeface="Arial" pitchFamily="34" charset="0"/>
                <a:ea typeface="Arial" pitchFamily="34" charset="-122"/>
                <a:cs typeface="Arial" pitchFamily="34" charset="-120"/>
              </a:rPr>
              <a:t>Depresiasi aset</a:t>
            </a:r>
            <a:endParaRPr lang="en-US" sz="1250"/>
          </a:p>
        </p:txBody>
      </p:sp>
      <p:sp>
        <p:nvSpPr>
          <p:cNvPr id="13" name="Text 9">
            <a:extLst>
              <a:ext uri="{FF2B5EF4-FFF2-40B4-BE49-F238E27FC236}">
                <a16:creationId xmlns:a16="http://schemas.microsoft.com/office/drawing/2014/main" id="{0FCA588A-CC48-71AB-99A7-FC8BA401BBDF}"/>
              </a:ext>
            </a:extLst>
          </p:cNvPr>
          <p:cNvSpPr/>
          <p:nvPr/>
        </p:nvSpPr>
        <p:spPr>
          <a:xfrm>
            <a:off x="4480560" y="2331720"/>
            <a:ext cx="3337560" cy="594360"/>
          </a:xfrm>
          <a:prstGeom prst="rect">
            <a:avLst/>
          </a:prstGeom>
          <a:noFill/>
          <a:ln/>
        </p:spPr>
        <p:txBody>
          <a:bodyPr wrap="square" lIns="0" tIns="0" rIns="0" bIns="0" rtlCol="0" anchor="t"/>
          <a:lstStyle/>
          <a:p>
            <a:pPr marL="0" indent="0">
              <a:buNone/>
            </a:pPr>
            <a:r>
              <a:rPr lang="en-US" sz="1000">
                <a:solidFill>
                  <a:srgbClr val="1D2933"/>
                </a:solidFill>
                <a:latin typeface="Arial" pitchFamily="34" charset="0"/>
                <a:ea typeface="Arial" pitchFamily="34" charset="-122"/>
                <a:cs typeface="Arial" pitchFamily="34" charset="-120"/>
              </a:rPr>
              <a:t>Pemulihan biaya modal selama umur ekonomis infrastruktur transmisi</a:t>
            </a:r>
            <a:endParaRPr lang="en-US" sz="1000"/>
          </a:p>
        </p:txBody>
      </p:sp>
      <p:sp>
        <p:nvSpPr>
          <p:cNvPr id="14" name="Shape 10">
            <a:extLst>
              <a:ext uri="{FF2B5EF4-FFF2-40B4-BE49-F238E27FC236}">
                <a16:creationId xmlns:a16="http://schemas.microsoft.com/office/drawing/2014/main" id="{B9022357-28F6-7564-C073-4DB514C8CB0C}"/>
              </a:ext>
            </a:extLst>
          </p:cNvPr>
          <p:cNvSpPr/>
          <p:nvPr/>
        </p:nvSpPr>
        <p:spPr>
          <a:xfrm>
            <a:off x="8046720" y="1783080"/>
            <a:ext cx="3703320" cy="1234440"/>
          </a:xfrm>
          <a:prstGeom prst="rect">
            <a:avLst/>
          </a:prstGeom>
          <a:solidFill>
            <a:srgbClr val="EDF0F3"/>
          </a:solidFill>
          <a:ln w="12700">
            <a:solidFill>
              <a:srgbClr val="EDF0F3"/>
            </a:solidFill>
            <a:prstDash val="solid"/>
          </a:ln>
        </p:spPr>
        <p:txBody>
          <a:bodyPr/>
          <a:lstStyle/>
          <a:p>
            <a:endParaRPr lang="en-US"/>
          </a:p>
        </p:txBody>
      </p:sp>
      <p:sp>
        <p:nvSpPr>
          <p:cNvPr id="15" name="Shape 11">
            <a:extLst>
              <a:ext uri="{FF2B5EF4-FFF2-40B4-BE49-F238E27FC236}">
                <a16:creationId xmlns:a16="http://schemas.microsoft.com/office/drawing/2014/main" id="{DAD84C62-DC01-BA0E-462F-4E1BE8FEA3BC}"/>
              </a:ext>
            </a:extLst>
          </p:cNvPr>
          <p:cNvSpPr/>
          <p:nvPr/>
        </p:nvSpPr>
        <p:spPr>
          <a:xfrm>
            <a:off x="8046720" y="1783080"/>
            <a:ext cx="73152" cy="1234440"/>
          </a:xfrm>
          <a:prstGeom prst="rect">
            <a:avLst/>
          </a:prstGeom>
          <a:solidFill>
            <a:srgbClr val="355EFF"/>
          </a:solidFill>
          <a:ln w="12700">
            <a:solidFill>
              <a:srgbClr val="355EFF"/>
            </a:solidFill>
            <a:prstDash val="solid"/>
          </a:ln>
        </p:spPr>
        <p:txBody>
          <a:bodyPr/>
          <a:lstStyle/>
          <a:p>
            <a:endParaRPr lang="en-US"/>
          </a:p>
        </p:txBody>
      </p:sp>
      <p:sp>
        <p:nvSpPr>
          <p:cNvPr id="16" name="Text 12">
            <a:extLst>
              <a:ext uri="{FF2B5EF4-FFF2-40B4-BE49-F238E27FC236}">
                <a16:creationId xmlns:a16="http://schemas.microsoft.com/office/drawing/2014/main" id="{70B7EB2A-7CAC-05F8-3527-334373FED923}"/>
              </a:ext>
            </a:extLst>
          </p:cNvPr>
          <p:cNvSpPr/>
          <p:nvPr/>
        </p:nvSpPr>
        <p:spPr>
          <a:xfrm>
            <a:off x="8275320" y="1947672"/>
            <a:ext cx="3337560" cy="365760"/>
          </a:xfrm>
          <a:prstGeom prst="rect">
            <a:avLst/>
          </a:prstGeom>
          <a:noFill/>
          <a:ln/>
        </p:spPr>
        <p:txBody>
          <a:bodyPr wrap="square" lIns="0" tIns="0" rIns="0" bIns="0" rtlCol="0" anchor="ctr"/>
          <a:lstStyle/>
          <a:p>
            <a:pPr marL="0" indent="0">
              <a:buNone/>
            </a:pPr>
            <a:r>
              <a:rPr lang="en-US" sz="1250" b="1">
                <a:solidFill>
                  <a:srgbClr val="1D2933"/>
                </a:solidFill>
                <a:latin typeface="Arial" pitchFamily="34" charset="0"/>
                <a:ea typeface="Arial" pitchFamily="34" charset="-122"/>
                <a:cs typeface="Arial" pitchFamily="34" charset="-120"/>
              </a:rPr>
              <a:t>Tingkat pengembalian modal yang digunakan</a:t>
            </a:r>
            <a:endParaRPr lang="en-US" sz="1250"/>
          </a:p>
        </p:txBody>
      </p:sp>
      <p:sp>
        <p:nvSpPr>
          <p:cNvPr id="17" name="Text 13">
            <a:extLst>
              <a:ext uri="{FF2B5EF4-FFF2-40B4-BE49-F238E27FC236}">
                <a16:creationId xmlns:a16="http://schemas.microsoft.com/office/drawing/2014/main" id="{46D7E7F6-C189-9C44-4053-1E42AE293FCB}"/>
              </a:ext>
            </a:extLst>
          </p:cNvPr>
          <p:cNvSpPr/>
          <p:nvPr/>
        </p:nvSpPr>
        <p:spPr>
          <a:xfrm>
            <a:off x="8275320" y="2331720"/>
            <a:ext cx="3337560" cy="594360"/>
          </a:xfrm>
          <a:prstGeom prst="rect">
            <a:avLst/>
          </a:prstGeom>
          <a:noFill/>
          <a:ln/>
        </p:spPr>
        <p:txBody>
          <a:bodyPr wrap="square" lIns="0" tIns="0" rIns="0" bIns="0" rtlCol="0" anchor="t"/>
          <a:lstStyle/>
          <a:p>
            <a:pPr marL="0" indent="0">
              <a:buNone/>
            </a:pPr>
            <a:r>
              <a:rPr lang="en-US" sz="1000">
                <a:solidFill>
                  <a:srgbClr val="1D2933"/>
                </a:solidFill>
                <a:latin typeface="Arial" pitchFamily="34" charset="0"/>
                <a:ea typeface="Arial" pitchFamily="34" charset="-122"/>
                <a:cs typeface="Arial" pitchFamily="34" charset="-120"/>
              </a:rPr>
              <a:t>Tingkat pengembalian teregulasi atas modal terinvestasi untuk mendukung pembiayaan infrastruktur jangka panjang</a:t>
            </a:r>
            <a:endParaRPr lang="en-US" sz="1000"/>
          </a:p>
        </p:txBody>
      </p:sp>
      <p:sp>
        <p:nvSpPr>
          <p:cNvPr id="18" name="Shape 14">
            <a:extLst>
              <a:ext uri="{FF2B5EF4-FFF2-40B4-BE49-F238E27FC236}">
                <a16:creationId xmlns:a16="http://schemas.microsoft.com/office/drawing/2014/main" id="{BBCEE01B-F3CD-A51F-4E98-793ABCA5A78B}"/>
              </a:ext>
            </a:extLst>
          </p:cNvPr>
          <p:cNvSpPr/>
          <p:nvPr/>
        </p:nvSpPr>
        <p:spPr>
          <a:xfrm>
            <a:off x="457200" y="3108960"/>
            <a:ext cx="3703320" cy="1234440"/>
          </a:xfrm>
          <a:prstGeom prst="rect">
            <a:avLst/>
          </a:prstGeom>
          <a:solidFill>
            <a:srgbClr val="EDF0F3"/>
          </a:solidFill>
          <a:ln w="12700">
            <a:solidFill>
              <a:srgbClr val="EDF0F3"/>
            </a:solidFill>
            <a:prstDash val="solid"/>
          </a:ln>
        </p:spPr>
        <p:txBody>
          <a:bodyPr/>
          <a:lstStyle/>
          <a:p>
            <a:endParaRPr lang="en-US"/>
          </a:p>
        </p:txBody>
      </p:sp>
      <p:sp>
        <p:nvSpPr>
          <p:cNvPr id="19" name="Shape 15">
            <a:extLst>
              <a:ext uri="{FF2B5EF4-FFF2-40B4-BE49-F238E27FC236}">
                <a16:creationId xmlns:a16="http://schemas.microsoft.com/office/drawing/2014/main" id="{253805BE-DB64-8EDF-95D3-518E75FA7501}"/>
              </a:ext>
            </a:extLst>
          </p:cNvPr>
          <p:cNvSpPr/>
          <p:nvPr/>
        </p:nvSpPr>
        <p:spPr>
          <a:xfrm>
            <a:off x="457200" y="3108960"/>
            <a:ext cx="73152" cy="1234440"/>
          </a:xfrm>
          <a:prstGeom prst="rect">
            <a:avLst/>
          </a:prstGeom>
          <a:solidFill>
            <a:srgbClr val="355EFF"/>
          </a:solidFill>
          <a:ln w="12700">
            <a:solidFill>
              <a:srgbClr val="355EFF"/>
            </a:solidFill>
            <a:prstDash val="solid"/>
          </a:ln>
        </p:spPr>
        <p:txBody>
          <a:bodyPr/>
          <a:lstStyle/>
          <a:p>
            <a:endParaRPr lang="en-US"/>
          </a:p>
        </p:txBody>
      </p:sp>
      <p:sp>
        <p:nvSpPr>
          <p:cNvPr id="20" name="Text 16">
            <a:extLst>
              <a:ext uri="{FF2B5EF4-FFF2-40B4-BE49-F238E27FC236}">
                <a16:creationId xmlns:a16="http://schemas.microsoft.com/office/drawing/2014/main" id="{AA35531A-EF39-8E3C-2600-971403338822}"/>
              </a:ext>
            </a:extLst>
          </p:cNvPr>
          <p:cNvSpPr/>
          <p:nvPr/>
        </p:nvSpPr>
        <p:spPr>
          <a:xfrm>
            <a:off x="685800" y="3273552"/>
            <a:ext cx="3337560" cy="365760"/>
          </a:xfrm>
          <a:prstGeom prst="rect">
            <a:avLst/>
          </a:prstGeom>
          <a:noFill/>
          <a:ln/>
        </p:spPr>
        <p:txBody>
          <a:bodyPr wrap="square" lIns="0" tIns="0" rIns="0" bIns="0" rtlCol="0" anchor="ctr"/>
          <a:lstStyle/>
          <a:p>
            <a:pPr marL="0" indent="0">
              <a:buNone/>
            </a:pPr>
            <a:r>
              <a:rPr lang="en-US" sz="1250" b="1">
                <a:solidFill>
                  <a:srgbClr val="1D2933"/>
                </a:solidFill>
                <a:latin typeface="Arial" pitchFamily="34" charset="0"/>
                <a:ea typeface="Arial" pitchFamily="34" charset="-122"/>
                <a:cs typeface="Arial" pitchFamily="34" charset="-120"/>
              </a:rPr>
              <a:t>Operasi dan pemeliharaan</a:t>
            </a:r>
            <a:endParaRPr lang="en-US" sz="1250"/>
          </a:p>
        </p:txBody>
      </p:sp>
      <p:sp>
        <p:nvSpPr>
          <p:cNvPr id="21" name="Text 17">
            <a:extLst>
              <a:ext uri="{FF2B5EF4-FFF2-40B4-BE49-F238E27FC236}">
                <a16:creationId xmlns:a16="http://schemas.microsoft.com/office/drawing/2014/main" id="{CFCD07E2-368A-ACD2-241B-84FADAB448F7}"/>
              </a:ext>
            </a:extLst>
          </p:cNvPr>
          <p:cNvSpPr/>
          <p:nvPr/>
        </p:nvSpPr>
        <p:spPr>
          <a:xfrm>
            <a:off x="685800" y="3657600"/>
            <a:ext cx="3337560" cy="594360"/>
          </a:xfrm>
          <a:prstGeom prst="rect">
            <a:avLst/>
          </a:prstGeom>
          <a:noFill/>
          <a:ln/>
        </p:spPr>
        <p:txBody>
          <a:bodyPr wrap="square" lIns="0" tIns="0" rIns="0" bIns="0" rtlCol="0" anchor="t"/>
          <a:lstStyle/>
          <a:p>
            <a:pPr marL="0" indent="0">
              <a:buNone/>
            </a:pPr>
            <a:r>
              <a:rPr lang="en-US" sz="1000">
                <a:solidFill>
                  <a:srgbClr val="1D2933"/>
                </a:solidFill>
                <a:latin typeface="Arial" pitchFamily="34" charset="0"/>
                <a:ea typeface="Arial" pitchFamily="34" charset="-122"/>
                <a:cs typeface="Arial" pitchFamily="34" charset="-120"/>
              </a:rPr>
              <a:t>Operasi harian aset transmisi, pusat pengendalian sistem, dan pengelolaan jaringan</a:t>
            </a:r>
            <a:endParaRPr lang="en-US" sz="1000"/>
          </a:p>
        </p:txBody>
      </p:sp>
      <p:sp>
        <p:nvSpPr>
          <p:cNvPr id="22" name="Shape 18">
            <a:extLst>
              <a:ext uri="{FF2B5EF4-FFF2-40B4-BE49-F238E27FC236}">
                <a16:creationId xmlns:a16="http://schemas.microsoft.com/office/drawing/2014/main" id="{13F777F8-2CD8-A6DD-F411-FD56AD1BD547}"/>
              </a:ext>
            </a:extLst>
          </p:cNvPr>
          <p:cNvSpPr/>
          <p:nvPr/>
        </p:nvSpPr>
        <p:spPr>
          <a:xfrm>
            <a:off x="4251960" y="3108960"/>
            <a:ext cx="3703320" cy="1234440"/>
          </a:xfrm>
          <a:prstGeom prst="rect">
            <a:avLst/>
          </a:prstGeom>
          <a:solidFill>
            <a:srgbClr val="EDF0F3"/>
          </a:solidFill>
          <a:ln w="12700">
            <a:solidFill>
              <a:srgbClr val="EDF0F3"/>
            </a:solidFill>
            <a:prstDash val="solid"/>
          </a:ln>
        </p:spPr>
        <p:txBody>
          <a:bodyPr/>
          <a:lstStyle/>
          <a:p>
            <a:endParaRPr lang="en-US"/>
          </a:p>
        </p:txBody>
      </p:sp>
      <p:sp>
        <p:nvSpPr>
          <p:cNvPr id="23" name="Shape 19">
            <a:extLst>
              <a:ext uri="{FF2B5EF4-FFF2-40B4-BE49-F238E27FC236}">
                <a16:creationId xmlns:a16="http://schemas.microsoft.com/office/drawing/2014/main" id="{E07BBF0C-BE6A-8454-7328-43DB774B0B91}"/>
              </a:ext>
            </a:extLst>
          </p:cNvPr>
          <p:cNvSpPr/>
          <p:nvPr/>
        </p:nvSpPr>
        <p:spPr>
          <a:xfrm>
            <a:off x="4251960" y="3108960"/>
            <a:ext cx="73152" cy="1234440"/>
          </a:xfrm>
          <a:prstGeom prst="rect">
            <a:avLst/>
          </a:prstGeom>
          <a:solidFill>
            <a:srgbClr val="355EFF"/>
          </a:solidFill>
          <a:ln w="12700">
            <a:solidFill>
              <a:srgbClr val="355EFF"/>
            </a:solidFill>
            <a:prstDash val="solid"/>
          </a:ln>
        </p:spPr>
        <p:txBody>
          <a:bodyPr/>
          <a:lstStyle/>
          <a:p>
            <a:endParaRPr lang="en-US"/>
          </a:p>
        </p:txBody>
      </p:sp>
      <p:sp>
        <p:nvSpPr>
          <p:cNvPr id="24" name="Text 20">
            <a:extLst>
              <a:ext uri="{FF2B5EF4-FFF2-40B4-BE49-F238E27FC236}">
                <a16:creationId xmlns:a16="http://schemas.microsoft.com/office/drawing/2014/main" id="{C36305F4-2FF3-5F77-8C7D-CA689EA0762E}"/>
              </a:ext>
            </a:extLst>
          </p:cNvPr>
          <p:cNvSpPr/>
          <p:nvPr/>
        </p:nvSpPr>
        <p:spPr>
          <a:xfrm>
            <a:off x="4480560" y="3273552"/>
            <a:ext cx="3337560" cy="365760"/>
          </a:xfrm>
          <a:prstGeom prst="rect">
            <a:avLst/>
          </a:prstGeom>
          <a:noFill/>
          <a:ln/>
        </p:spPr>
        <p:txBody>
          <a:bodyPr wrap="square" lIns="0" tIns="0" rIns="0" bIns="0" rtlCol="0" anchor="ctr"/>
          <a:lstStyle/>
          <a:p>
            <a:pPr marL="0" indent="0">
              <a:buNone/>
            </a:pPr>
            <a:r>
              <a:rPr lang="en-US" sz="1250" b="1">
                <a:solidFill>
                  <a:srgbClr val="1D2933"/>
                </a:solidFill>
                <a:latin typeface="Arial" pitchFamily="34" charset="0"/>
                <a:ea typeface="Arial" pitchFamily="34" charset="-122"/>
                <a:cs typeface="Arial" pitchFamily="34" charset="-120"/>
              </a:rPr>
              <a:t>Pemeliharaan dan penggantian modal</a:t>
            </a:r>
            <a:endParaRPr lang="en-US" sz="1250"/>
          </a:p>
        </p:txBody>
      </p:sp>
      <p:sp>
        <p:nvSpPr>
          <p:cNvPr id="25" name="Text 21">
            <a:extLst>
              <a:ext uri="{FF2B5EF4-FFF2-40B4-BE49-F238E27FC236}">
                <a16:creationId xmlns:a16="http://schemas.microsoft.com/office/drawing/2014/main" id="{28C07CD8-F03F-B479-749D-CBA632141099}"/>
              </a:ext>
            </a:extLst>
          </p:cNvPr>
          <p:cNvSpPr/>
          <p:nvPr/>
        </p:nvSpPr>
        <p:spPr>
          <a:xfrm>
            <a:off x="4480560" y="3657600"/>
            <a:ext cx="3337560" cy="594360"/>
          </a:xfrm>
          <a:prstGeom prst="rect">
            <a:avLst/>
          </a:prstGeom>
          <a:noFill/>
          <a:ln/>
        </p:spPr>
        <p:txBody>
          <a:bodyPr wrap="square" lIns="0" tIns="0" rIns="0" bIns="0" rtlCol="0" anchor="t"/>
          <a:lstStyle/>
          <a:p>
            <a:pPr marL="0" indent="0">
              <a:buNone/>
            </a:pPr>
            <a:r>
              <a:rPr lang="en-US" sz="1000">
                <a:solidFill>
                  <a:srgbClr val="1D2933"/>
                </a:solidFill>
                <a:latin typeface="Arial" pitchFamily="34" charset="0"/>
                <a:ea typeface="Arial" pitchFamily="34" charset="-122"/>
                <a:cs typeface="Arial" pitchFamily="34" charset="-120"/>
              </a:rPr>
              <a:t>Perbaikan dan penggantian peralatan transmisi yang sudah tua untuk menjaga keandalan</a:t>
            </a:r>
            <a:endParaRPr lang="en-US" sz="1000"/>
          </a:p>
        </p:txBody>
      </p:sp>
      <p:sp>
        <p:nvSpPr>
          <p:cNvPr id="26" name="Shape 22">
            <a:extLst>
              <a:ext uri="{FF2B5EF4-FFF2-40B4-BE49-F238E27FC236}">
                <a16:creationId xmlns:a16="http://schemas.microsoft.com/office/drawing/2014/main" id="{BD536E09-358C-6850-C91B-BCE31C4F5BC0}"/>
              </a:ext>
            </a:extLst>
          </p:cNvPr>
          <p:cNvSpPr/>
          <p:nvPr/>
        </p:nvSpPr>
        <p:spPr>
          <a:xfrm>
            <a:off x="8046720" y="3108960"/>
            <a:ext cx="3703320" cy="1234440"/>
          </a:xfrm>
          <a:prstGeom prst="rect">
            <a:avLst/>
          </a:prstGeom>
          <a:solidFill>
            <a:srgbClr val="EDF0F3"/>
          </a:solidFill>
          <a:ln w="12700">
            <a:solidFill>
              <a:srgbClr val="EDF0F3"/>
            </a:solidFill>
            <a:prstDash val="solid"/>
          </a:ln>
        </p:spPr>
        <p:txBody>
          <a:bodyPr/>
          <a:lstStyle/>
          <a:p>
            <a:endParaRPr lang="en-US"/>
          </a:p>
        </p:txBody>
      </p:sp>
      <p:sp>
        <p:nvSpPr>
          <p:cNvPr id="27" name="Shape 23">
            <a:extLst>
              <a:ext uri="{FF2B5EF4-FFF2-40B4-BE49-F238E27FC236}">
                <a16:creationId xmlns:a16="http://schemas.microsoft.com/office/drawing/2014/main" id="{156BBF95-130B-63A3-855A-8636E90A348F}"/>
              </a:ext>
            </a:extLst>
          </p:cNvPr>
          <p:cNvSpPr/>
          <p:nvPr/>
        </p:nvSpPr>
        <p:spPr>
          <a:xfrm>
            <a:off x="8046720" y="3108960"/>
            <a:ext cx="73152" cy="1234440"/>
          </a:xfrm>
          <a:prstGeom prst="rect">
            <a:avLst/>
          </a:prstGeom>
          <a:solidFill>
            <a:srgbClr val="355EFF"/>
          </a:solidFill>
          <a:ln w="12700">
            <a:solidFill>
              <a:srgbClr val="355EFF"/>
            </a:solidFill>
            <a:prstDash val="solid"/>
          </a:ln>
        </p:spPr>
        <p:txBody>
          <a:bodyPr/>
          <a:lstStyle/>
          <a:p>
            <a:endParaRPr lang="en-US"/>
          </a:p>
        </p:txBody>
      </p:sp>
      <p:sp>
        <p:nvSpPr>
          <p:cNvPr id="28" name="Text 24">
            <a:extLst>
              <a:ext uri="{FF2B5EF4-FFF2-40B4-BE49-F238E27FC236}">
                <a16:creationId xmlns:a16="http://schemas.microsoft.com/office/drawing/2014/main" id="{C497AE22-3A01-19CF-3AA8-B5A6AD2BDACD}"/>
              </a:ext>
            </a:extLst>
          </p:cNvPr>
          <p:cNvSpPr/>
          <p:nvPr/>
        </p:nvSpPr>
        <p:spPr>
          <a:xfrm>
            <a:off x="8275320" y="3273552"/>
            <a:ext cx="3337560" cy="365760"/>
          </a:xfrm>
          <a:prstGeom prst="rect">
            <a:avLst/>
          </a:prstGeom>
          <a:noFill/>
          <a:ln/>
        </p:spPr>
        <p:txBody>
          <a:bodyPr wrap="square" lIns="0" tIns="0" rIns="0" bIns="0" rtlCol="0" anchor="ctr"/>
          <a:lstStyle/>
          <a:p>
            <a:pPr marL="0" indent="0">
              <a:buNone/>
            </a:pPr>
            <a:r>
              <a:rPr lang="en-US" sz="1250" b="1">
                <a:solidFill>
                  <a:srgbClr val="1D2933"/>
                </a:solidFill>
                <a:latin typeface="Arial" pitchFamily="34" charset="0"/>
                <a:ea typeface="Arial" pitchFamily="34" charset="-122"/>
                <a:cs typeface="Arial" pitchFamily="34" charset="-120"/>
              </a:rPr>
              <a:t>Layanan sistem dan ancillary</a:t>
            </a:r>
            <a:endParaRPr lang="en-US" sz="1250"/>
          </a:p>
        </p:txBody>
      </p:sp>
      <p:sp>
        <p:nvSpPr>
          <p:cNvPr id="29" name="Text 25">
            <a:extLst>
              <a:ext uri="{FF2B5EF4-FFF2-40B4-BE49-F238E27FC236}">
                <a16:creationId xmlns:a16="http://schemas.microsoft.com/office/drawing/2014/main" id="{54D429FA-94E7-5979-A8F6-9A9D7FBBD5E3}"/>
              </a:ext>
            </a:extLst>
          </p:cNvPr>
          <p:cNvSpPr/>
          <p:nvPr/>
        </p:nvSpPr>
        <p:spPr>
          <a:xfrm>
            <a:off x="8275320" y="3657600"/>
            <a:ext cx="3337560" cy="594360"/>
          </a:xfrm>
          <a:prstGeom prst="rect">
            <a:avLst/>
          </a:prstGeom>
          <a:noFill/>
          <a:ln/>
        </p:spPr>
        <p:txBody>
          <a:bodyPr wrap="square" lIns="0" tIns="0" rIns="0" bIns="0" rtlCol="0" anchor="t"/>
          <a:lstStyle/>
          <a:p>
            <a:pPr marL="0" indent="0">
              <a:buNone/>
            </a:pPr>
            <a:r>
              <a:rPr lang="en-US" sz="1000" dirty="0" err="1">
                <a:solidFill>
                  <a:srgbClr val="1D2933"/>
                </a:solidFill>
                <a:latin typeface="Arial" pitchFamily="34" charset="0"/>
                <a:ea typeface="Arial" pitchFamily="34" charset="-122"/>
                <a:cs typeface="Arial" pitchFamily="34" charset="-120"/>
              </a:rPr>
              <a:t>Pengaturan</a:t>
            </a:r>
            <a:r>
              <a:rPr lang="en-US" sz="1000" dirty="0">
                <a:solidFill>
                  <a:srgbClr val="1D2933"/>
                </a:solidFill>
                <a:latin typeface="Arial" pitchFamily="34" charset="0"/>
                <a:ea typeface="Arial" pitchFamily="34" charset="-122"/>
                <a:cs typeface="Arial" pitchFamily="34" charset="-120"/>
              </a:rPr>
              <a:t> </a:t>
            </a:r>
            <a:r>
              <a:rPr lang="en-US" sz="1000" dirty="0" err="1">
                <a:solidFill>
                  <a:srgbClr val="1D2933"/>
                </a:solidFill>
                <a:latin typeface="Arial" pitchFamily="34" charset="0"/>
                <a:ea typeface="Arial" pitchFamily="34" charset="-122"/>
                <a:cs typeface="Arial" pitchFamily="34" charset="-120"/>
              </a:rPr>
              <a:t>frekuensi</a:t>
            </a:r>
            <a:r>
              <a:rPr lang="en-US" sz="1000" dirty="0">
                <a:solidFill>
                  <a:srgbClr val="1D2933"/>
                </a:solidFill>
                <a:latin typeface="Arial" pitchFamily="34" charset="0"/>
                <a:ea typeface="Arial" pitchFamily="34" charset="-122"/>
                <a:cs typeface="Arial" pitchFamily="34" charset="-120"/>
              </a:rPr>
              <a:t>, </a:t>
            </a:r>
            <a:r>
              <a:rPr lang="en-US" sz="1000" dirty="0" err="1">
                <a:solidFill>
                  <a:srgbClr val="1D2933"/>
                </a:solidFill>
                <a:latin typeface="Arial" pitchFamily="34" charset="0"/>
                <a:ea typeface="Arial" pitchFamily="34" charset="-122"/>
                <a:cs typeface="Arial" pitchFamily="34" charset="-120"/>
              </a:rPr>
              <a:t>dukungan</a:t>
            </a:r>
            <a:r>
              <a:rPr lang="en-US" sz="1000" dirty="0">
                <a:solidFill>
                  <a:srgbClr val="1D2933"/>
                </a:solidFill>
                <a:latin typeface="Arial" pitchFamily="34" charset="0"/>
                <a:ea typeface="Arial" pitchFamily="34" charset="-122"/>
                <a:cs typeface="Arial" pitchFamily="34" charset="-120"/>
              </a:rPr>
              <a:t> </a:t>
            </a:r>
            <a:r>
              <a:rPr lang="en-US" sz="1000" dirty="0" err="1">
                <a:solidFill>
                  <a:srgbClr val="1D2933"/>
                </a:solidFill>
                <a:latin typeface="Arial" pitchFamily="34" charset="0"/>
                <a:ea typeface="Arial" pitchFamily="34" charset="-122"/>
                <a:cs typeface="Arial" pitchFamily="34" charset="-120"/>
              </a:rPr>
              <a:t>tegangan</a:t>
            </a:r>
            <a:r>
              <a:rPr lang="en-US" sz="1000" dirty="0">
                <a:solidFill>
                  <a:srgbClr val="1D2933"/>
                </a:solidFill>
                <a:latin typeface="Arial" pitchFamily="34" charset="0"/>
                <a:ea typeface="Arial" pitchFamily="34" charset="-122"/>
                <a:cs typeface="Arial" pitchFamily="34" charset="-120"/>
              </a:rPr>
              <a:t>, </a:t>
            </a:r>
            <a:r>
              <a:rPr lang="en-US" sz="1000" dirty="0" err="1">
                <a:solidFill>
                  <a:srgbClr val="1D2933"/>
                </a:solidFill>
                <a:latin typeface="Arial" pitchFamily="34" charset="0"/>
                <a:ea typeface="Arial" pitchFamily="34" charset="-122"/>
                <a:cs typeface="Arial" pitchFamily="34" charset="-120"/>
              </a:rPr>
              <a:t>pengelolaan</a:t>
            </a:r>
            <a:r>
              <a:rPr lang="en-US" sz="1000" dirty="0">
                <a:solidFill>
                  <a:srgbClr val="1D2933"/>
                </a:solidFill>
                <a:latin typeface="Arial" pitchFamily="34" charset="0"/>
                <a:ea typeface="Arial" pitchFamily="34" charset="-122"/>
                <a:cs typeface="Arial" pitchFamily="34" charset="-120"/>
              </a:rPr>
              <a:t> </a:t>
            </a:r>
            <a:r>
              <a:rPr lang="en-US" sz="1000" dirty="0" err="1">
                <a:solidFill>
                  <a:srgbClr val="1D2933"/>
                </a:solidFill>
                <a:latin typeface="Arial" pitchFamily="34" charset="0"/>
                <a:ea typeface="Arial" pitchFamily="34" charset="-122"/>
                <a:cs typeface="Arial" pitchFamily="34" charset="-120"/>
              </a:rPr>
              <a:t>kualitas</a:t>
            </a:r>
            <a:r>
              <a:rPr lang="en-US" sz="1000" dirty="0">
                <a:solidFill>
                  <a:srgbClr val="1D2933"/>
                </a:solidFill>
                <a:latin typeface="Arial" pitchFamily="34" charset="0"/>
                <a:ea typeface="Arial" pitchFamily="34" charset="-122"/>
                <a:cs typeface="Arial" pitchFamily="34" charset="-120"/>
              </a:rPr>
              <a:t> </a:t>
            </a:r>
            <a:r>
              <a:rPr lang="en-US" sz="1000" dirty="0" err="1">
                <a:solidFill>
                  <a:srgbClr val="1D2933"/>
                </a:solidFill>
                <a:latin typeface="Arial" pitchFamily="34" charset="0"/>
                <a:ea typeface="Arial" pitchFamily="34" charset="-122"/>
                <a:cs typeface="Arial" pitchFamily="34" charset="-120"/>
              </a:rPr>
              <a:t>daya</a:t>
            </a:r>
            <a:r>
              <a:rPr lang="en-US" sz="1000" dirty="0">
                <a:solidFill>
                  <a:srgbClr val="1D2933"/>
                </a:solidFill>
                <a:latin typeface="Arial" pitchFamily="34" charset="0"/>
                <a:ea typeface="Arial" pitchFamily="34" charset="-122"/>
                <a:cs typeface="Arial" pitchFamily="34" charset="-120"/>
              </a:rPr>
              <a:t>, dan </a:t>
            </a:r>
            <a:r>
              <a:rPr lang="en-US" sz="1000" dirty="0" err="1">
                <a:solidFill>
                  <a:srgbClr val="1D2933"/>
                </a:solidFill>
                <a:latin typeface="Arial" pitchFamily="34" charset="0"/>
                <a:ea typeface="Arial" pitchFamily="34" charset="-122"/>
                <a:cs typeface="Arial" pitchFamily="34" charset="-120"/>
              </a:rPr>
              <a:t>penyeimbangan</a:t>
            </a:r>
            <a:r>
              <a:rPr lang="en-US" sz="1000" dirty="0">
                <a:solidFill>
                  <a:srgbClr val="1D2933"/>
                </a:solidFill>
                <a:latin typeface="Arial" pitchFamily="34" charset="0"/>
                <a:ea typeface="Arial" pitchFamily="34" charset="-122"/>
                <a:cs typeface="Arial" pitchFamily="34" charset="-120"/>
              </a:rPr>
              <a:t> </a:t>
            </a:r>
            <a:r>
              <a:rPr lang="en-US" sz="1000" dirty="0" err="1">
                <a:solidFill>
                  <a:srgbClr val="1D2933"/>
                </a:solidFill>
                <a:latin typeface="Arial" pitchFamily="34" charset="0"/>
                <a:ea typeface="Arial" pitchFamily="34" charset="-122"/>
                <a:cs typeface="Arial" pitchFamily="34" charset="-120"/>
              </a:rPr>
              <a:t>sistem</a:t>
            </a:r>
            <a:endParaRPr lang="en-US" sz="1000" dirty="0"/>
          </a:p>
        </p:txBody>
      </p:sp>
      <p:sp>
        <p:nvSpPr>
          <p:cNvPr id="30" name="Shape 26">
            <a:extLst>
              <a:ext uri="{FF2B5EF4-FFF2-40B4-BE49-F238E27FC236}">
                <a16:creationId xmlns:a16="http://schemas.microsoft.com/office/drawing/2014/main" id="{4023602E-E8C3-54A3-4A85-590DD79AFAD9}"/>
              </a:ext>
            </a:extLst>
          </p:cNvPr>
          <p:cNvSpPr/>
          <p:nvPr/>
        </p:nvSpPr>
        <p:spPr>
          <a:xfrm>
            <a:off x="457200" y="4434840"/>
            <a:ext cx="3703320" cy="1234440"/>
          </a:xfrm>
          <a:prstGeom prst="rect">
            <a:avLst/>
          </a:prstGeom>
          <a:solidFill>
            <a:srgbClr val="EDF0F3"/>
          </a:solidFill>
          <a:ln w="12700">
            <a:solidFill>
              <a:srgbClr val="EDF0F3"/>
            </a:solidFill>
            <a:prstDash val="solid"/>
          </a:ln>
        </p:spPr>
        <p:txBody>
          <a:bodyPr/>
          <a:lstStyle/>
          <a:p>
            <a:endParaRPr lang="en-US"/>
          </a:p>
        </p:txBody>
      </p:sp>
      <p:sp>
        <p:nvSpPr>
          <p:cNvPr id="31" name="Shape 27">
            <a:extLst>
              <a:ext uri="{FF2B5EF4-FFF2-40B4-BE49-F238E27FC236}">
                <a16:creationId xmlns:a16="http://schemas.microsoft.com/office/drawing/2014/main" id="{B41C7304-C810-91AB-D105-9B9197F9F049}"/>
              </a:ext>
            </a:extLst>
          </p:cNvPr>
          <p:cNvSpPr/>
          <p:nvPr/>
        </p:nvSpPr>
        <p:spPr>
          <a:xfrm>
            <a:off x="457200" y="4434840"/>
            <a:ext cx="73152" cy="1234440"/>
          </a:xfrm>
          <a:prstGeom prst="rect">
            <a:avLst/>
          </a:prstGeom>
          <a:solidFill>
            <a:srgbClr val="355EFF"/>
          </a:solidFill>
          <a:ln w="12700">
            <a:solidFill>
              <a:srgbClr val="355EFF"/>
            </a:solidFill>
            <a:prstDash val="solid"/>
          </a:ln>
        </p:spPr>
        <p:txBody>
          <a:bodyPr/>
          <a:lstStyle/>
          <a:p>
            <a:endParaRPr lang="en-US"/>
          </a:p>
        </p:txBody>
      </p:sp>
      <p:sp>
        <p:nvSpPr>
          <p:cNvPr id="32" name="Text 28">
            <a:extLst>
              <a:ext uri="{FF2B5EF4-FFF2-40B4-BE49-F238E27FC236}">
                <a16:creationId xmlns:a16="http://schemas.microsoft.com/office/drawing/2014/main" id="{05AE94BF-FFD8-34AB-2FB2-BB14F5C1ACA4}"/>
              </a:ext>
            </a:extLst>
          </p:cNvPr>
          <p:cNvSpPr/>
          <p:nvPr/>
        </p:nvSpPr>
        <p:spPr>
          <a:xfrm>
            <a:off x="685800" y="4599432"/>
            <a:ext cx="3337560" cy="365760"/>
          </a:xfrm>
          <a:prstGeom prst="rect">
            <a:avLst/>
          </a:prstGeom>
          <a:noFill/>
          <a:ln/>
        </p:spPr>
        <p:txBody>
          <a:bodyPr wrap="square" lIns="0" tIns="0" rIns="0" bIns="0" rtlCol="0" anchor="ctr"/>
          <a:lstStyle/>
          <a:p>
            <a:pPr marL="0" indent="0">
              <a:buNone/>
            </a:pPr>
            <a:r>
              <a:rPr lang="en-US" sz="1250" b="1">
                <a:solidFill>
                  <a:srgbClr val="1D2933"/>
                </a:solidFill>
                <a:latin typeface="Arial" pitchFamily="34" charset="0"/>
                <a:ea typeface="Arial" pitchFamily="34" charset="-122"/>
                <a:cs typeface="Arial" pitchFamily="34" charset="-120"/>
              </a:rPr>
              <a:t>Susut transmisi</a:t>
            </a:r>
            <a:endParaRPr lang="en-US" sz="1250"/>
          </a:p>
        </p:txBody>
      </p:sp>
      <p:sp>
        <p:nvSpPr>
          <p:cNvPr id="33" name="Text 29">
            <a:extLst>
              <a:ext uri="{FF2B5EF4-FFF2-40B4-BE49-F238E27FC236}">
                <a16:creationId xmlns:a16="http://schemas.microsoft.com/office/drawing/2014/main" id="{AF061DA6-71BF-A908-D3E7-55348CE7CBB5}"/>
              </a:ext>
            </a:extLst>
          </p:cNvPr>
          <p:cNvSpPr/>
          <p:nvPr/>
        </p:nvSpPr>
        <p:spPr>
          <a:xfrm>
            <a:off x="685800" y="4983480"/>
            <a:ext cx="3337560" cy="594360"/>
          </a:xfrm>
          <a:prstGeom prst="rect">
            <a:avLst/>
          </a:prstGeom>
          <a:noFill/>
          <a:ln/>
        </p:spPr>
        <p:txBody>
          <a:bodyPr wrap="square" lIns="0" tIns="0" rIns="0" bIns="0" rtlCol="0" anchor="t"/>
          <a:lstStyle/>
          <a:p>
            <a:pPr marL="0" indent="0">
              <a:buNone/>
            </a:pPr>
            <a:r>
              <a:rPr lang="en-US" sz="1000">
                <a:solidFill>
                  <a:srgbClr val="1D2933"/>
                </a:solidFill>
                <a:latin typeface="Arial" pitchFamily="34" charset="0"/>
                <a:ea typeface="Arial" pitchFamily="34" charset="-122"/>
                <a:cs typeface="Arial" pitchFamily="34" charset="-120"/>
              </a:rPr>
              <a:t>Kompensasi untuk susut energi yang terjadi di dalam jaringan transmisi</a:t>
            </a:r>
            <a:endParaRPr lang="en-US" sz="1000"/>
          </a:p>
        </p:txBody>
      </p:sp>
      <p:sp>
        <p:nvSpPr>
          <p:cNvPr id="34" name="Shape 30">
            <a:extLst>
              <a:ext uri="{FF2B5EF4-FFF2-40B4-BE49-F238E27FC236}">
                <a16:creationId xmlns:a16="http://schemas.microsoft.com/office/drawing/2014/main" id="{0445FC9E-BDCB-ED5A-530B-13B849158A4C}"/>
              </a:ext>
            </a:extLst>
          </p:cNvPr>
          <p:cNvSpPr/>
          <p:nvPr/>
        </p:nvSpPr>
        <p:spPr>
          <a:xfrm>
            <a:off x="4251960" y="4434840"/>
            <a:ext cx="3703320" cy="1234440"/>
          </a:xfrm>
          <a:prstGeom prst="rect">
            <a:avLst/>
          </a:prstGeom>
          <a:solidFill>
            <a:srgbClr val="EDF0F3"/>
          </a:solidFill>
          <a:ln w="12700">
            <a:solidFill>
              <a:srgbClr val="EDF0F3"/>
            </a:solidFill>
            <a:prstDash val="solid"/>
          </a:ln>
        </p:spPr>
        <p:txBody>
          <a:bodyPr/>
          <a:lstStyle/>
          <a:p>
            <a:endParaRPr lang="en-US"/>
          </a:p>
        </p:txBody>
      </p:sp>
      <p:sp>
        <p:nvSpPr>
          <p:cNvPr id="35" name="Shape 31">
            <a:extLst>
              <a:ext uri="{FF2B5EF4-FFF2-40B4-BE49-F238E27FC236}">
                <a16:creationId xmlns:a16="http://schemas.microsoft.com/office/drawing/2014/main" id="{45A952C7-2F22-0194-B1ED-B7DC4670BB90}"/>
              </a:ext>
            </a:extLst>
          </p:cNvPr>
          <p:cNvSpPr/>
          <p:nvPr/>
        </p:nvSpPr>
        <p:spPr>
          <a:xfrm>
            <a:off x="4251960" y="4434840"/>
            <a:ext cx="73152" cy="1234440"/>
          </a:xfrm>
          <a:prstGeom prst="rect">
            <a:avLst/>
          </a:prstGeom>
          <a:solidFill>
            <a:srgbClr val="355EFF"/>
          </a:solidFill>
          <a:ln w="12700">
            <a:solidFill>
              <a:srgbClr val="355EFF"/>
            </a:solidFill>
            <a:prstDash val="solid"/>
          </a:ln>
        </p:spPr>
        <p:txBody>
          <a:bodyPr/>
          <a:lstStyle/>
          <a:p>
            <a:endParaRPr lang="en-US"/>
          </a:p>
        </p:txBody>
      </p:sp>
      <p:sp>
        <p:nvSpPr>
          <p:cNvPr id="36" name="Text 32">
            <a:extLst>
              <a:ext uri="{FF2B5EF4-FFF2-40B4-BE49-F238E27FC236}">
                <a16:creationId xmlns:a16="http://schemas.microsoft.com/office/drawing/2014/main" id="{2F5B43D6-F173-3610-B8EF-2AFD22768B97}"/>
              </a:ext>
            </a:extLst>
          </p:cNvPr>
          <p:cNvSpPr/>
          <p:nvPr/>
        </p:nvSpPr>
        <p:spPr>
          <a:xfrm>
            <a:off x="4480560" y="4599432"/>
            <a:ext cx="3337560" cy="365760"/>
          </a:xfrm>
          <a:prstGeom prst="rect">
            <a:avLst/>
          </a:prstGeom>
          <a:noFill/>
          <a:ln/>
        </p:spPr>
        <p:txBody>
          <a:bodyPr wrap="square" lIns="0" tIns="0" rIns="0" bIns="0" rtlCol="0" anchor="ctr"/>
          <a:lstStyle/>
          <a:p>
            <a:pPr marL="0" indent="0">
              <a:buNone/>
            </a:pPr>
            <a:r>
              <a:rPr lang="en-US" sz="1250" b="1">
                <a:solidFill>
                  <a:srgbClr val="1D2933"/>
                </a:solidFill>
                <a:latin typeface="Arial" pitchFamily="34" charset="0"/>
                <a:ea typeface="Arial" pitchFamily="34" charset="-122"/>
                <a:cs typeface="Arial" pitchFamily="34" charset="-120"/>
              </a:rPr>
              <a:t>Administratif dan regulatori</a:t>
            </a:r>
            <a:endParaRPr lang="en-US" sz="1250"/>
          </a:p>
        </p:txBody>
      </p:sp>
      <p:sp>
        <p:nvSpPr>
          <p:cNvPr id="37" name="Text 33">
            <a:extLst>
              <a:ext uri="{FF2B5EF4-FFF2-40B4-BE49-F238E27FC236}">
                <a16:creationId xmlns:a16="http://schemas.microsoft.com/office/drawing/2014/main" id="{11AE5058-9887-8408-4637-4CB11E718244}"/>
              </a:ext>
            </a:extLst>
          </p:cNvPr>
          <p:cNvSpPr/>
          <p:nvPr/>
        </p:nvSpPr>
        <p:spPr>
          <a:xfrm>
            <a:off x="4480560" y="4983480"/>
            <a:ext cx="3337560" cy="594360"/>
          </a:xfrm>
          <a:prstGeom prst="rect">
            <a:avLst/>
          </a:prstGeom>
          <a:noFill/>
          <a:ln/>
        </p:spPr>
        <p:txBody>
          <a:bodyPr wrap="square" lIns="0" tIns="0" rIns="0" bIns="0" rtlCol="0" anchor="t"/>
          <a:lstStyle/>
          <a:p>
            <a:pPr marL="0" indent="0">
              <a:buNone/>
            </a:pPr>
            <a:r>
              <a:rPr lang="en-US" sz="1000">
                <a:solidFill>
                  <a:srgbClr val="1D2933"/>
                </a:solidFill>
                <a:latin typeface="Arial" pitchFamily="34" charset="0"/>
                <a:ea typeface="Arial" pitchFamily="34" charset="-122"/>
                <a:cs typeface="Arial" pitchFamily="34" charset="-120"/>
              </a:rPr>
              <a:t>Manajemen korporasi, perencanaan, kepatuhan regulasi, administrasi operasi sistem</a:t>
            </a:r>
            <a:endParaRPr lang="en-US" sz="1000"/>
          </a:p>
        </p:txBody>
      </p:sp>
      <p:sp>
        <p:nvSpPr>
          <p:cNvPr id="38" name="Shape 34">
            <a:extLst>
              <a:ext uri="{FF2B5EF4-FFF2-40B4-BE49-F238E27FC236}">
                <a16:creationId xmlns:a16="http://schemas.microsoft.com/office/drawing/2014/main" id="{16337C2A-DC36-E659-2C73-0774CA358B68}"/>
              </a:ext>
            </a:extLst>
          </p:cNvPr>
          <p:cNvSpPr/>
          <p:nvPr/>
        </p:nvSpPr>
        <p:spPr>
          <a:xfrm>
            <a:off x="8046720" y="4434840"/>
            <a:ext cx="3703320" cy="1234440"/>
          </a:xfrm>
          <a:prstGeom prst="rect">
            <a:avLst/>
          </a:prstGeom>
          <a:solidFill>
            <a:srgbClr val="EDF0F3"/>
          </a:solidFill>
          <a:ln w="12700">
            <a:solidFill>
              <a:srgbClr val="EDF0F3"/>
            </a:solidFill>
            <a:prstDash val="solid"/>
          </a:ln>
        </p:spPr>
        <p:txBody>
          <a:bodyPr/>
          <a:lstStyle/>
          <a:p>
            <a:endParaRPr lang="en-US"/>
          </a:p>
        </p:txBody>
      </p:sp>
      <p:sp>
        <p:nvSpPr>
          <p:cNvPr id="39" name="Shape 35">
            <a:extLst>
              <a:ext uri="{FF2B5EF4-FFF2-40B4-BE49-F238E27FC236}">
                <a16:creationId xmlns:a16="http://schemas.microsoft.com/office/drawing/2014/main" id="{A0A4C63A-AC53-9773-21AC-8A746CD882BB}"/>
              </a:ext>
            </a:extLst>
          </p:cNvPr>
          <p:cNvSpPr/>
          <p:nvPr/>
        </p:nvSpPr>
        <p:spPr>
          <a:xfrm>
            <a:off x="8046720" y="4434840"/>
            <a:ext cx="73152" cy="1234440"/>
          </a:xfrm>
          <a:prstGeom prst="rect">
            <a:avLst/>
          </a:prstGeom>
          <a:solidFill>
            <a:srgbClr val="355EFF"/>
          </a:solidFill>
          <a:ln w="12700">
            <a:solidFill>
              <a:srgbClr val="355EFF"/>
            </a:solidFill>
            <a:prstDash val="solid"/>
          </a:ln>
        </p:spPr>
        <p:txBody>
          <a:bodyPr/>
          <a:lstStyle/>
          <a:p>
            <a:endParaRPr lang="en-US"/>
          </a:p>
        </p:txBody>
      </p:sp>
      <p:sp>
        <p:nvSpPr>
          <p:cNvPr id="40" name="Text 36">
            <a:extLst>
              <a:ext uri="{FF2B5EF4-FFF2-40B4-BE49-F238E27FC236}">
                <a16:creationId xmlns:a16="http://schemas.microsoft.com/office/drawing/2014/main" id="{7FCAC64E-A755-1E29-6C5A-7C30045672F7}"/>
              </a:ext>
            </a:extLst>
          </p:cNvPr>
          <p:cNvSpPr/>
          <p:nvPr/>
        </p:nvSpPr>
        <p:spPr>
          <a:xfrm>
            <a:off x="8275320" y="4599432"/>
            <a:ext cx="3337560" cy="365760"/>
          </a:xfrm>
          <a:prstGeom prst="rect">
            <a:avLst/>
          </a:prstGeom>
          <a:noFill/>
          <a:ln/>
        </p:spPr>
        <p:txBody>
          <a:bodyPr wrap="square" lIns="0" tIns="0" rIns="0" bIns="0" rtlCol="0" anchor="ctr"/>
          <a:lstStyle/>
          <a:p>
            <a:pPr marL="0" indent="0">
              <a:buNone/>
            </a:pPr>
            <a:r>
              <a:rPr lang="en-US" sz="1250" b="1">
                <a:solidFill>
                  <a:srgbClr val="1D2933"/>
                </a:solidFill>
                <a:latin typeface="Arial" pitchFamily="34" charset="0"/>
                <a:ea typeface="Arial" pitchFamily="34" charset="-122"/>
                <a:cs typeface="Arial" pitchFamily="34" charset="-120"/>
              </a:rPr>
              <a:t>Pajak dan pungutan undang-undang</a:t>
            </a:r>
            <a:endParaRPr lang="en-US" sz="1250"/>
          </a:p>
        </p:txBody>
      </p:sp>
      <p:sp>
        <p:nvSpPr>
          <p:cNvPr id="41" name="Text 37">
            <a:extLst>
              <a:ext uri="{FF2B5EF4-FFF2-40B4-BE49-F238E27FC236}">
                <a16:creationId xmlns:a16="http://schemas.microsoft.com/office/drawing/2014/main" id="{6A79CB8B-9274-BE7F-3727-0B5B52B0CD41}"/>
              </a:ext>
            </a:extLst>
          </p:cNvPr>
          <p:cNvSpPr/>
          <p:nvPr/>
        </p:nvSpPr>
        <p:spPr>
          <a:xfrm>
            <a:off x="8275320" y="4983480"/>
            <a:ext cx="3337560" cy="594360"/>
          </a:xfrm>
          <a:prstGeom prst="rect">
            <a:avLst/>
          </a:prstGeom>
          <a:noFill/>
          <a:ln/>
        </p:spPr>
        <p:txBody>
          <a:bodyPr wrap="square" lIns="0" tIns="0" rIns="0" bIns="0" rtlCol="0" anchor="t"/>
          <a:lstStyle/>
          <a:p>
            <a:pPr marL="0" indent="0">
              <a:buNone/>
            </a:pPr>
            <a:r>
              <a:rPr lang="en-US" sz="1000">
                <a:solidFill>
                  <a:srgbClr val="1D2933"/>
                </a:solidFill>
                <a:latin typeface="Arial" pitchFamily="34" charset="0"/>
                <a:ea typeface="Arial" pitchFamily="34" charset="-122"/>
                <a:cs typeface="Arial" pitchFamily="34" charset="-120"/>
              </a:rPr>
              <a:t>Pajak, biaya lisensi, dan pungutan regulasi yang berlaku terkait operasi jaringan</a:t>
            </a:r>
            <a:endParaRPr lang="en-US" sz="1000"/>
          </a:p>
        </p:txBody>
      </p:sp>
      <p:sp>
        <p:nvSpPr>
          <p:cNvPr id="42" name="Text 38">
            <a:extLst>
              <a:ext uri="{FF2B5EF4-FFF2-40B4-BE49-F238E27FC236}">
                <a16:creationId xmlns:a16="http://schemas.microsoft.com/office/drawing/2014/main" id="{7E24EA92-F7F6-DE2C-6385-220CACE3E8AD}"/>
              </a:ext>
            </a:extLst>
          </p:cNvPr>
          <p:cNvSpPr/>
          <p:nvPr/>
        </p:nvSpPr>
        <p:spPr>
          <a:xfrm>
            <a:off x="457200" y="5636626"/>
            <a:ext cx="11247120" cy="274320"/>
          </a:xfrm>
          <a:prstGeom prst="rect">
            <a:avLst/>
          </a:prstGeom>
          <a:noFill/>
          <a:ln/>
        </p:spPr>
        <p:txBody>
          <a:bodyPr wrap="square" lIns="0" tIns="0" rIns="0" bIns="0" rtlCol="0" anchor="ctr"/>
          <a:lstStyle/>
          <a:p>
            <a:pPr marL="0" indent="0" algn="ctr">
              <a:buNone/>
            </a:pPr>
            <a:r>
              <a:rPr lang="en-US" sz="1100" i="1">
                <a:solidFill>
                  <a:srgbClr val="1D2933"/>
                </a:solidFill>
                <a:latin typeface="Arial" pitchFamily="34" charset="0"/>
                <a:ea typeface="Arial" pitchFamily="34" charset="-122"/>
                <a:cs typeface="Arial" pitchFamily="34" charset="-120"/>
              </a:rPr>
              <a:t>Setiap komponen disetujui regulator dan dipulihkan melalui tarif yang dibayar pengguna jaringan, menggantikan subsidi silang implisit di dalam BPP PLN.</a:t>
            </a:r>
            <a:endParaRPr lang="en-US" sz="1100"/>
          </a:p>
        </p:txBody>
      </p:sp>
      <p:sp>
        <p:nvSpPr>
          <p:cNvPr id="43" name="Text 39">
            <a:extLst>
              <a:ext uri="{FF2B5EF4-FFF2-40B4-BE49-F238E27FC236}">
                <a16:creationId xmlns:a16="http://schemas.microsoft.com/office/drawing/2014/main" id="{841D5672-66B6-3BA3-E31D-498549C3965B}"/>
              </a:ext>
            </a:extLst>
          </p:cNvPr>
          <p:cNvSpPr/>
          <p:nvPr/>
        </p:nvSpPr>
        <p:spPr>
          <a:xfrm>
            <a:off x="457200" y="5865226"/>
            <a:ext cx="11247120" cy="256032"/>
          </a:xfrm>
          <a:prstGeom prst="rect">
            <a:avLst/>
          </a:prstGeom>
          <a:noFill/>
          <a:ln/>
        </p:spPr>
        <p:txBody>
          <a:bodyPr wrap="square" lIns="0" tIns="0" rIns="0" bIns="0" rtlCol="0" anchor="ctr"/>
          <a:lstStyle/>
          <a:p>
            <a:pPr marL="0" indent="0">
              <a:buNone/>
            </a:pPr>
            <a:r>
              <a:rPr lang="en-US" sz="900" i="1">
                <a:solidFill>
                  <a:srgbClr val="5B6573"/>
                </a:solidFill>
                <a:latin typeface="Arial" pitchFamily="34" charset="0"/>
                <a:ea typeface="Arial" pitchFamily="34" charset="-122"/>
                <a:cs typeface="Arial" pitchFamily="34" charset="-120"/>
              </a:rPr>
              <a:t>Tabel 6: Komponen umum biaya transmisi teregulasi. Sumber: Analisis IEEFA.</a:t>
            </a:r>
            <a:endParaRPr lang="en-US" sz="900"/>
          </a:p>
        </p:txBody>
      </p:sp>
    </p:spTree>
    <p:extLst>
      <p:ext uri="{BB962C8B-B14F-4D97-AF65-F5344CB8AC3E}">
        <p14:creationId xmlns:p14="http://schemas.microsoft.com/office/powerpoint/2010/main" val="4102237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2030F-8C01-D778-6609-3EC40BCFF7D3}"/>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883FE356-62FE-14E7-97C8-555E9BC2DEAD}"/>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701DFFB3-777E-BDEB-D714-29633A0A6EA9}"/>
              </a:ext>
            </a:extLst>
          </p:cNvPr>
          <p:cNvSpPr>
            <a:spLocks noGrp="1"/>
          </p:cNvSpPr>
          <p:nvPr>
            <p:ph type="sldNum" sz="quarter" idx="4"/>
          </p:nvPr>
        </p:nvSpPr>
        <p:spPr/>
        <p:txBody>
          <a:bodyPr/>
          <a:lstStyle/>
          <a:p>
            <a:fld id="{7782931A-7D25-4B4B-9464-57AE418934A3}" type="slidenum">
              <a:rPr lang="en-US" smtClean="0"/>
              <a:pPr/>
              <a:t>13</a:t>
            </a:fld>
            <a:endParaRPr lang="en-US"/>
          </a:p>
        </p:txBody>
      </p:sp>
      <p:sp>
        <p:nvSpPr>
          <p:cNvPr id="2" name="Text 0">
            <a:extLst>
              <a:ext uri="{FF2B5EF4-FFF2-40B4-BE49-F238E27FC236}">
                <a16:creationId xmlns:a16="http://schemas.microsoft.com/office/drawing/2014/main" id="{B3C56A18-5493-A296-9A9C-A87F7CF2803D}"/>
              </a:ext>
            </a:extLst>
          </p:cNvPr>
          <p:cNvSpPr/>
          <p:nvPr/>
        </p:nvSpPr>
        <p:spPr>
          <a:xfrm>
            <a:off x="270163" y="99698"/>
            <a:ext cx="11434156" cy="640080"/>
          </a:xfrm>
          <a:prstGeom prst="rect">
            <a:avLst/>
          </a:prstGeom>
          <a:noFill/>
          <a:ln/>
        </p:spPr>
        <p:txBody>
          <a:bodyPr wrap="square" lIns="0" tIns="0" rIns="0" bIns="0" rtlCol="0" anchor="ctr"/>
          <a:lstStyle/>
          <a:p>
            <a:pPr marL="0" indent="0">
              <a:buNone/>
            </a:pPr>
            <a:r>
              <a:rPr lang="en-US" sz="2800" b="1" dirty="0" err="1">
                <a:solidFill>
                  <a:srgbClr val="1D2933"/>
                </a:solidFill>
                <a:latin typeface="Arial" pitchFamily="34" charset="0"/>
                <a:ea typeface="Arial" pitchFamily="34" charset="-122"/>
                <a:cs typeface="Arial" pitchFamily="34" charset="-120"/>
              </a:rPr>
              <a:t>Pemisahan</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transmisi</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hanya</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menambah</a:t>
            </a:r>
            <a:r>
              <a:rPr lang="en-US" sz="2800" b="1" dirty="0">
                <a:solidFill>
                  <a:srgbClr val="1D2933"/>
                </a:solidFill>
                <a:latin typeface="Arial" pitchFamily="34" charset="0"/>
                <a:ea typeface="Arial" pitchFamily="34" charset="-122"/>
                <a:cs typeface="Arial" pitchFamily="34" charset="-120"/>
              </a:rPr>
              <a:t> IDR48/kWh </a:t>
            </a:r>
            <a:r>
              <a:rPr lang="en-US" sz="2800" b="1" dirty="0" err="1">
                <a:solidFill>
                  <a:srgbClr val="1D2933"/>
                </a:solidFill>
                <a:latin typeface="Arial" pitchFamily="34" charset="0"/>
                <a:ea typeface="Arial" pitchFamily="34" charset="-122"/>
                <a:cs typeface="Arial" pitchFamily="34" charset="-120"/>
              </a:rPr>
              <a:t>ke</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tarif</a:t>
            </a:r>
            <a:r>
              <a:rPr lang="en-US" sz="2800" b="1" dirty="0">
                <a:solidFill>
                  <a:srgbClr val="1D2933"/>
                </a:solidFill>
                <a:latin typeface="Arial" pitchFamily="34" charset="0"/>
                <a:ea typeface="Arial" pitchFamily="34" charset="-122"/>
                <a:cs typeface="Arial" pitchFamily="34" charset="-120"/>
              </a:rPr>
              <a:t> rata-rata</a:t>
            </a:r>
            <a:endParaRPr lang="en-US" sz="2800" dirty="0"/>
          </a:p>
        </p:txBody>
      </p:sp>
      <p:pic>
        <p:nvPicPr>
          <p:cNvPr id="3" name="Image 0" descr="/home/claude/deck2/assets/fig8_tariff_breakdown.png">
            <a:extLst>
              <a:ext uri="{FF2B5EF4-FFF2-40B4-BE49-F238E27FC236}">
                <a16:creationId xmlns:a16="http://schemas.microsoft.com/office/drawing/2014/main" id="{374325E3-07C3-7863-289D-9256778FDB6C}"/>
              </a:ext>
            </a:extLst>
          </p:cNvPr>
          <p:cNvPicPr>
            <a:picLocks noChangeAspect="1"/>
          </p:cNvPicPr>
          <p:nvPr/>
        </p:nvPicPr>
        <p:blipFill>
          <a:blip r:embed="rId3"/>
          <a:stretch>
            <a:fillRect/>
          </a:stretch>
        </p:blipFill>
        <p:spPr>
          <a:xfrm>
            <a:off x="1983607" y="670867"/>
            <a:ext cx="8906066" cy="5345778"/>
          </a:xfrm>
          <a:prstGeom prst="rect">
            <a:avLst/>
          </a:prstGeom>
        </p:spPr>
      </p:pic>
      <p:sp>
        <p:nvSpPr>
          <p:cNvPr id="6" name="Text 1">
            <a:extLst>
              <a:ext uri="{FF2B5EF4-FFF2-40B4-BE49-F238E27FC236}">
                <a16:creationId xmlns:a16="http://schemas.microsoft.com/office/drawing/2014/main" id="{875FD5D9-1DBC-24BB-31BF-78D765AB8C0B}"/>
              </a:ext>
            </a:extLst>
          </p:cNvPr>
          <p:cNvSpPr/>
          <p:nvPr/>
        </p:nvSpPr>
        <p:spPr>
          <a:xfrm>
            <a:off x="270163" y="5716539"/>
            <a:ext cx="11621193" cy="320040"/>
          </a:xfrm>
          <a:prstGeom prst="rect">
            <a:avLst/>
          </a:prstGeom>
          <a:noFill/>
          <a:ln/>
        </p:spPr>
        <p:txBody>
          <a:bodyPr wrap="square" lIns="0" tIns="0" rIns="0" bIns="0" rtlCol="0" anchor="ctr"/>
          <a:lstStyle/>
          <a:p>
            <a:pPr marL="0" indent="0" algn="ctr">
              <a:buNone/>
            </a:pPr>
            <a:r>
              <a:rPr lang="en-US" sz="1200" i="1" dirty="0" err="1">
                <a:solidFill>
                  <a:srgbClr val="1D2933"/>
                </a:solidFill>
                <a:latin typeface="Arial" pitchFamily="34" charset="0"/>
                <a:ea typeface="Arial" pitchFamily="34" charset="-122"/>
                <a:cs typeface="Arial" pitchFamily="34" charset="-120"/>
              </a:rPr>
              <a:t>Transmisi</a:t>
            </a:r>
            <a:r>
              <a:rPr lang="en-US" sz="1200" i="1" dirty="0">
                <a:solidFill>
                  <a:srgbClr val="1D2933"/>
                </a:solidFill>
                <a:latin typeface="Arial" pitchFamily="34" charset="0"/>
                <a:ea typeface="Arial" pitchFamily="34" charset="-122"/>
                <a:cs typeface="Arial" pitchFamily="34" charset="-120"/>
              </a:rPr>
              <a:t> </a:t>
            </a:r>
            <a:r>
              <a:rPr lang="en-US" sz="1200" i="1" dirty="0" err="1">
                <a:solidFill>
                  <a:srgbClr val="1D2933"/>
                </a:solidFill>
                <a:latin typeface="Arial" pitchFamily="34" charset="0"/>
                <a:ea typeface="Arial" pitchFamily="34" charset="-122"/>
                <a:cs typeface="Arial" pitchFamily="34" charset="-120"/>
              </a:rPr>
              <a:t>menyumbang</a:t>
            </a:r>
            <a:r>
              <a:rPr lang="en-US" sz="1200" i="1" dirty="0">
                <a:solidFill>
                  <a:srgbClr val="1D2933"/>
                </a:solidFill>
                <a:latin typeface="Arial" pitchFamily="34" charset="0"/>
                <a:ea typeface="Arial" pitchFamily="34" charset="-122"/>
                <a:cs typeface="Arial" pitchFamily="34" charset="-120"/>
              </a:rPr>
              <a:t> </a:t>
            </a:r>
            <a:r>
              <a:rPr lang="en-US" sz="1200" i="1" dirty="0" err="1">
                <a:solidFill>
                  <a:srgbClr val="1D2933"/>
                </a:solidFill>
                <a:latin typeface="Arial" pitchFamily="34" charset="0"/>
                <a:ea typeface="Arial" pitchFamily="34" charset="-122"/>
                <a:cs typeface="Arial" pitchFamily="34" charset="-120"/>
              </a:rPr>
              <a:t>sekitar</a:t>
            </a:r>
            <a:r>
              <a:rPr lang="en-US" sz="1200" i="1" dirty="0">
                <a:solidFill>
                  <a:srgbClr val="1D2933"/>
                </a:solidFill>
                <a:latin typeface="Arial" pitchFamily="34" charset="0"/>
                <a:ea typeface="Arial" pitchFamily="34" charset="-122"/>
                <a:cs typeface="Arial" pitchFamily="34" charset="-120"/>
              </a:rPr>
              <a:t> 7,8% </a:t>
            </a:r>
            <a:r>
              <a:rPr lang="en-US" sz="1200" i="1" dirty="0" err="1">
                <a:solidFill>
                  <a:srgbClr val="1D2933"/>
                </a:solidFill>
                <a:latin typeface="Arial" pitchFamily="34" charset="0"/>
                <a:ea typeface="Arial" pitchFamily="34" charset="-122"/>
                <a:cs typeface="Arial" pitchFamily="34" charset="-120"/>
              </a:rPr>
              <a:t>dari</a:t>
            </a:r>
            <a:r>
              <a:rPr lang="en-US" sz="1200" i="1" dirty="0">
                <a:solidFill>
                  <a:srgbClr val="1D2933"/>
                </a:solidFill>
                <a:latin typeface="Arial" pitchFamily="34" charset="0"/>
                <a:ea typeface="Arial" pitchFamily="34" charset="-122"/>
                <a:cs typeface="Arial" pitchFamily="34" charset="-120"/>
              </a:rPr>
              <a:t> </a:t>
            </a:r>
            <a:r>
              <a:rPr lang="en-US" sz="1200" i="1" dirty="0" err="1">
                <a:solidFill>
                  <a:srgbClr val="1D2933"/>
                </a:solidFill>
                <a:latin typeface="Arial" pitchFamily="34" charset="0"/>
                <a:ea typeface="Arial" pitchFamily="34" charset="-122"/>
                <a:cs typeface="Arial" pitchFamily="34" charset="-120"/>
              </a:rPr>
              <a:t>biaya</a:t>
            </a:r>
            <a:r>
              <a:rPr lang="en-US" sz="1200" i="1" dirty="0">
                <a:solidFill>
                  <a:srgbClr val="1D2933"/>
                </a:solidFill>
                <a:latin typeface="Arial" pitchFamily="34" charset="0"/>
                <a:ea typeface="Arial" pitchFamily="34" charset="-122"/>
                <a:cs typeface="Arial" pitchFamily="34" charset="-120"/>
              </a:rPr>
              <a:t> </a:t>
            </a:r>
            <a:r>
              <a:rPr lang="en-US" sz="1200" i="1" dirty="0" err="1">
                <a:solidFill>
                  <a:srgbClr val="1D2933"/>
                </a:solidFill>
                <a:latin typeface="Arial" pitchFamily="34" charset="0"/>
                <a:ea typeface="Arial" pitchFamily="34" charset="-122"/>
                <a:cs typeface="Arial" pitchFamily="34" charset="-120"/>
              </a:rPr>
              <a:t>penyediaan</a:t>
            </a:r>
            <a:r>
              <a:rPr lang="en-US" sz="1200" i="1" dirty="0">
                <a:solidFill>
                  <a:srgbClr val="1D2933"/>
                </a:solidFill>
                <a:latin typeface="Arial" pitchFamily="34" charset="0"/>
                <a:ea typeface="Arial" pitchFamily="34" charset="-122"/>
                <a:cs typeface="Arial" pitchFamily="34" charset="-120"/>
              </a:rPr>
              <a:t>, </a:t>
            </a:r>
            <a:r>
              <a:rPr lang="en-US" sz="1200" i="1" dirty="0" err="1">
                <a:solidFill>
                  <a:srgbClr val="1D2933"/>
                </a:solidFill>
                <a:latin typeface="Arial" pitchFamily="34" charset="0"/>
                <a:ea typeface="Arial" pitchFamily="34" charset="-122"/>
                <a:cs typeface="Arial" pitchFamily="34" charset="-120"/>
              </a:rPr>
              <a:t>namun</a:t>
            </a:r>
            <a:r>
              <a:rPr lang="en-US" sz="1200" i="1" dirty="0">
                <a:solidFill>
                  <a:srgbClr val="1D2933"/>
                </a:solidFill>
                <a:latin typeface="Arial" pitchFamily="34" charset="0"/>
                <a:ea typeface="Arial" pitchFamily="34" charset="-122"/>
                <a:cs typeface="Arial" pitchFamily="34" charset="-120"/>
              </a:rPr>
              <a:t> di </a:t>
            </a:r>
            <a:r>
              <a:rPr lang="en-US" sz="1200" i="1" dirty="0" err="1">
                <a:solidFill>
                  <a:srgbClr val="1D2933"/>
                </a:solidFill>
                <a:latin typeface="Arial" pitchFamily="34" charset="0"/>
                <a:ea typeface="Arial" pitchFamily="34" charset="-122"/>
                <a:cs typeface="Arial" pitchFamily="34" charset="-120"/>
              </a:rPr>
              <a:t>bawah</a:t>
            </a:r>
            <a:r>
              <a:rPr lang="en-US" sz="1200" i="1" dirty="0">
                <a:solidFill>
                  <a:srgbClr val="1D2933"/>
                </a:solidFill>
                <a:latin typeface="Arial" pitchFamily="34" charset="0"/>
                <a:ea typeface="Arial" pitchFamily="34" charset="-122"/>
                <a:cs typeface="Arial" pitchFamily="34" charset="-120"/>
              </a:rPr>
              <a:t> </a:t>
            </a:r>
            <a:r>
              <a:rPr lang="en-US" sz="1200" i="1" dirty="0" err="1">
                <a:solidFill>
                  <a:srgbClr val="1D2933"/>
                </a:solidFill>
                <a:latin typeface="Arial" pitchFamily="34" charset="0"/>
                <a:ea typeface="Arial" pitchFamily="34" charset="-122"/>
                <a:cs typeface="Arial" pitchFamily="34" charset="-120"/>
              </a:rPr>
              <a:t>struktur</a:t>
            </a:r>
            <a:r>
              <a:rPr lang="en-US" sz="1200" i="1" dirty="0">
                <a:solidFill>
                  <a:srgbClr val="1D2933"/>
                </a:solidFill>
                <a:latin typeface="Arial" pitchFamily="34" charset="0"/>
                <a:ea typeface="Arial" pitchFamily="34" charset="-122"/>
                <a:cs typeface="Arial" pitchFamily="34" charset="-120"/>
              </a:rPr>
              <a:t> yang </a:t>
            </a:r>
            <a:r>
              <a:rPr lang="en-US" sz="1200" i="1" dirty="0" err="1">
                <a:solidFill>
                  <a:srgbClr val="1D2933"/>
                </a:solidFill>
                <a:latin typeface="Arial" pitchFamily="34" charset="0"/>
                <a:ea typeface="Arial" pitchFamily="34" charset="-122"/>
                <a:cs typeface="Arial" pitchFamily="34" charset="-120"/>
              </a:rPr>
              <a:t>diusulkan</a:t>
            </a:r>
            <a:r>
              <a:rPr lang="en-US" sz="1200" i="1" dirty="0">
                <a:solidFill>
                  <a:srgbClr val="1D2933"/>
                </a:solidFill>
                <a:latin typeface="Arial" pitchFamily="34" charset="0"/>
                <a:ea typeface="Arial" pitchFamily="34" charset="-122"/>
                <a:cs typeface="Arial" pitchFamily="34" charset="-120"/>
              </a:rPr>
              <a:t> </a:t>
            </a:r>
            <a:r>
              <a:rPr lang="en-US" sz="1200" i="1" dirty="0" err="1">
                <a:solidFill>
                  <a:srgbClr val="1D2933"/>
                </a:solidFill>
                <a:latin typeface="Arial" pitchFamily="34" charset="0"/>
                <a:ea typeface="Arial" pitchFamily="34" charset="-122"/>
                <a:cs typeface="Arial" pitchFamily="34" charset="-120"/>
              </a:rPr>
              <a:t>akan</a:t>
            </a:r>
            <a:r>
              <a:rPr lang="en-US" sz="1200" i="1" dirty="0">
                <a:solidFill>
                  <a:srgbClr val="1D2933"/>
                </a:solidFill>
                <a:latin typeface="Arial" pitchFamily="34" charset="0"/>
                <a:ea typeface="Arial" pitchFamily="34" charset="-122"/>
                <a:cs typeface="Arial" pitchFamily="34" charset="-120"/>
              </a:rPr>
              <a:t> </a:t>
            </a:r>
            <a:r>
              <a:rPr lang="en-US" sz="1200" i="1" dirty="0" err="1">
                <a:solidFill>
                  <a:srgbClr val="1D2933"/>
                </a:solidFill>
                <a:latin typeface="Arial" pitchFamily="34" charset="0"/>
                <a:ea typeface="Arial" pitchFamily="34" charset="-122"/>
                <a:cs typeface="Arial" pitchFamily="34" charset="-120"/>
              </a:rPr>
              <a:t>menjadi</a:t>
            </a:r>
            <a:r>
              <a:rPr lang="en-US" sz="1200" i="1" dirty="0">
                <a:solidFill>
                  <a:srgbClr val="1D2933"/>
                </a:solidFill>
                <a:latin typeface="Arial" pitchFamily="34" charset="0"/>
                <a:ea typeface="Arial" pitchFamily="34" charset="-122"/>
                <a:cs typeface="Arial" pitchFamily="34" charset="-120"/>
              </a:rPr>
              <a:t> basis </a:t>
            </a:r>
            <a:r>
              <a:rPr lang="en-US" sz="1200" i="1" dirty="0" err="1">
                <a:solidFill>
                  <a:srgbClr val="1D2933"/>
                </a:solidFill>
                <a:latin typeface="Arial" pitchFamily="34" charset="0"/>
                <a:ea typeface="Arial" pitchFamily="34" charset="-122"/>
                <a:cs typeface="Arial" pitchFamily="34" charset="-120"/>
              </a:rPr>
              <a:t>pembiayaan</a:t>
            </a:r>
            <a:r>
              <a:rPr lang="en-US" sz="1200" i="1" dirty="0">
                <a:solidFill>
                  <a:srgbClr val="1D2933"/>
                </a:solidFill>
                <a:latin typeface="Arial" pitchFamily="34" charset="0"/>
                <a:ea typeface="Arial" pitchFamily="34" charset="-122"/>
                <a:cs typeface="Arial" pitchFamily="34" charset="-120"/>
              </a:rPr>
              <a:t> </a:t>
            </a:r>
            <a:r>
              <a:rPr lang="en-US" sz="1200" i="1" dirty="0" err="1">
                <a:solidFill>
                  <a:srgbClr val="1D2933"/>
                </a:solidFill>
                <a:latin typeface="Arial" pitchFamily="34" charset="0"/>
                <a:ea typeface="Arial" pitchFamily="34" charset="-122"/>
                <a:cs typeface="Arial" pitchFamily="34" charset="-120"/>
              </a:rPr>
              <a:t>mandiri</a:t>
            </a:r>
            <a:r>
              <a:rPr lang="en-US" sz="1200" i="1" dirty="0">
                <a:solidFill>
                  <a:srgbClr val="1D2933"/>
                </a:solidFill>
                <a:latin typeface="Arial" pitchFamily="34" charset="0"/>
                <a:ea typeface="Arial" pitchFamily="34" charset="-122"/>
                <a:cs typeface="Arial" pitchFamily="34" charset="-120"/>
              </a:rPr>
              <a:t> </a:t>
            </a:r>
            <a:r>
              <a:rPr lang="en-US" sz="1200" i="1" dirty="0" err="1">
                <a:solidFill>
                  <a:srgbClr val="1D2933"/>
                </a:solidFill>
                <a:latin typeface="Arial" pitchFamily="34" charset="0"/>
                <a:ea typeface="Arial" pitchFamily="34" charset="-122"/>
                <a:cs typeface="Arial" pitchFamily="34" charset="-120"/>
              </a:rPr>
              <a:t>untuk</a:t>
            </a:r>
            <a:r>
              <a:rPr lang="en-US" sz="1200" i="1" dirty="0">
                <a:solidFill>
                  <a:srgbClr val="1D2933"/>
                </a:solidFill>
                <a:latin typeface="Arial" pitchFamily="34" charset="0"/>
                <a:ea typeface="Arial" pitchFamily="34" charset="-122"/>
                <a:cs typeface="Arial" pitchFamily="34" charset="-120"/>
              </a:rPr>
              <a:t> </a:t>
            </a:r>
            <a:r>
              <a:rPr lang="en-US" sz="1200" i="1" dirty="0" err="1">
                <a:solidFill>
                  <a:srgbClr val="1D2933"/>
                </a:solidFill>
                <a:latin typeface="Arial" pitchFamily="34" charset="0"/>
                <a:ea typeface="Arial" pitchFamily="34" charset="-122"/>
                <a:cs typeface="Arial" pitchFamily="34" charset="-120"/>
              </a:rPr>
              <a:t>ekspansi</a:t>
            </a:r>
            <a:r>
              <a:rPr lang="en-US" sz="1200" i="1" dirty="0">
                <a:solidFill>
                  <a:srgbClr val="1D2933"/>
                </a:solidFill>
                <a:latin typeface="Arial" pitchFamily="34" charset="0"/>
                <a:ea typeface="Arial" pitchFamily="34" charset="-122"/>
                <a:cs typeface="Arial" pitchFamily="34" charset="-120"/>
              </a:rPr>
              <a:t> </a:t>
            </a:r>
            <a:r>
              <a:rPr lang="en-US" sz="1200" i="1" dirty="0" err="1">
                <a:solidFill>
                  <a:srgbClr val="1D2933"/>
                </a:solidFill>
                <a:latin typeface="Arial" pitchFamily="34" charset="0"/>
                <a:ea typeface="Arial" pitchFamily="34" charset="-122"/>
                <a:cs typeface="Arial" pitchFamily="34" charset="-120"/>
              </a:rPr>
              <a:t>mendatang</a:t>
            </a:r>
            <a:r>
              <a:rPr lang="en-US" sz="1200" i="1" dirty="0">
                <a:solidFill>
                  <a:srgbClr val="1D2933"/>
                </a:solidFill>
                <a:latin typeface="Arial" pitchFamily="34" charset="0"/>
                <a:ea typeface="Arial" pitchFamily="34" charset="-122"/>
                <a:cs typeface="Arial" pitchFamily="34" charset="-120"/>
              </a:rPr>
              <a:t>.</a:t>
            </a:r>
            <a:endParaRPr lang="en-US" sz="1200" dirty="0"/>
          </a:p>
        </p:txBody>
      </p:sp>
      <p:sp>
        <p:nvSpPr>
          <p:cNvPr id="7" name="Text 2">
            <a:extLst>
              <a:ext uri="{FF2B5EF4-FFF2-40B4-BE49-F238E27FC236}">
                <a16:creationId xmlns:a16="http://schemas.microsoft.com/office/drawing/2014/main" id="{2CA9CE00-5BB6-3DE2-426A-C76AF2075ECA}"/>
              </a:ext>
            </a:extLst>
          </p:cNvPr>
          <p:cNvSpPr/>
          <p:nvPr/>
        </p:nvSpPr>
        <p:spPr>
          <a:xfrm>
            <a:off x="275343" y="4448666"/>
            <a:ext cx="2131621" cy="640079"/>
          </a:xfrm>
          <a:prstGeom prst="rect">
            <a:avLst/>
          </a:prstGeom>
          <a:noFill/>
          <a:ln/>
        </p:spPr>
        <p:txBody>
          <a:bodyPr wrap="square" lIns="0" tIns="0" rIns="0" bIns="0" rtlCol="0" anchor="ctr"/>
          <a:lstStyle/>
          <a:p>
            <a:pPr marL="0" indent="0">
              <a:buNone/>
            </a:pPr>
            <a:r>
              <a:rPr lang="en-US" sz="900" i="1">
                <a:solidFill>
                  <a:srgbClr val="5B6573"/>
                </a:solidFill>
                <a:latin typeface="Arial" pitchFamily="34" charset="0"/>
                <a:ea typeface="Arial" pitchFamily="34" charset="-122"/>
                <a:cs typeface="Arial" pitchFamily="34" charset="-120"/>
              </a:rPr>
              <a:t>Gambar 8: Rincian segmen dari laporan keuangan. Sumber: Laporan keuangan teraudit PLN 2024; Analisis IEEFA.</a:t>
            </a:r>
            <a:endParaRPr lang="en-US" sz="900"/>
          </a:p>
        </p:txBody>
      </p:sp>
      <p:sp>
        <p:nvSpPr>
          <p:cNvPr id="8" name="Rectangle 7">
            <a:extLst>
              <a:ext uri="{FF2B5EF4-FFF2-40B4-BE49-F238E27FC236}">
                <a16:creationId xmlns:a16="http://schemas.microsoft.com/office/drawing/2014/main" id="{AD9F1846-7E82-9971-C0EB-C2761B5239FC}"/>
              </a:ext>
            </a:extLst>
          </p:cNvPr>
          <p:cNvSpPr/>
          <p:nvPr/>
        </p:nvSpPr>
        <p:spPr>
          <a:xfrm>
            <a:off x="4387757" y="691803"/>
            <a:ext cx="5820636" cy="29910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356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59BBE-8504-274E-A632-79321112B0E5}"/>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5FB69A0C-67AF-8A90-E38A-6DAFEC724849}"/>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7B76C259-23C9-C2DD-989A-C3AB4B6F3133}"/>
              </a:ext>
            </a:extLst>
          </p:cNvPr>
          <p:cNvSpPr>
            <a:spLocks noGrp="1"/>
          </p:cNvSpPr>
          <p:nvPr>
            <p:ph type="sldNum" sz="quarter" idx="4"/>
          </p:nvPr>
        </p:nvSpPr>
        <p:spPr/>
        <p:txBody>
          <a:bodyPr/>
          <a:lstStyle/>
          <a:p>
            <a:fld id="{7782931A-7D25-4B4B-9464-57AE418934A3}" type="slidenum">
              <a:rPr lang="en-US" smtClean="0"/>
              <a:pPr/>
              <a:t>14</a:t>
            </a:fld>
            <a:endParaRPr lang="en-US"/>
          </a:p>
        </p:txBody>
      </p:sp>
      <p:sp>
        <p:nvSpPr>
          <p:cNvPr id="2" name="Text 0">
            <a:extLst>
              <a:ext uri="{FF2B5EF4-FFF2-40B4-BE49-F238E27FC236}">
                <a16:creationId xmlns:a16="http://schemas.microsoft.com/office/drawing/2014/main" id="{E72AB992-6754-F803-29AD-900070081E81}"/>
              </a:ext>
            </a:extLst>
          </p:cNvPr>
          <p:cNvSpPr/>
          <p:nvPr/>
        </p:nvSpPr>
        <p:spPr>
          <a:xfrm>
            <a:off x="411480" y="182880"/>
            <a:ext cx="11292840" cy="640080"/>
          </a:xfrm>
          <a:prstGeom prst="rect">
            <a:avLst/>
          </a:prstGeom>
          <a:noFill/>
          <a:ln/>
        </p:spPr>
        <p:txBody>
          <a:bodyPr wrap="square" lIns="0" tIns="0" rIns="0" bIns="0" rtlCol="0" anchor="ctr"/>
          <a:lstStyle/>
          <a:p>
            <a:pPr marL="0" indent="0">
              <a:buNone/>
            </a:pPr>
            <a:r>
              <a:rPr lang="en-US" sz="2800" b="1" dirty="0">
                <a:solidFill>
                  <a:srgbClr val="1D2933"/>
                </a:solidFill>
                <a:latin typeface="Arial" pitchFamily="34" charset="0"/>
                <a:ea typeface="Arial" pitchFamily="34" charset="-122"/>
                <a:cs typeface="Arial" pitchFamily="34" charset="-120"/>
              </a:rPr>
              <a:t>IDR240 </a:t>
            </a:r>
            <a:r>
              <a:rPr lang="en-US" sz="2800" b="1" dirty="0" err="1">
                <a:solidFill>
                  <a:srgbClr val="1D2933"/>
                </a:solidFill>
                <a:latin typeface="Arial" pitchFamily="34" charset="0"/>
                <a:ea typeface="Arial" pitchFamily="34" charset="-122"/>
                <a:cs typeface="Arial" pitchFamily="34" charset="-120"/>
              </a:rPr>
              <a:t>triliun</a:t>
            </a:r>
            <a:r>
              <a:rPr lang="en-US" sz="2800" b="1" dirty="0">
                <a:solidFill>
                  <a:srgbClr val="1D2933"/>
                </a:solidFill>
                <a:latin typeface="Arial" pitchFamily="34" charset="0"/>
                <a:ea typeface="Arial" pitchFamily="34" charset="-122"/>
                <a:cs typeface="Arial" pitchFamily="34" charset="-120"/>
              </a:rPr>
              <a:t> PMN </a:t>
            </a:r>
            <a:r>
              <a:rPr lang="en-US" sz="2800" b="1" dirty="0" err="1">
                <a:solidFill>
                  <a:srgbClr val="1D2933"/>
                </a:solidFill>
                <a:latin typeface="Arial" pitchFamily="34" charset="0"/>
                <a:ea typeface="Arial" pitchFamily="34" charset="-122"/>
                <a:cs typeface="Arial" pitchFamily="34" charset="-120"/>
              </a:rPr>
              <a:t>menuju</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tarif</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transmisi</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mandiri</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secara</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finansial</a:t>
            </a:r>
            <a:endParaRPr lang="en-US" sz="2800" dirty="0"/>
          </a:p>
        </p:txBody>
      </p:sp>
      <p:sp>
        <p:nvSpPr>
          <p:cNvPr id="3" name="Shape 1">
            <a:extLst>
              <a:ext uri="{FF2B5EF4-FFF2-40B4-BE49-F238E27FC236}">
                <a16:creationId xmlns:a16="http://schemas.microsoft.com/office/drawing/2014/main" id="{ED68652D-022D-5D43-AB1E-636E7FE570AB}"/>
              </a:ext>
            </a:extLst>
          </p:cNvPr>
          <p:cNvSpPr/>
          <p:nvPr/>
        </p:nvSpPr>
        <p:spPr>
          <a:xfrm>
            <a:off x="411480" y="960120"/>
            <a:ext cx="11247120" cy="1097280"/>
          </a:xfrm>
          <a:prstGeom prst="rect">
            <a:avLst/>
          </a:prstGeom>
          <a:solidFill>
            <a:srgbClr val="1D2933"/>
          </a:solidFill>
          <a:ln w="12700">
            <a:solidFill>
              <a:srgbClr val="1D2933"/>
            </a:solidFill>
            <a:prstDash val="solid"/>
          </a:ln>
        </p:spPr>
        <p:txBody>
          <a:bodyPr/>
          <a:lstStyle/>
          <a:p>
            <a:endParaRPr lang="en-US"/>
          </a:p>
        </p:txBody>
      </p:sp>
      <p:sp>
        <p:nvSpPr>
          <p:cNvPr id="6" name="Text 2">
            <a:extLst>
              <a:ext uri="{FF2B5EF4-FFF2-40B4-BE49-F238E27FC236}">
                <a16:creationId xmlns:a16="http://schemas.microsoft.com/office/drawing/2014/main" id="{7D2402AE-31CA-70B2-6415-264B8C9F5B30}"/>
              </a:ext>
            </a:extLst>
          </p:cNvPr>
          <p:cNvSpPr/>
          <p:nvPr/>
        </p:nvSpPr>
        <p:spPr>
          <a:xfrm>
            <a:off x="731520" y="1097280"/>
            <a:ext cx="10515600" cy="274320"/>
          </a:xfrm>
          <a:prstGeom prst="rect">
            <a:avLst/>
          </a:prstGeom>
          <a:noFill/>
          <a:ln/>
        </p:spPr>
        <p:txBody>
          <a:bodyPr wrap="square" lIns="0" tIns="0" rIns="0" bIns="0" rtlCol="0" anchor="ctr"/>
          <a:lstStyle/>
          <a:p>
            <a:pPr marL="0" indent="0">
              <a:buNone/>
            </a:pPr>
            <a:r>
              <a:rPr lang="en-US" sz="1000" b="1" kern="0" spc="400">
                <a:solidFill>
                  <a:srgbClr val="FFD000"/>
                </a:solidFill>
                <a:latin typeface="Arial" pitchFamily="34" charset="0"/>
                <a:ea typeface="Arial" pitchFamily="34" charset="-122"/>
                <a:cs typeface="Arial" pitchFamily="34" charset="-120"/>
              </a:rPr>
              <a:t>ANGKA PLN SENDIRI (RUPTL 2025–2034)</a:t>
            </a:r>
            <a:endParaRPr lang="en-US" sz="1000"/>
          </a:p>
        </p:txBody>
      </p:sp>
      <p:sp>
        <p:nvSpPr>
          <p:cNvPr id="7" name="Text 3">
            <a:extLst>
              <a:ext uri="{FF2B5EF4-FFF2-40B4-BE49-F238E27FC236}">
                <a16:creationId xmlns:a16="http://schemas.microsoft.com/office/drawing/2014/main" id="{3C592172-B2A6-1B25-2B9D-C503E8CC1B2B}"/>
              </a:ext>
            </a:extLst>
          </p:cNvPr>
          <p:cNvSpPr/>
          <p:nvPr/>
        </p:nvSpPr>
        <p:spPr>
          <a:xfrm>
            <a:off x="731520" y="1417320"/>
            <a:ext cx="10607040" cy="594360"/>
          </a:xfrm>
          <a:prstGeom prst="rect">
            <a:avLst/>
          </a:prstGeom>
          <a:noFill/>
          <a:ln/>
        </p:spPr>
        <p:txBody>
          <a:bodyPr wrap="square" lIns="0" tIns="0" rIns="0" bIns="0" rtlCol="0" anchor="t"/>
          <a:lstStyle/>
          <a:p>
            <a:pPr marL="0" indent="0">
              <a:buNone/>
            </a:pPr>
            <a:r>
              <a:rPr lang="en-US" sz="1200" dirty="0">
                <a:solidFill>
                  <a:srgbClr val="FFFFFF"/>
                </a:solidFill>
                <a:latin typeface="Arial" pitchFamily="34" charset="0"/>
                <a:ea typeface="Arial" pitchFamily="34" charset="-122"/>
                <a:cs typeface="Arial" pitchFamily="34" charset="-120"/>
              </a:rPr>
              <a:t>PLN </a:t>
            </a:r>
            <a:r>
              <a:rPr lang="en-US" sz="1200" dirty="0" err="1">
                <a:solidFill>
                  <a:srgbClr val="FFFFFF"/>
                </a:solidFill>
                <a:latin typeface="Arial" pitchFamily="34" charset="0"/>
                <a:ea typeface="Arial" pitchFamily="34" charset="-122"/>
                <a:cs typeface="Arial" pitchFamily="34" charset="-120"/>
              </a:rPr>
              <a:t>mengidentifikasi</a:t>
            </a:r>
            <a:r>
              <a:rPr lang="en-US" sz="1200" dirty="0">
                <a:solidFill>
                  <a:srgbClr val="FFFFFF"/>
                </a:solidFill>
                <a:latin typeface="Arial" pitchFamily="34" charset="0"/>
                <a:ea typeface="Arial" pitchFamily="34" charset="-122"/>
                <a:cs typeface="Arial" pitchFamily="34" charset="-120"/>
              </a:rPr>
              <a:t> gap </a:t>
            </a:r>
            <a:r>
              <a:rPr lang="en-US" sz="1200" dirty="0" err="1">
                <a:solidFill>
                  <a:srgbClr val="FFFFFF"/>
                </a:solidFill>
                <a:latin typeface="Arial" pitchFamily="34" charset="0"/>
                <a:ea typeface="Arial" pitchFamily="34" charset="-122"/>
                <a:cs typeface="Arial" pitchFamily="34" charset="-120"/>
              </a:rPr>
              <a:t>kelayakan</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sebesar</a:t>
            </a:r>
            <a:r>
              <a:rPr lang="en-US" sz="1200" dirty="0">
                <a:solidFill>
                  <a:srgbClr val="FFFFFF"/>
                </a:solidFill>
                <a:latin typeface="Arial" pitchFamily="34" charset="0"/>
                <a:ea typeface="Arial" pitchFamily="34" charset="-122"/>
                <a:cs typeface="Arial" pitchFamily="34" charset="-120"/>
              </a:rPr>
              <a:t> IDR240 </a:t>
            </a:r>
            <a:r>
              <a:rPr lang="en-US" sz="1200" dirty="0" err="1">
                <a:solidFill>
                  <a:srgbClr val="FFFFFF"/>
                </a:solidFill>
                <a:latin typeface="Arial" pitchFamily="34" charset="0"/>
                <a:ea typeface="Arial" pitchFamily="34" charset="-122"/>
                <a:cs typeface="Arial" pitchFamily="34" charset="-120"/>
              </a:rPr>
              <a:t>triliun</a:t>
            </a:r>
            <a:r>
              <a:rPr lang="en-US" sz="1200" dirty="0">
                <a:solidFill>
                  <a:srgbClr val="FFFFFF"/>
                </a:solidFill>
                <a:latin typeface="Arial" pitchFamily="34" charset="0"/>
                <a:ea typeface="Arial" pitchFamily="34" charset="-122"/>
                <a:cs typeface="Arial" pitchFamily="34" charset="-120"/>
              </a:rPr>
              <a:t> di </a:t>
            </a:r>
            <a:r>
              <a:rPr lang="en-US" sz="1200" dirty="0" err="1">
                <a:solidFill>
                  <a:srgbClr val="FFFFFF"/>
                </a:solidFill>
                <a:latin typeface="Arial" pitchFamily="34" charset="0"/>
                <a:ea typeface="Arial" pitchFamily="34" charset="-122"/>
                <a:cs typeface="Arial" pitchFamily="34" charset="-120"/>
              </a:rPr>
              <a:t>proyek</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transmisi</a:t>
            </a:r>
            <a:r>
              <a:rPr lang="en-US" sz="1200" dirty="0">
                <a:solidFill>
                  <a:srgbClr val="FFFFFF"/>
                </a:solidFill>
                <a:latin typeface="Arial" pitchFamily="34" charset="0"/>
                <a:ea typeface="Arial" pitchFamily="34" charset="-122"/>
                <a:cs typeface="Arial" pitchFamily="34" charset="-120"/>
              </a:rPr>
              <a:t> dan </a:t>
            </a:r>
            <a:r>
              <a:rPr lang="en-US" sz="1200" dirty="0" err="1">
                <a:solidFill>
                  <a:srgbClr val="FFFFFF"/>
                </a:solidFill>
                <a:latin typeface="Arial" pitchFamily="34" charset="0"/>
                <a:ea typeface="Arial" pitchFamily="34" charset="-122"/>
                <a:cs typeface="Arial" pitchFamily="34" charset="-120"/>
              </a:rPr>
              <a:t>elektrifikasi</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desa</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yaitu</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dukungan</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pemerintah</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tambahan</a:t>
            </a:r>
            <a:r>
              <a:rPr lang="en-US" sz="1200" dirty="0">
                <a:solidFill>
                  <a:srgbClr val="FFFFFF"/>
                </a:solidFill>
                <a:latin typeface="Arial" pitchFamily="34" charset="0"/>
                <a:ea typeface="Arial" pitchFamily="34" charset="-122"/>
                <a:cs typeface="Arial" pitchFamily="34" charset="-120"/>
              </a:rPr>
              <a:t> yang </a:t>
            </a:r>
            <a:r>
              <a:rPr lang="en-US" sz="1200" dirty="0" err="1">
                <a:solidFill>
                  <a:srgbClr val="FFFFFF"/>
                </a:solidFill>
                <a:latin typeface="Arial" pitchFamily="34" charset="0"/>
                <a:ea typeface="Arial" pitchFamily="34" charset="-122"/>
                <a:cs typeface="Arial" pitchFamily="34" charset="-120"/>
              </a:rPr>
              <a:t>dibutuhkan</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melalui</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Penyertaan</a:t>
            </a:r>
            <a:r>
              <a:rPr lang="en-US" sz="1200" dirty="0">
                <a:solidFill>
                  <a:srgbClr val="FFFFFF"/>
                </a:solidFill>
                <a:latin typeface="Arial" pitchFamily="34" charset="0"/>
                <a:ea typeface="Arial" pitchFamily="34" charset="-122"/>
                <a:cs typeface="Arial" pitchFamily="34" charset="-120"/>
              </a:rPr>
              <a:t> Modal Negara (PMN)) </a:t>
            </a:r>
            <a:r>
              <a:rPr lang="en-US" sz="1200" dirty="0" err="1">
                <a:solidFill>
                  <a:srgbClr val="FFFFFF"/>
                </a:solidFill>
                <a:latin typeface="Arial" pitchFamily="34" charset="0"/>
                <a:ea typeface="Arial" pitchFamily="34" charset="-122"/>
                <a:cs typeface="Arial" pitchFamily="34" charset="-120"/>
              </a:rPr>
              <a:t>untuk</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mencapai</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tingkat</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pengembalian</a:t>
            </a:r>
            <a:r>
              <a:rPr lang="en-US" sz="1200" dirty="0">
                <a:solidFill>
                  <a:srgbClr val="FFFFFF"/>
                </a:solidFill>
                <a:latin typeface="Arial" pitchFamily="34" charset="0"/>
                <a:ea typeface="Arial" pitchFamily="34" charset="-122"/>
                <a:cs typeface="Arial" pitchFamily="34" charset="-120"/>
              </a:rPr>
              <a:t> yang </a:t>
            </a:r>
            <a:r>
              <a:rPr lang="en-US" sz="1200" dirty="0" err="1">
                <a:solidFill>
                  <a:srgbClr val="FFFFFF"/>
                </a:solidFill>
                <a:latin typeface="Arial" pitchFamily="34" charset="0"/>
                <a:ea typeface="Arial" pitchFamily="34" charset="-122"/>
                <a:cs typeface="Arial" pitchFamily="34" charset="-120"/>
              </a:rPr>
              <a:t>layak</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secara</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komersial</a:t>
            </a:r>
            <a:r>
              <a:rPr lang="en-US" sz="1200" dirty="0">
                <a:solidFill>
                  <a:srgbClr val="FFFFFF"/>
                </a:solidFill>
                <a:latin typeface="Arial" pitchFamily="34" charset="0"/>
                <a:ea typeface="Arial" pitchFamily="34" charset="-122"/>
                <a:cs typeface="Arial" pitchFamily="34" charset="-120"/>
              </a:rPr>
              <a:t> 9–10%. IEEFA </a:t>
            </a:r>
            <a:r>
              <a:rPr lang="en-US" sz="1200" dirty="0" err="1">
                <a:solidFill>
                  <a:srgbClr val="FFFFFF"/>
                </a:solidFill>
                <a:latin typeface="Arial" pitchFamily="34" charset="0"/>
                <a:ea typeface="Arial" pitchFamily="34" charset="-122"/>
                <a:cs typeface="Arial" pitchFamily="34" charset="-120"/>
              </a:rPr>
              <a:t>memperkirakan</a:t>
            </a:r>
            <a:r>
              <a:rPr lang="en-US" sz="1200" dirty="0">
                <a:solidFill>
                  <a:srgbClr val="FFFFFF"/>
                </a:solidFill>
                <a:latin typeface="Arial" pitchFamily="34" charset="0"/>
                <a:ea typeface="Arial" pitchFamily="34" charset="-122"/>
                <a:cs typeface="Arial" pitchFamily="34" charset="-120"/>
              </a:rPr>
              <a:t> IDR166,5 </a:t>
            </a:r>
            <a:r>
              <a:rPr lang="en-US" sz="1200" dirty="0" err="1">
                <a:solidFill>
                  <a:srgbClr val="FFFFFF"/>
                </a:solidFill>
                <a:latin typeface="Arial" pitchFamily="34" charset="0"/>
                <a:ea typeface="Arial" pitchFamily="34" charset="-122"/>
                <a:cs typeface="Arial" pitchFamily="34" charset="-120"/>
              </a:rPr>
              <a:t>triliun</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dari</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angka</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tersebut</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terkait</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dengan</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transmisi</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berdasarkan</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porsi</a:t>
            </a:r>
            <a:r>
              <a:rPr lang="en-US" sz="1200" dirty="0">
                <a:solidFill>
                  <a:srgbClr val="FFFFFF"/>
                </a:solidFill>
                <a:latin typeface="Arial" pitchFamily="34" charset="0"/>
                <a:ea typeface="Arial" pitchFamily="34" charset="-122"/>
                <a:cs typeface="Arial" pitchFamily="34" charset="-120"/>
              </a:rPr>
              <a:t> 69,4% </a:t>
            </a:r>
            <a:r>
              <a:rPr lang="en-US" sz="1200" dirty="0" err="1">
                <a:solidFill>
                  <a:srgbClr val="FFFFFF"/>
                </a:solidFill>
                <a:latin typeface="Arial" pitchFamily="34" charset="0"/>
                <a:ea typeface="Arial" pitchFamily="34" charset="-122"/>
                <a:cs typeface="Arial" pitchFamily="34" charset="-120"/>
              </a:rPr>
              <a:t>dari</a:t>
            </a:r>
            <a:r>
              <a:rPr lang="en-US" sz="1200" dirty="0">
                <a:solidFill>
                  <a:srgbClr val="FFFFFF"/>
                </a:solidFill>
                <a:latin typeface="Arial" pitchFamily="34" charset="0"/>
                <a:ea typeface="Arial" pitchFamily="34" charset="-122"/>
                <a:cs typeface="Arial" pitchFamily="34" charset="-120"/>
              </a:rPr>
              <a:t> </a:t>
            </a:r>
            <a:r>
              <a:rPr lang="en-US" sz="1200" dirty="0" err="1">
                <a:solidFill>
                  <a:srgbClr val="FFFFFF"/>
                </a:solidFill>
                <a:latin typeface="Arial" pitchFamily="34" charset="0"/>
                <a:ea typeface="Arial" pitchFamily="34" charset="-122"/>
                <a:cs typeface="Arial" pitchFamily="34" charset="-120"/>
              </a:rPr>
              <a:t>investasi</a:t>
            </a:r>
            <a:r>
              <a:rPr lang="en-US" sz="1200" dirty="0">
                <a:solidFill>
                  <a:srgbClr val="FFFFFF"/>
                </a:solidFill>
                <a:latin typeface="Arial" pitchFamily="34" charset="0"/>
                <a:ea typeface="Arial" pitchFamily="34" charset="-122"/>
                <a:cs typeface="Arial" pitchFamily="34" charset="-120"/>
              </a:rPr>
              <a:t> RUPTL.</a:t>
            </a:r>
            <a:endParaRPr lang="en-US" sz="1200" dirty="0"/>
          </a:p>
        </p:txBody>
      </p:sp>
      <p:sp>
        <p:nvSpPr>
          <p:cNvPr id="8" name="Shape 4">
            <a:extLst>
              <a:ext uri="{FF2B5EF4-FFF2-40B4-BE49-F238E27FC236}">
                <a16:creationId xmlns:a16="http://schemas.microsoft.com/office/drawing/2014/main" id="{555C0FDE-464B-604D-8BD2-028F77B0F5FF}"/>
              </a:ext>
            </a:extLst>
          </p:cNvPr>
          <p:cNvSpPr/>
          <p:nvPr/>
        </p:nvSpPr>
        <p:spPr>
          <a:xfrm>
            <a:off x="411480" y="2240280"/>
            <a:ext cx="5532120" cy="2895600"/>
          </a:xfrm>
          <a:prstGeom prst="rect">
            <a:avLst/>
          </a:prstGeom>
          <a:solidFill>
            <a:srgbClr val="EDF0F3"/>
          </a:solidFill>
          <a:ln w="12700">
            <a:solidFill>
              <a:srgbClr val="EDF0F3"/>
            </a:solidFill>
            <a:prstDash val="solid"/>
          </a:ln>
        </p:spPr>
        <p:txBody>
          <a:bodyPr/>
          <a:lstStyle/>
          <a:p>
            <a:endParaRPr lang="en-US"/>
          </a:p>
        </p:txBody>
      </p:sp>
      <p:sp>
        <p:nvSpPr>
          <p:cNvPr id="9" name="Shape 5">
            <a:extLst>
              <a:ext uri="{FF2B5EF4-FFF2-40B4-BE49-F238E27FC236}">
                <a16:creationId xmlns:a16="http://schemas.microsoft.com/office/drawing/2014/main" id="{4F68A85F-9664-D6C2-E638-6BC969C1E13C}"/>
              </a:ext>
            </a:extLst>
          </p:cNvPr>
          <p:cNvSpPr/>
          <p:nvPr/>
        </p:nvSpPr>
        <p:spPr>
          <a:xfrm>
            <a:off x="411480" y="2240280"/>
            <a:ext cx="5532120" cy="73152"/>
          </a:xfrm>
          <a:prstGeom prst="rect">
            <a:avLst/>
          </a:prstGeom>
          <a:solidFill>
            <a:srgbClr val="C44949"/>
          </a:solidFill>
          <a:ln w="12700">
            <a:solidFill>
              <a:srgbClr val="C44949"/>
            </a:solidFill>
            <a:prstDash val="solid"/>
          </a:ln>
        </p:spPr>
        <p:txBody>
          <a:bodyPr/>
          <a:lstStyle/>
          <a:p>
            <a:endParaRPr lang="en-US"/>
          </a:p>
        </p:txBody>
      </p:sp>
      <p:sp>
        <p:nvSpPr>
          <p:cNvPr id="10" name="Text 6">
            <a:extLst>
              <a:ext uri="{FF2B5EF4-FFF2-40B4-BE49-F238E27FC236}">
                <a16:creationId xmlns:a16="http://schemas.microsoft.com/office/drawing/2014/main" id="{F3E6B18F-03AC-852F-4535-C3071AD0A4D2}"/>
              </a:ext>
            </a:extLst>
          </p:cNvPr>
          <p:cNvSpPr/>
          <p:nvPr/>
        </p:nvSpPr>
        <p:spPr>
          <a:xfrm>
            <a:off x="594360" y="2423160"/>
            <a:ext cx="5166360" cy="274320"/>
          </a:xfrm>
          <a:prstGeom prst="rect">
            <a:avLst/>
          </a:prstGeom>
          <a:noFill/>
          <a:ln/>
        </p:spPr>
        <p:txBody>
          <a:bodyPr wrap="square" lIns="0" tIns="0" rIns="0" bIns="0" rtlCol="0" anchor="ctr"/>
          <a:lstStyle/>
          <a:p>
            <a:pPr marL="0" indent="0">
              <a:buNone/>
            </a:pPr>
            <a:r>
              <a:rPr lang="en-US" sz="1000" b="1" kern="0" spc="300">
                <a:solidFill>
                  <a:srgbClr val="C44949"/>
                </a:solidFill>
                <a:latin typeface="Arial" pitchFamily="34" charset="0"/>
                <a:ea typeface="Arial" pitchFamily="34" charset="-122"/>
                <a:cs typeface="Arial" pitchFamily="34" charset="-120"/>
              </a:rPr>
              <a:t>DI BAWAH STRUKTUR PLN SAAT INI</a:t>
            </a:r>
            <a:endParaRPr lang="en-US" sz="1000"/>
          </a:p>
        </p:txBody>
      </p:sp>
      <p:sp>
        <p:nvSpPr>
          <p:cNvPr id="11" name="Text 7">
            <a:extLst>
              <a:ext uri="{FF2B5EF4-FFF2-40B4-BE49-F238E27FC236}">
                <a16:creationId xmlns:a16="http://schemas.microsoft.com/office/drawing/2014/main" id="{BB91A915-B327-BE78-DDD7-0ABC45D6BCA2}"/>
              </a:ext>
            </a:extLst>
          </p:cNvPr>
          <p:cNvSpPr/>
          <p:nvPr/>
        </p:nvSpPr>
        <p:spPr>
          <a:xfrm>
            <a:off x="594360" y="2743200"/>
            <a:ext cx="5166360" cy="640080"/>
          </a:xfrm>
          <a:prstGeom prst="rect">
            <a:avLst/>
          </a:prstGeom>
          <a:noFill/>
          <a:ln/>
        </p:spPr>
        <p:txBody>
          <a:bodyPr wrap="square" lIns="0" tIns="0" rIns="0" bIns="0" rtlCol="0" anchor="ctr"/>
          <a:lstStyle/>
          <a:p>
            <a:pPr marL="0" indent="0">
              <a:buNone/>
            </a:pPr>
            <a:r>
              <a:rPr lang="en-US" sz="3600" b="1">
                <a:solidFill>
                  <a:srgbClr val="1D2933"/>
                </a:solidFill>
                <a:latin typeface="Arial" pitchFamily="34" charset="0"/>
                <a:ea typeface="Arial" pitchFamily="34" charset="-122"/>
                <a:cs typeface="Arial" pitchFamily="34" charset="-120"/>
              </a:rPr>
              <a:t>8.5%</a:t>
            </a:r>
            <a:endParaRPr lang="en-US" sz="3600"/>
          </a:p>
        </p:txBody>
      </p:sp>
      <p:sp>
        <p:nvSpPr>
          <p:cNvPr id="12" name="Text 8">
            <a:extLst>
              <a:ext uri="{FF2B5EF4-FFF2-40B4-BE49-F238E27FC236}">
                <a16:creationId xmlns:a16="http://schemas.microsoft.com/office/drawing/2014/main" id="{C5AE2D47-2709-09CE-A52A-9993D0E3C7EA}"/>
              </a:ext>
            </a:extLst>
          </p:cNvPr>
          <p:cNvSpPr/>
          <p:nvPr/>
        </p:nvSpPr>
        <p:spPr>
          <a:xfrm>
            <a:off x="594360" y="3383280"/>
            <a:ext cx="5166360" cy="320040"/>
          </a:xfrm>
          <a:prstGeom prst="rect">
            <a:avLst/>
          </a:prstGeom>
          <a:noFill/>
          <a:ln/>
        </p:spPr>
        <p:txBody>
          <a:bodyPr wrap="square" lIns="0" tIns="0" rIns="0" bIns="0" rtlCol="0" anchor="ctr"/>
          <a:lstStyle/>
          <a:p>
            <a:pPr marL="0" indent="0">
              <a:buNone/>
            </a:pPr>
            <a:r>
              <a:rPr lang="en-US" sz="1200" i="1">
                <a:solidFill>
                  <a:srgbClr val="5B6573"/>
                </a:solidFill>
                <a:latin typeface="Arial" pitchFamily="34" charset="0"/>
                <a:ea typeface="Arial" pitchFamily="34" charset="-122"/>
                <a:cs typeface="Arial" pitchFamily="34" charset="-120"/>
              </a:rPr>
              <a:t>Biaya dana konsolidasi PLN</a:t>
            </a:r>
            <a:endParaRPr lang="en-US" sz="1200"/>
          </a:p>
        </p:txBody>
      </p:sp>
      <p:sp>
        <p:nvSpPr>
          <p:cNvPr id="13" name="Text 9">
            <a:extLst>
              <a:ext uri="{FF2B5EF4-FFF2-40B4-BE49-F238E27FC236}">
                <a16:creationId xmlns:a16="http://schemas.microsoft.com/office/drawing/2014/main" id="{949D04E1-D284-1B5E-E85E-DC90091286F4}"/>
              </a:ext>
            </a:extLst>
          </p:cNvPr>
          <p:cNvSpPr/>
          <p:nvPr/>
        </p:nvSpPr>
        <p:spPr>
          <a:xfrm>
            <a:off x="594360" y="3794760"/>
            <a:ext cx="5166360" cy="1554480"/>
          </a:xfrm>
          <a:prstGeom prst="rect">
            <a:avLst/>
          </a:prstGeom>
          <a:noFill/>
          <a:ln/>
        </p:spPr>
        <p:txBody>
          <a:bodyPr wrap="square" lIns="0" tIns="0" rIns="0" bIns="0" rtlCol="0" anchor="t"/>
          <a:lstStyle/>
          <a:p>
            <a:pPr marL="0" indent="0">
              <a:spcAft>
                <a:spcPts val="200"/>
              </a:spcAft>
              <a:buNone/>
            </a:pPr>
            <a:r>
              <a:rPr lang="en-US" sz="1100" b="1">
                <a:solidFill>
                  <a:srgbClr val="1D2933"/>
                </a:solidFill>
                <a:latin typeface="Arial" pitchFamily="34" charset="0"/>
                <a:ea typeface="Arial" pitchFamily="34" charset="-122"/>
                <a:cs typeface="Arial" pitchFamily="34" charset="-120"/>
              </a:rPr>
              <a:t>IDR197,3 triliun biaya pembiayaan mengalir ke kreditor eksternal selama 10 tahun.</a:t>
            </a:r>
            <a:endParaRPr lang="en-US" sz="1100"/>
          </a:p>
          <a:p>
            <a:pPr marL="0" indent="0">
              <a:spcAft>
                <a:spcPts val="200"/>
              </a:spcAft>
              <a:buNone/>
            </a:pPr>
            <a:r>
              <a:rPr lang="en-US" sz="500">
                <a:solidFill>
                  <a:srgbClr val="000000"/>
                </a:solidFill>
                <a:latin typeface="Arial" pitchFamily="34" charset="0"/>
                <a:ea typeface="Arial" pitchFamily="34" charset="-122"/>
                <a:cs typeface="Arial" pitchFamily="34" charset="-120"/>
              </a:rPr>
              <a:t> </a:t>
            </a:r>
            <a:endParaRPr lang="en-US" sz="1100"/>
          </a:p>
          <a:p>
            <a:pPr marL="0" indent="0">
              <a:spcAft>
                <a:spcPts val="200"/>
              </a:spcAft>
              <a:buNone/>
            </a:pPr>
            <a:r>
              <a:rPr lang="en-US" sz="1100" b="1">
                <a:solidFill>
                  <a:srgbClr val="1D2933"/>
                </a:solidFill>
                <a:latin typeface="Arial" pitchFamily="34" charset="0"/>
                <a:ea typeface="Arial" pitchFamily="34" charset="-122"/>
                <a:cs typeface="Arial" pitchFamily="34" charset="-120"/>
              </a:rPr>
              <a:t>Hanya IDR15,6 triliun yang tersisa di dalam sistem untuk reinvestasi.</a:t>
            </a:r>
            <a:endParaRPr lang="en-US" sz="1100"/>
          </a:p>
          <a:p>
            <a:pPr marL="0" indent="0">
              <a:spcAft>
                <a:spcPts val="200"/>
              </a:spcAft>
              <a:buNone/>
            </a:pPr>
            <a:r>
              <a:rPr lang="en-US" sz="500">
                <a:solidFill>
                  <a:srgbClr val="000000"/>
                </a:solidFill>
                <a:latin typeface="Arial" pitchFamily="34" charset="0"/>
                <a:ea typeface="Arial" pitchFamily="34" charset="-122"/>
                <a:cs typeface="Arial" pitchFamily="34" charset="-120"/>
              </a:rPr>
              <a:t> </a:t>
            </a:r>
            <a:endParaRPr lang="en-US" sz="1100"/>
          </a:p>
          <a:p>
            <a:pPr marL="0" indent="0">
              <a:spcAft>
                <a:spcPts val="200"/>
              </a:spcAft>
              <a:buNone/>
            </a:pPr>
            <a:r>
              <a:rPr lang="en-US" sz="1100" b="1">
                <a:solidFill>
                  <a:srgbClr val="1D2933"/>
                </a:solidFill>
                <a:latin typeface="Arial" pitchFamily="34" charset="0"/>
                <a:ea typeface="Arial" pitchFamily="34" charset="-122"/>
                <a:cs typeface="Arial" pitchFamily="34" charset="-120"/>
              </a:rPr>
              <a:t>PMN pemerintah menutupi kesenjangan antara biaya dana 8,5% dan tingkat pengembalian efektif 2%.</a:t>
            </a:r>
            <a:endParaRPr lang="en-US" sz="1100"/>
          </a:p>
        </p:txBody>
      </p:sp>
      <p:sp>
        <p:nvSpPr>
          <p:cNvPr id="14" name="Shape 10">
            <a:extLst>
              <a:ext uri="{FF2B5EF4-FFF2-40B4-BE49-F238E27FC236}">
                <a16:creationId xmlns:a16="http://schemas.microsoft.com/office/drawing/2014/main" id="{C13B2C27-18E4-7DEF-7F38-3CC94758B298}"/>
              </a:ext>
            </a:extLst>
          </p:cNvPr>
          <p:cNvSpPr/>
          <p:nvPr/>
        </p:nvSpPr>
        <p:spPr>
          <a:xfrm>
            <a:off x="6172200" y="2240280"/>
            <a:ext cx="5532120" cy="2895600"/>
          </a:xfrm>
          <a:prstGeom prst="rect">
            <a:avLst/>
          </a:prstGeom>
          <a:solidFill>
            <a:srgbClr val="EDF0F3"/>
          </a:solidFill>
          <a:ln w="12700">
            <a:solidFill>
              <a:srgbClr val="EDF0F3"/>
            </a:solidFill>
            <a:prstDash val="solid"/>
          </a:ln>
        </p:spPr>
        <p:txBody>
          <a:bodyPr/>
          <a:lstStyle/>
          <a:p>
            <a:endParaRPr lang="en-US"/>
          </a:p>
        </p:txBody>
      </p:sp>
      <p:sp>
        <p:nvSpPr>
          <p:cNvPr id="15" name="Shape 11">
            <a:extLst>
              <a:ext uri="{FF2B5EF4-FFF2-40B4-BE49-F238E27FC236}">
                <a16:creationId xmlns:a16="http://schemas.microsoft.com/office/drawing/2014/main" id="{68FC49C7-9F25-28D5-1AE3-6B8C4AC193FD}"/>
              </a:ext>
            </a:extLst>
          </p:cNvPr>
          <p:cNvSpPr/>
          <p:nvPr/>
        </p:nvSpPr>
        <p:spPr>
          <a:xfrm>
            <a:off x="6172200" y="2240280"/>
            <a:ext cx="5532120" cy="73152"/>
          </a:xfrm>
          <a:prstGeom prst="rect">
            <a:avLst/>
          </a:prstGeom>
          <a:solidFill>
            <a:srgbClr val="355EFF"/>
          </a:solidFill>
          <a:ln w="12700">
            <a:solidFill>
              <a:srgbClr val="355EFF"/>
            </a:solidFill>
            <a:prstDash val="solid"/>
          </a:ln>
        </p:spPr>
        <p:txBody>
          <a:bodyPr/>
          <a:lstStyle/>
          <a:p>
            <a:endParaRPr lang="en-US"/>
          </a:p>
        </p:txBody>
      </p:sp>
      <p:sp>
        <p:nvSpPr>
          <p:cNvPr id="16" name="Text 12">
            <a:extLst>
              <a:ext uri="{FF2B5EF4-FFF2-40B4-BE49-F238E27FC236}">
                <a16:creationId xmlns:a16="http://schemas.microsoft.com/office/drawing/2014/main" id="{E14F7528-D1BA-36FE-112B-3334DA0015AC}"/>
              </a:ext>
            </a:extLst>
          </p:cNvPr>
          <p:cNvSpPr/>
          <p:nvPr/>
        </p:nvSpPr>
        <p:spPr>
          <a:xfrm>
            <a:off x="6355080" y="2423160"/>
            <a:ext cx="5166360" cy="274320"/>
          </a:xfrm>
          <a:prstGeom prst="rect">
            <a:avLst/>
          </a:prstGeom>
          <a:noFill/>
          <a:ln/>
        </p:spPr>
        <p:txBody>
          <a:bodyPr wrap="square" lIns="0" tIns="0" rIns="0" bIns="0" rtlCol="0" anchor="ctr"/>
          <a:lstStyle/>
          <a:p>
            <a:pPr marL="0" indent="0">
              <a:buNone/>
            </a:pPr>
            <a:r>
              <a:rPr lang="en-US" sz="1000" b="1" kern="0" spc="300">
                <a:solidFill>
                  <a:srgbClr val="355EFF"/>
                </a:solidFill>
                <a:latin typeface="Arial" pitchFamily="34" charset="0"/>
                <a:ea typeface="Arial" pitchFamily="34" charset="-122"/>
                <a:cs typeface="Arial" pitchFamily="34" charset="-120"/>
              </a:rPr>
              <a:t>DI BAWAH STRUKTUR YANG TERPISAH SECARA FINANSIAL</a:t>
            </a:r>
            <a:endParaRPr lang="en-US" sz="1000"/>
          </a:p>
        </p:txBody>
      </p:sp>
      <p:sp>
        <p:nvSpPr>
          <p:cNvPr id="17" name="Text 13">
            <a:extLst>
              <a:ext uri="{FF2B5EF4-FFF2-40B4-BE49-F238E27FC236}">
                <a16:creationId xmlns:a16="http://schemas.microsoft.com/office/drawing/2014/main" id="{5CACFE47-C638-076B-0209-C0F10C0867A2}"/>
              </a:ext>
            </a:extLst>
          </p:cNvPr>
          <p:cNvSpPr/>
          <p:nvPr/>
        </p:nvSpPr>
        <p:spPr>
          <a:xfrm>
            <a:off x="6355080" y="2743200"/>
            <a:ext cx="5166360" cy="640080"/>
          </a:xfrm>
          <a:prstGeom prst="rect">
            <a:avLst/>
          </a:prstGeom>
          <a:noFill/>
          <a:ln/>
        </p:spPr>
        <p:txBody>
          <a:bodyPr wrap="square" lIns="0" tIns="0" rIns="0" bIns="0" rtlCol="0" anchor="ctr"/>
          <a:lstStyle/>
          <a:p>
            <a:pPr marL="0" indent="0">
              <a:buNone/>
            </a:pPr>
            <a:r>
              <a:rPr lang="en-US" sz="3600" b="1">
                <a:solidFill>
                  <a:srgbClr val="1D2933"/>
                </a:solidFill>
                <a:latin typeface="Arial" pitchFamily="34" charset="0"/>
                <a:ea typeface="Arial" pitchFamily="34" charset="-122"/>
                <a:cs typeface="Arial" pitchFamily="34" charset="-120"/>
              </a:rPr>
              <a:t>6.04%</a:t>
            </a:r>
            <a:endParaRPr lang="en-US" sz="3600"/>
          </a:p>
        </p:txBody>
      </p:sp>
      <p:sp>
        <p:nvSpPr>
          <p:cNvPr id="18" name="Text 14">
            <a:extLst>
              <a:ext uri="{FF2B5EF4-FFF2-40B4-BE49-F238E27FC236}">
                <a16:creationId xmlns:a16="http://schemas.microsoft.com/office/drawing/2014/main" id="{0F80D9F3-B80F-1DD0-B406-4400A5A99370}"/>
              </a:ext>
            </a:extLst>
          </p:cNvPr>
          <p:cNvSpPr/>
          <p:nvPr/>
        </p:nvSpPr>
        <p:spPr>
          <a:xfrm>
            <a:off x="6355080" y="3383280"/>
            <a:ext cx="5166360" cy="320040"/>
          </a:xfrm>
          <a:prstGeom prst="rect">
            <a:avLst/>
          </a:prstGeom>
          <a:noFill/>
          <a:ln/>
        </p:spPr>
        <p:txBody>
          <a:bodyPr wrap="square" lIns="0" tIns="0" rIns="0" bIns="0" rtlCol="0" anchor="ctr"/>
          <a:lstStyle/>
          <a:p>
            <a:r>
              <a:rPr lang="en-US" sz="1200" i="1" dirty="0" err="1">
                <a:solidFill>
                  <a:srgbClr val="5B6573"/>
                </a:solidFill>
                <a:latin typeface="Arial" pitchFamily="34" charset="0"/>
                <a:ea typeface="Arial" pitchFamily="34" charset="-122"/>
                <a:cs typeface="Arial" pitchFamily="34" charset="-120"/>
              </a:rPr>
              <a:t>biaya</a:t>
            </a:r>
            <a:r>
              <a:rPr lang="en-US" sz="1200" i="1" dirty="0">
                <a:solidFill>
                  <a:srgbClr val="5B6573"/>
                </a:solidFill>
                <a:latin typeface="Arial" pitchFamily="34" charset="0"/>
                <a:ea typeface="Arial" pitchFamily="34" charset="-122"/>
                <a:cs typeface="Arial" pitchFamily="34" charset="-120"/>
              </a:rPr>
              <a:t> dana </a:t>
            </a:r>
            <a:r>
              <a:rPr lang="en-US" sz="1200" i="1" dirty="0" err="1">
                <a:solidFill>
                  <a:srgbClr val="5B6573"/>
                </a:solidFill>
                <a:latin typeface="Arial" pitchFamily="34" charset="0"/>
                <a:ea typeface="Arial" pitchFamily="34" charset="-122"/>
                <a:cs typeface="Arial" pitchFamily="34" charset="-120"/>
              </a:rPr>
              <a:t>gabungan</a:t>
            </a:r>
            <a:r>
              <a:rPr lang="en-US" sz="1200" i="1" dirty="0">
                <a:solidFill>
                  <a:srgbClr val="5B6573"/>
                </a:solidFill>
                <a:latin typeface="Arial" pitchFamily="34" charset="0"/>
                <a:ea typeface="Arial" pitchFamily="34" charset="-122"/>
                <a:cs typeface="Arial" pitchFamily="34" charset="-120"/>
              </a:rPr>
              <a:t> (Multilateral development banks [MDB] + </a:t>
            </a:r>
            <a:r>
              <a:rPr lang="en-US" sz="1200" i="1" dirty="0" err="1">
                <a:solidFill>
                  <a:srgbClr val="5B6573"/>
                </a:solidFill>
                <a:latin typeface="Arial" pitchFamily="34" charset="0"/>
                <a:ea typeface="Arial" pitchFamily="34" charset="-122"/>
                <a:cs typeface="Arial" pitchFamily="34" charset="-120"/>
              </a:rPr>
              <a:t>obligasi</a:t>
            </a:r>
            <a:r>
              <a:rPr lang="en-US" sz="1200" i="1" dirty="0">
                <a:solidFill>
                  <a:srgbClr val="5B6573"/>
                </a:solidFill>
                <a:latin typeface="Arial" pitchFamily="34" charset="0"/>
                <a:ea typeface="Arial" pitchFamily="34" charset="-122"/>
                <a:cs typeface="Arial" pitchFamily="34" charset="-120"/>
              </a:rPr>
              <a:t> </a:t>
            </a:r>
            <a:r>
              <a:rPr lang="en-US" sz="1200" i="1" dirty="0" err="1">
                <a:solidFill>
                  <a:srgbClr val="5B6573"/>
                </a:solidFill>
                <a:latin typeface="Arial" pitchFamily="34" charset="0"/>
                <a:ea typeface="Arial" pitchFamily="34" charset="-122"/>
                <a:cs typeface="Arial" pitchFamily="34" charset="-120"/>
              </a:rPr>
              <a:t>hijau</a:t>
            </a:r>
            <a:r>
              <a:rPr lang="en-US" sz="1200" i="1" dirty="0">
                <a:solidFill>
                  <a:srgbClr val="5B6573"/>
                </a:solidFill>
                <a:latin typeface="Arial" pitchFamily="34" charset="0"/>
                <a:ea typeface="Arial" pitchFamily="34" charset="-122"/>
                <a:cs typeface="Arial" pitchFamily="34" charset="-120"/>
              </a:rPr>
              <a:t> + </a:t>
            </a:r>
            <a:r>
              <a:rPr lang="en-US" sz="1200" i="1" dirty="0" err="1">
                <a:solidFill>
                  <a:srgbClr val="5B6573"/>
                </a:solidFill>
                <a:latin typeface="Arial" pitchFamily="34" charset="0"/>
                <a:ea typeface="Arial" pitchFamily="34" charset="-122"/>
                <a:cs typeface="Arial" pitchFamily="34" charset="-120"/>
              </a:rPr>
              <a:t>ekuitas</a:t>
            </a:r>
            <a:r>
              <a:rPr lang="en-US" sz="1200" i="1" dirty="0">
                <a:solidFill>
                  <a:srgbClr val="5B6573"/>
                </a:solidFill>
                <a:latin typeface="Arial" pitchFamily="34" charset="0"/>
                <a:ea typeface="Arial" pitchFamily="34" charset="-122"/>
                <a:cs typeface="Arial" pitchFamily="34" charset="-120"/>
              </a:rPr>
              <a:t>)</a:t>
            </a:r>
            <a:endParaRPr lang="en-US" sz="1200" dirty="0"/>
          </a:p>
        </p:txBody>
      </p:sp>
      <p:sp>
        <p:nvSpPr>
          <p:cNvPr id="19" name="Text 15">
            <a:extLst>
              <a:ext uri="{FF2B5EF4-FFF2-40B4-BE49-F238E27FC236}">
                <a16:creationId xmlns:a16="http://schemas.microsoft.com/office/drawing/2014/main" id="{ABC2DEEB-7344-D60B-495E-798B18CCAB93}"/>
              </a:ext>
            </a:extLst>
          </p:cNvPr>
          <p:cNvSpPr/>
          <p:nvPr/>
        </p:nvSpPr>
        <p:spPr>
          <a:xfrm>
            <a:off x="6355080" y="3794760"/>
            <a:ext cx="5349240" cy="1554480"/>
          </a:xfrm>
          <a:prstGeom prst="rect">
            <a:avLst/>
          </a:prstGeom>
          <a:noFill/>
          <a:ln/>
        </p:spPr>
        <p:txBody>
          <a:bodyPr wrap="square" lIns="0" tIns="0" rIns="0" bIns="0" rtlCol="0" anchor="t"/>
          <a:lstStyle/>
          <a:p>
            <a:pPr marL="0" indent="0">
              <a:spcAft>
                <a:spcPts val="200"/>
              </a:spcAft>
              <a:buNone/>
            </a:pPr>
            <a:r>
              <a:rPr lang="en-US" sz="1100" b="1" dirty="0">
                <a:solidFill>
                  <a:srgbClr val="1D2933"/>
                </a:solidFill>
                <a:latin typeface="Arial" pitchFamily="34" charset="0"/>
                <a:ea typeface="Arial" pitchFamily="34" charset="-122"/>
                <a:cs typeface="Arial" pitchFamily="34" charset="-120"/>
              </a:rPr>
              <a:t>Hanya IDR140,2 </a:t>
            </a:r>
            <a:r>
              <a:rPr lang="en-US" sz="1100" b="1" dirty="0" err="1">
                <a:solidFill>
                  <a:srgbClr val="1D2933"/>
                </a:solidFill>
                <a:latin typeface="Arial" pitchFamily="34" charset="0"/>
                <a:ea typeface="Arial" pitchFamily="34" charset="-122"/>
                <a:cs typeface="Arial" pitchFamily="34" charset="-120"/>
              </a:rPr>
              <a:t>triliun</a:t>
            </a:r>
            <a:r>
              <a:rPr lang="en-US" sz="1100" b="1" dirty="0">
                <a:solidFill>
                  <a:srgbClr val="1D2933"/>
                </a:solidFill>
                <a:latin typeface="Arial" pitchFamily="34" charset="0"/>
                <a:ea typeface="Arial" pitchFamily="34" charset="-122"/>
                <a:cs typeface="Arial" pitchFamily="34" charset="-120"/>
              </a:rPr>
              <a:t> </a:t>
            </a:r>
            <a:r>
              <a:rPr lang="en-US" sz="1100" b="1" dirty="0" err="1">
                <a:solidFill>
                  <a:srgbClr val="1D2933"/>
                </a:solidFill>
                <a:latin typeface="Arial" pitchFamily="34" charset="0"/>
                <a:ea typeface="Arial" pitchFamily="34" charset="-122"/>
                <a:cs typeface="Arial" pitchFamily="34" charset="-120"/>
              </a:rPr>
              <a:t>biaya</a:t>
            </a:r>
            <a:r>
              <a:rPr lang="en-US" sz="1100" b="1" dirty="0">
                <a:solidFill>
                  <a:srgbClr val="1D2933"/>
                </a:solidFill>
                <a:latin typeface="Arial" pitchFamily="34" charset="0"/>
                <a:ea typeface="Arial" pitchFamily="34" charset="-122"/>
                <a:cs typeface="Arial" pitchFamily="34" charset="-120"/>
              </a:rPr>
              <a:t> </a:t>
            </a:r>
            <a:r>
              <a:rPr lang="en-US" sz="1100" b="1" dirty="0" err="1">
                <a:solidFill>
                  <a:srgbClr val="1D2933"/>
                </a:solidFill>
                <a:latin typeface="Arial" pitchFamily="34" charset="0"/>
                <a:ea typeface="Arial" pitchFamily="34" charset="-122"/>
                <a:cs typeface="Arial" pitchFamily="34" charset="-120"/>
              </a:rPr>
              <a:t>pembiayaan</a:t>
            </a:r>
            <a:r>
              <a:rPr lang="en-US" sz="1100" b="1" dirty="0">
                <a:solidFill>
                  <a:srgbClr val="1D2933"/>
                </a:solidFill>
                <a:latin typeface="Arial" pitchFamily="34" charset="0"/>
                <a:ea typeface="Arial" pitchFamily="34" charset="-122"/>
                <a:cs typeface="Arial" pitchFamily="34" charset="-120"/>
              </a:rPr>
              <a:t> </a:t>
            </a:r>
            <a:r>
              <a:rPr lang="en-US" sz="1100" b="1" dirty="0" err="1">
                <a:solidFill>
                  <a:srgbClr val="1D2933"/>
                </a:solidFill>
                <a:latin typeface="Arial" pitchFamily="34" charset="0"/>
                <a:ea typeface="Arial" pitchFamily="34" charset="-122"/>
                <a:cs typeface="Arial" pitchFamily="34" charset="-120"/>
              </a:rPr>
              <a:t>mengalir</a:t>
            </a:r>
            <a:r>
              <a:rPr lang="en-US" sz="1100" b="1" dirty="0">
                <a:solidFill>
                  <a:srgbClr val="1D2933"/>
                </a:solidFill>
                <a:latin typeface="Arial" pitchFamily="34" charset="0"/>
                <a:ea typeface="Arial" pitchFamily="34" charset="-122"/>
                <a:cs typeface="Arial" pitchFamily="34" charset="-120"/>
              </a:rPr>
              <a:t> </a:t>
            </a:r>
            <a:r>
              <a:rPr lang="en-US" sz="1100" b="1" dirty="0" err="1">
                <a:solidFill>
                  <a:srgbClr val="1D2933"/>
                </a:solidFill>
                <a:latin typeface="Arial" pitchFamily="34" charset="0"/>
                <a:ea typeface="Arial" pitchFamily="34" charset="-122"/>
                <a:cs typeface="Arial" pitchFamily="34" charset="-120"/>
              </a:rPr>
              <a:t>ke</a:t>
            </a:r>
            <a:r>
              <a:rPr lang="en-US" sz="1100" b="1" dirty="0">
                <a:solidFill>
                  <a:srgbClr val="1D2933"/>
                </a:solidFill>
                <a:latin typeface="Arial" pitchFamily="34" charset="0"/>
                <a:ea typeface="Arial" pitchFamily="34" charset="-122"/>
                <a:cs typeface="Arial" pitchFamily="34" charset="-120"/>
              </a:rPr>
              <a:t> </a:t>
            </a:r>
            <a:r>
              <a:rPr lang="en-US" sz="1100" b="1" dirty="0" err="1">
                <a:solidFill>
                  <a:srgbClr val="1D2933"/>
                </a:solidFill>
                <a:latin typeface="Arial" pitchFamily="34" charset="0"/>
                <a:ea typeface="Arial" pitchFamily="34" charset="-122"/>
                <a:cs typeface="Arial" pitchFamily="34" charset="-120"/>
              </a:rPr>
              <a:t>pemberi</a:t>
            </a:r>
            <a:r>
              <a:rPr lang="en-US" sz="1100" b="1" dirty="0">
                <a:solidFill>
                  <a:srgbClr val="1D2933"/>
                </a:solidFill>
                <a:latin typeface="Arial" pitchFamily="34" charset="0"/>
                <a:ea typeface="Arial" pitchFamily="34" charset="-122"/>
                <a:cs typeface="Arial" pitchFamily="34" charset="-120"/>
              </a:rPr>
              <a:t> </a:t>
            </a:r>
            <a:r>
              <a:rPr lang="en-US" sz="1100" b="1" dirty="0" err="1">
                <a:solidFill>
                  <a:srgbClr val="1D2933"/>
                </a:solidFill>
                <a:latin typeface="Arial" pitchFamily="34" charset="0"/>
                <a:ea typeface="Arial" pitchFamily="34" charset="-122"/>
                <a:cs typeface="Arial" pitchFamily="34" charset="-120"/>
              </a:rPr>
              <a:t>pinjaman</a:t>
            </a:r>
            <a:r>
              <a:rPr lang="en-US" sz="1100" b="1" dirty="0">
                <a:solidFill>
                  <a:srgbClr val="1D2933"/>
                </a:solidFill>
                <a:latin typeface="Arial" pitchFamily="34" charset="0"/>
                <a:ea typeface="Arial" pitchFamily="34" charset="-122"/>
                <a:cs typeface="Arial" pitchFamily="34" charset="-120"/>
              </a:rPr>
              <a:t> </a:t>
            </a:r>
            <a:r>
              <a:rPr lang="en-US" sz="1100" b="1" dirty="0" err="1">
                <a:solidFill>
                  <a:srgbClr val="1D2933"/>
                </a:solidFill>
                <a:latin typeface="Arial" pitchFamily="34" charset="0"/>
                <a:ea typeface="Arial" pitchFamily="34" charset="-122"/>
                <a:cs typeface="Arial" pitchFamily="34" charset="-120"/>
              </a:rPr>
              <a:t>eksternal</a:t>
            </a:r>
            <a:r>
              <a:rPr lang="en-US" sz="1100" b="1" dirty="0">
                <a:solidFill>
                  <a:srgbClr val="1D2933"/>
                </a:solidFill>
                <a:latin typeface="Arial" pitchFamily="34" charset="0"/>
                <a:ea typeface="Arial" pitchFamily="34" charset="-122"/>
                <a:cs typeface="Arial" pitchFamily="34" charset="-120"/>
              </a:rPr>
              <a:t>.</a:t>
            </a:r>
            <a:endParaRPr lang="en-US" sz="1100" dirty="0"/>
          </a:p>
          <a:p>
            <a:pPr marL="0" indent="0">
              <a:spcAft>
                <a:spcPts val="200"/>
              </a:spcAft>
              <a:buNone/>
            </a:pPr>
            <a:r>
              <a:rPr lang="en-US" sz="500" dirty="0">
                <a:solidFill>
                  <a:srgbClr val="000000"/>
                </a:solidFill>
                <a:latin typeface="Arial" pitchFamily="34" charset="0"/>
                <a:ea typeface="Arial" pitchFamily="34" charset="-122"/>
                <a:cs typeface="Arial" pitchFamily="34" charset="-120"/>
              </a:rPr>
              <a:t> </a:t>
            </a:r>
            <a:endParaRPr lang="en-US" sz="1100" dirty="0"/>
          </a:p>
          <a:p>
            <a:pPr>
              <a:spcAft>
                <a:spcPts val="200"/>
              </a:spcAft>
            </a:pPr>
            <a:r>
              <a:rPr lang="en-US" sz="1100" b="1" dirty="0">
                <a:solidFill>
                  <a:srgbClr val="1D2933"/>
                </a:solidFill>
                <a:latin typeface="Arial" pitchFamily="34" charset="0"/>
                <a:ea typeface="Arial" pitchFamily="34" charset="-122"/>
                <a:cs typeface="Arial" pitchFamily="34" charset="-120"/>
              </a:rPr>
              <a:t>IDR27,3 </a:t>
            </a:r>
            <a:r>
              <a:rPr lang="en-US" sz="1100" b="1" dirty="0" err="1">
                <a:solidFill>
                  <a:srgbClr val="1D2933"/>
                </a:solidFill>
                <a:latin typeface="Arial" pitchFamily="34" charset="0"/>
                <a:ea typeface="Arial" pitchFamily="34" charset="-122"/>
                <a:cs typeface="Arial" pitchFamily="34" charset="-120"/>
              </a:rPr>
              <a:t>triliun</a:t>
            </a:r>
            <a:r>
              <a:rPr lang="en-US" sz="1100" b="1" dirty="0">
                <a:solidFill>
                  <a:srgbClr val="1D2933"/>
                </a:solidFill>
                <a:latin typeface="Arial" pitchFamily="34" charset="0"/>
                <a:ea typeface="Arial" pitchFamily="34" charset="-122"/>
                <a:cs typeface="Arial" pitchFamily="34" charset="-120"/>
              </a:rPr>
              <a:t> </a:t>
            </a:r>
            <a:r>
              <a:rPr lang="en-US" sz="1100" b="1" dirty="0" err="1">
                <a:solidFill>
                  <a:srgbClr val="1D2933"/>
                </a:solidFill>
                <a:latin typeface="Arial" pitchFamily="34" charset="0"/>
                <a:ea typeface="Arial" pitchFamily="34" charset="-122"/>
                <a:cs typeface="Arial" pitchFamily="34" charset="-120"/>
              </a:rPr>
              <a:t>tersisa</a:t>
            </a:r>
            <a:r>
              <a:rPr lang="en-US" sz="1100" b="1" dirty="0">
                <a:solidFill>
                  <a:srgbClr val="1D2933"/>
                </a:solidFill>
                <a:latin typeface="Arial" pitchFamily="34" charset="0"/>
                <a:ea typeface="Arial" pitchFamily="34" charset="-122"/>
                <a:cs typeface="Arial" pitchFamily="34" charset="-120"/>
              </a:rPr>
              <a:t> di </a:t>
            </a:r>
            <a:r>
              <a:rPr lang="en-US" sz="1100" b="1" dirty="0" err="1">
                <a:solidFill>
                  <a:srgbClr val="1D2933"/>
                </a:solidFill>
                <a:latin typeface="Arial" pitchFamily="34" charset="0"/>
                <a:ea typeface="Arial" pitchFamily="34" charset="-122"/>
                <a:cs typeface="Arial" pitchFamily="34" charset="-120"/>
              </a:rPr>
              <a:t>dalam</a:t>
            </a:r>
            <a:r>
              <a:rPr lang="en-US" sz="1100" b="1" dirty="0">
                <a:solidFill>
                  <a:srgbClr val="1D2933"/>
                </a:solidFill>
                <a:latin typeface="Arial" pitchFamily="34" charset="0"/>
                <a:ea typeface="Arial" pitchFamily="34" charset="-122"/>
                <a:cs typeface="Arial" pitchFamily="34" charset="-120"/>
              </a:rPr>
              <a:t> </a:t>
            </a:r>
            <a:r>
              <a:rPr lang="en-US" sz="1100" b="1" dirty="0" err="1">
                <a:solidFill>
                  <a:srgbClr val="1D2933"/>
                </a:solidFill>
                <a:latin typeface="Arial" pitchFamily="34" charset="0"/>
                <a:ea typeface="Arial" pitchFamily="34" charset="-122"/>
                <a:cs typeface="Arial" pitchFamily="34" charset="-120"/>
              </a:rPr>
              <a:t>sistem</a:t>
            </a:r>
            <a:r>
              <a:rPr lang="en-US" sz="1100" b="1" dirty="0">
                <a:solidFill>
                  <a:srgbClr val="1D2933"/>
                </a:solidFill>
                <a:latin typeface="Arial" pitchFamily="34" charset="0"/>
                <a:ea typeface="Arial" pitchFamily="34" charset="-122"/>
                <a:cs typeface="Arial" pitchFamily="34" charset="-120"/>
              </a:rPr>
              <a:t>: Operations and maintenance (O&amp;M) dan surplus </a:t>
            </a:r>
            <a:r>
              <a:rPr lang="en-US" sz="1100" b="1" dirty="0" err="1">
                <a:solidFill>
                  <a:srgbClr val="1D2933"/>
                </a:solidFill>
                <a:latin typeface="Arial" pitchFamily="34" charset="0"/>
                <a:ea typeface="Arial" pitchFamily="34" charset="-122"/>
                <a:cs typeface="Arial" pitchFamily="34" charset="-120"/>
              </a:rPr>
              <a:t>operasi</a:t>
            </a:r>
            <a:r>
              <a:rPr lang="en-US" sz="1100" b="1" dirty="0">
                <a:solidFill>
                  <a:srgbClr val="1D2933"/>
                </a:solidFill>
                <a:latin typeface="Arial" pitchFamily="34" charset="0"/>
                <a:ea typeface="Arial" pitchFamily="34" charset="-122"/>
                <a:cs typeface="Arial" pitchFamily="34" charset="-120"/>
              </a:rPr>
              <a:t> </a:t>
            </a:r>
            <a:r>
              <a:rPr lang="en-US" sz="1100" b="1" dirty="0" err="1">
                <a:solidFill>
                  <a:srgbClr val="1D2933"/>
                </a:solidFill>
                <a:latin typeface="Arial" pitchFamily="34" charset="0"/>
                <a:ea typeface="Arial" pitchFamily="34" charset="-122"/>
                <a:cs typeface="Arial" pitchFamily="34" charset="-120"/>
              </a:rPr>
              <a:t>untuk</a:t>
            </a:r>
            <a:r>
              <a:rPr lang="en-US" sz="1100" b="1" dirty="0">
                <a:solidFill>
                  <a:srgbClr val="1D2933"/>
                </a:solidFill>
                <a:latin typeface="Arial" pitchFamily="34" charset="0"/>
                <a:ea typeface="Arial" pitchFamily="34" charset="-122"/>
                <a:cs typeface="Arial" pitchFamily="34" charset="-120"/>
              </a:rPr>
              <a:t> </a:t>
            </a:r>
            <a:r>
              <a:rPr lang="en-US" sz="1100" b="1" dirty="0" err="1">
                <a:solidFill>
                  <a:srgbClr val="1D2933"/>
                </a:solidFill>
                <a:latin typeface="Arial" pitchFamily="34" charset="0"/>
                <a:ea typeface="Arial" pitchFamily="34" charset="-122"/>
                <a:cs typeface="Arial" pitchFamily="34" charset="-120"/>
              </a:rPr>
              <a:t>reinvestasi</a:t>
            </a:r>
            <a:r>
              <a:rPr lang="en-US" sz="1100" b="1" dirty="0">
                <a:solidFill>
                  <a:srgbClr val="1D2933"/>
                </a:solidFill>
                <a:latin typeface="Arial" pitchFamily="34" charset="0"/>
                <a:ea typeface="Arial" pitchFamily="34" charset="-122"/>
                <a:cs typeface="Arial" pitchFamily="34" charset="-120"/>
              </a:rPr>
              <a:t>.</a:t>
            </a:r>
            <a:endParaRPr lang="en-US" sz="1100" dirty="0"/>
          </a:p>
          <a:p>
            <a:pPr marL="0" indent="0">
              <a:spcAft>
                <a:spcPts val="200"/>
              </a:spcAft>
              <a:buNone/>
            </a:pPr>
            <a:r>
              <a:rPr lang="en-US" sz="500" dirty="0">
                <a:solidFill>
                  <a:srgbClr val="000000"/>
                </a:solidFill>
                <a:latin typeface="Arial" pitchFamily="34" charset="0"/>
                <a:ea typeface="Arial" pitchFamily="34" charset="-122"/>
                <a:cs typeface="Arial" pitchFamily="34" charset="-120"/>
              </a:rPr>
              <a:t> </a:t>
            </a:r>
            <a:endParaRPr lang="en-US" sz="1100" dirty="0"/>
          </a:p>
          <a:p>
            <a:pPr marL="0" indent="0">
              <a:spcAft>
                <a:spcPts val="200"/>
              </a:spcAft>
              <a:buNone/>
            </a:pPr>
            <a:r>
              <a:rPr lang="en-US" sz="1100" b="1" dirty="0">
                <a:solidFill>
                  <a:srgbClr val="1D2933"/>
                </a:solidFill>
                <a:latin typeface="Arial" pitchFamily="34" charset="0"/>
                <a:ea typeface="Arial" pitchFamily="34" charset="-122"/>
                <a:cs typeface="Arial" pitchFamily="34" charset="-120"/>
              </a:rPr>
              <a:t>Tingkat </a:t>
            </a:r>
            <a:r>
              <a:rPr lang="en-US" sz="1100" b="1" dirty="0" err="1">
                <a:solidFill>
                  <a:srgbClr val="1D2933"/>
                </a:solidFill>
                <a:latin typeface="Arial" pitchFamily="34" charset="0"/>
                <a:ea typeface="Arial" pitchFamily="34" charset="-122"/>
                <a:cs typeface="Arial" pitchFamily="34" charset="-120"/>
              </a:rPr>
              <a:t>pengembalian</a:t>
            </a:r>
            <a:r>
              <a:rPr lang="en-US" sz="1100" b="1" dirty="0">
                <a:solidFill>
                  <a:srgbClr val="1D2933"/>
                </a:solidFill>
                <a:latin typeface="Arial" pitchFamily="34" charset="0"/>
                <a:ea typeface="Arial" pitchFamily="34" charset="-122"/>
                <a:cs typeface="Arial" pitchFamily="34" charset="-120"/>
              </a:rPr>
              <a:t> </a:t>
            </a:r>
            <a:r>
              <a:rPr lang="en-US" sz="1100" b="1" dirty="0" err="1">
                <a:solidFill>
                  <a:srgbClr val="1D2933"/>
                </a:solidFill>
                <a:latin typeface="Arial" pitchFamily="34" charset="0"/>
                <a:ea typeface="Arial" pitchFamily="34" charset="-122"/>
                <a:cs typeface="Arial" pitchFamily="34" charset="-120"/>
              </a:rPr>
              <a:t>teregulasi</a:t>
            </a:r>
            <a:r>
              <a:rPr lang="en-US" sz="1100" b="1" dirty="0">
                <a:solidFill>
                  <a:srgbClr val="1D2933"/>
                </a:solidFill>
                <a:latin typeface="Arial" pitchFamily="34" charset="0"/>
                <a:ea typeface="Arial" pitchFamily="34" charset="-122"/>
                <a:cs typeface="Arial" pitchFamily="34" charset="-120"/>
              </a:rPr>
              <a:t> 7,5% </a:t>
            </a:r>
            <a:r>
              <a:rPr lang="en-US" sz="1100" b="1" dirty="0" err="1">
                <a:solidFill>
                  <a:srgbClr val="1D2933"/>
                </a:solidFill>
                <a:latin typeface="Arial" pitchFamily="34" charset="0"/>
                <a:ea typeface="Arial" pitchFamily="34" charset="-122"/>
                <a:cs typeface="Arial" pitchFamily="34" charset="-120"/>
              </a:rPr>
              <a:t>terhadap</a:t>
            </a:r>
            <a:r>
              <a:rPr lang="en-US" sz="1100" b="1" dirty="0">
                <a:solidFill>
                  <a:srgbClr val="1D2933"/>
                </a:solidFill>
                <a:latin typeface="Arial" pitchFamily="34" charset="0"/>
                <a:ea typeface="Arial" pitchFamily="34" charset="-122"/>
                <a:cs typeface="Arial" pitchFamily="34" charset="-120"/>
              </a:rPr>
              <a:t> </a:t>
            </a:r>
            <a:r>
              <a:rPr lang="en-US" sz="1100" b="1" dirty="0" err="1">
                <a:solidFill>
                  <a:srgbClr val="1D2933"/>
                </a:solidFill>
                <a:latin typeface="Arial" pitchFamily="34" charset="0"/>
                <a:ea typeface="Arial" pitchFamily="34" charset="-122"/>
                <a:cs typeface="Arial" pitchFamily="34" charset="-120"/>
              </a:rPr>
              <a:t>biaya</a:t>
            </a:r>
            <a:r>
              <a:rPr lang="en-US" sz="1100" b="1" dirty="0">
                <a:solidFill>
                  <a:srgbClr val="1D2933"/>
                </a:solidFill>
                <a:latin typeface="Arial" pitchFamily="34" charset="0"/>
                <a:ea typeface="Arial" pitchFamily="34" charset="-122"/>
                <a:cs typeface="Arial" pitchFamily="34" charset="-120"/>
              </a:rPr>
              <a:t> dana 6,04% </a:t>
            </a:r>
            <a:r>
              <a:rPr lang="en-US" sz="1100" b="1" dirty="0" err="1">
                <a:solidFill>
                  <a:srgbClr val="1D2933"/>
                </a:solidFill>
                <a:latin typeface="Arial" pitchFamily="34" charset="0"/>
                <a:ea typeface="Arial" pitchFamily="34" charset="-122"/>
                <a:cs typeface="Arial" pitchFamily="34" charset="-120"/>
              </a:rPr>
              <a:t>menghasilkan</a:t>
            </a:r>
            <a:r>
              <a:rPr lang="en-US" sz="1100" b="1" dirty="0">
                <a:solidFill>
                  <a:srgbClr val="1D2933"/>
                </a:solidFill>
                <a:latin typeface="Arial" pitchFamily="34" charset="0"/>
                <a:ea typeface="Arial" pitchFamily="34" charset="-122"/>
                <a:cs typeface="Arial" pitchFamily="34" charset="-120"/>
              </a:rPr>
              <a:t> surplus IDR16,2 </a:t>
            </a:r>
            <a:r>
              <a:rPr lang="en-US" sz="1100" b="1" dirty="0" err="1">
                <a:solidFill>
                  <a:srgbClr val="1D2933"/>
                </a:solidFill>
                <a:latin typeface="Arial" pitchFamily="34" charset="0"/>
                <a:ea typeface="Arial" pitchFamily="34" charset="-122"/>
                <a:cs typeface="Arial" pitchFamily="34" charset="-120"/>
              </a:rPr>
              <a:t>triliun</a:t>
            </a:r>
            <a:r>
              <a:rPr lang="en-US" sz="1100" b="1" dirty="0">
                <a:solidFill>
                  <a:srgbClr val="1D2933"/>
                </a:solidFill>
                <a:latin typeface="Arial" pitchFamily="34" charset="0"/>
                <a:ea typeface="Arial" pitchFamily="34" charset="-122"/>
                <a:cs typeface="Arial" pitchFamily="34" charset="-120"/>
              </a:rPr>
              <a:t> </a:t>
            </a:r>
            <a:r>
              <a:rPr lang="en-US" sz="1100" b="1" dirty="0" err="1">
                <a:solidFill>
                  <a:srgbClr val="1D2933"/>
                </a:solidFill>
                <a:latin typeface="Arial" pitchFamily="34" charset="0"/>
                <a:ea typeface="Arial" pitchFamily="34" charset="-122"/>
                <a:cs typeface="Arial" pitchFamily="34" charset="-120"/>
              </a:rPr>
              <a:t>untuk</a:t>
            </a:r>
            <a:r>
              <a:rPr lang="en-US" sz="1100" b="1" dirty="0">
                <a:solidFill>
                  <a:srgbClr val="1D2933"/>
                </a:solidFill>
                <a:latin typeface="Arial" pitchFamily="34" charset="0"/>
                <a:ea typeface="Arial" pitchFamily="34" charset="-122"/>
                <a:cs typeface="Arial" pitchFamily="34" charset="-120"/>
              </a:rPr>
              <a:t> </a:t>
            </a:r>
            <a:r>
              <a:rPr lang="en-US" sz="1100" b="1" dirty="0" err="1">
                <a:solidFill>
                  <a:srgbClr val="1D2933"/>
                </a:solidFill>
                <a:latin typeface="Arial" pitchFamily="34" charset="0"/>
                <a:ea typeface="Arial" pitchFamily="34" charset="-122"/>
                <a:cs typeface="Arial" pitchFamily="34" charset="-120"/>
              </a:rPr>
              <a:t>membiayai</a:t>
            </a:r>
            <a:r>
              <a:rPr lang="en-US" sz="1100" b="1" dirty="0">
                <a:solidFill>
                  <a:srgbClr val="1D2933"/>
                </a:solidFill>
                <a:latin typeface="Arial" pitchFamily="34" charset="0"/>
                <a:ea typeface="Arial" pitchFamily="34" charset="-122"/>
                <a:cs typeface="Arial" pitchFamily="34" charset="-120"/>
              </a:rPr>
              <a:t> </a:t>
            </a:r>
            <a:r>
              <a:rPr lang="en-US" sz="1100" b="1" dirty="0" err="1">
                <a:solidFill>
                  <a:srgbClr val="1D2933"/>
                </a:solidFill>
                <a:latin typeface="Arial" pitchFamily="34" charset="0"/>
                <a:ea typeface="Arial" pitchFamily="34" charset="-122"/>
                <a:cs typeface="Arial" pitchFamily="34" charset="-120"/>
              </a:rPr>
              <a:t>fase</a:t>
            </a:r>
            <a:r>
              <a:rPr lang="en-US" sz="1100" b="1" dirty="0">
                <a:solidFill>
                  <a:srgbClr val="1D2933"/>
                </a:solidFill>
                <a:latin typeface="Arial" pitchFamily="34" charset="0"/>
                <a:ea typeface="Arial" pitchFamily="34" charset="-122"/>
                <a:cs typeface="Arial" pitchFamily="34" charset="-120"/>
              </a:rPr>
              <a:t> </a:t>
            </a:r>
            <a:r>
              <a:rPr lang="en-US" sz="1100" b="1" dirty="0" err="1">
                <a:solidFill>
                  <a:srgbClr val="1D2933"/>
                </a:solidFill>
                <a:latin typeface="Arial" pitchFamily="34" charset="0"/>
                <a:ea typeface="Arial" pitchFamily="34" charset="-122"/>
                <a:cs typeface="Arial" pitchFamily="34" charset="-120"/>
              </a:rPr>
              <a:t>ekspansi</a:t>
            </a:r>
            <a:r>
              <a:rPr lang="en-US" sz="1100" b="1" dirty="0">
                <a:solidFill>
                  <a:srgbClr val="1D2933"/>
                </a:solidFill>
                <a:latin typeface="Arial" pitchFamily="34" charset="0"/>
                <a:ea typeface="Arial" pitchFamily="34" charset="-122"/>
                <a:cs typeface="Arial" pitchFamily="34" charset="-120"/>
              </a:rPr>
              <a:t> </a:t>
            </a:r>
            <a:r>
              <a:rPr lang="en-US" sz="1100" b="1" dirty="0" err="1">
                <a:solidFill>
                  <a:srgbClr val="1D2933"/>
                </a:solidFill>
                <a:latin typeface="Arial" pitchFamily="34" charset="0"/>
                <a:ea typeface="Arial" pitchFamily="34" charset="-122"/>
                <a:cs typeface="Arial" pitchFamily="34" charset="-120"/>
              </a:rPr>
              <a:t>jaringan</a:t>
            </a:r>
            <a:r>
              <a:rPr lang="en-US" sz="1100" b="1" dirty="0">
                <a:solidFill>
                  <a:srgbClr val="1D2933"/>
                </a:solidFill>
                <a:latin typeface="Arial" pitchFamily="34" charset="0"/>
                <a:ea typeface="Arial" pitchFamily="34" charset="-122"/>
                <a:cs typeface="Arial" pitchFamily="34" charset="-120"/>
              </a:rPr>
              <a:t> </a:t>
            </a:r>
            <a:r>
              <a:rPr lang="en-US" sz="1100" b="1" dirty="0" err="1">
                <a:solidFill>
                  <a:srgbClr val="1D2933"/>
                </a:solidFill>
                <a:latin typeface="Arial" pitchFamily="34" charset="0"/>
                <a:ea typeface="Arial" pitchFamily="34" charset="-122"/>
                <a:cs typeface="Arial" pitchFamily="34" charset="-120"/>
              </a:rPr>
              <a:t>berikutnya</a:t>
            </a:r>
            <a:r>
              <a:rPr lang="en-US" sz="1100" b="1" dirty="0">
                <a:solidFill>
                  <a:srgbClr val="1D2933"/>
                </a:solidFill>
                <a:latin typeface="Arial" pitchFamily="34" charset="0"/>
                <a:ea typeface="Arial" pitchFamily="34" charset="-122"/>
                <a:cs typeface="Arial" pitchFamily="34" charset="-120"/>
              </a:rPr>
              <a:t>.</a:t>
            </a:r>
            <a:endParaRPr lang="en-US" sz="1100" dirty="0"/>
          </a:p>
        </p:txBody>
      </p:sp>
      <p:sp>
        <p:nvSpPr>
          <p:cNvPr id="20" name="Shape 16">
            <a:extLst>
              <a:ext uri="{FF2B5EF4-FFF2-40B4-BE49-F238E27FC236}">
                <a16:creationId xmlns:a16="http://schemas.microsoft.com/office/drawing/2014/main" id="{F5C1D27E-8F73-A13F-F85C-EB34E385C8A8}"/>
              </a:ext>
            </a:extLst>
          </p:cNvPr>
          <p:cNvSpPr/>
          <p:nvPr/>
        </p:nvSpPr>
        <p:spPr>
          <a:xfrm>
            <a:off x="411480" y="5379720"/>
            <a:ext cx="11247120" cy="365760"/>
          </a:xfrm>
          <a:prstGeom prst="rect">
            <a:avLst/>
          </a:prstGeom>
          <a:solidFill>
            <a:srgbClr val="FFD000"/>
          </a:solidFill>
          <a:ln w="12700">
            <a:solidFill>
              <a:srgbClr val="FFD000"/>
            </a:solidFill>
            <a:prstDash val="solid"/>
          </a:ln>
        </p:spPr>
        <p:txBody>
          <a:bodyPr/>
          <a:lstStyle/>
          <a:p>
            <a:endParaRPr lang="en-US"/>
          </a:p>
        </p:txBody>
      </p:sp>
      <p:sp>
        <p:nvSpPr>
          <p:cNvPr id="21" name="Text 17">
            <a:extLst>
              <a:ext uri="{FF2B5EF4-FFF2-40B4-BE49-F238E27FC236}">
                <a16:creationId xmlns:a16="http://schemas.microsoft.com/office/drawing/2014/main" id="{29EF4D66-6BD7-1AA2-7D8A-8B0939EBA20F}"/>
              </a:ext>
            </a:extLst>
          </p:cNvPr>
          <p:cNvSpPr/>
          <p:nvPr/>
        </p:nvSpPr>
        <p:spPr>
          <a:xfrm>
            <a:off x="411480" y="5379720"/>
            <a:ext cx="11247120" cy="365760"/>
          </a:xfrm>
          <a:prstGeom prst="rect">
            <a:avLst/>
          </a:prstGeom>
          <a:noFill/>
          <a:ln/>
        </p:spPr>
        <p:txBody>
          <a:bodyPr wrap="square" lIns="0" tIns="0" rIns="0" bIns="0" rtlCol="0" anchor="ctr"/>
          <a:lstStyle/>
          <a:p>
            <a:pPr marL="0" indent="0" algn="ctr">
              <a:buNone/>
            </a:pPr>
            <a:r>
              <a:rPr lang="en-US" sz="1200" b="1" i="1" dirty="0">
                <a:solidFill>
                  <a:srgbClr val="1D2933"/>
                </a:solidFill>
                <a:latin typeface="Arial" pitchFamily="34" charset="0"/>
                <a:ea typeface="Arial" pitchFamily="34" charset="-122"/>
                <a:cs typeface="Arial" pitchFamily="34" charset="-120"/>
              </a:rPr>
              <a:t>IDR57,1 </a:t>
            </a:r>
            <a:r>
              <a:rPr lang="en-US" sz="1200" b="1" i="1" dirty="0" err="1">
                <a:solidFill>
                  <a:srgbClr val="1D2933"/>
                </a:solidFill>
                <a:latin typeface="Arial" pitchFamily="34" charset="0"/>
                <a:ea typeface="Arial" pitchFamily="34" charset="-122"/>
                <a:cs typeface="Arial" pitchFamily="34" charset="-120"/>
              </a:rPr>
              <a:t>triliun</a:t>
            </a:r>
            <a:r>
              <a:rPr lang="en-US" sz="1200" b="1" i="1" dirty="0">
                <a:solidFill>
                  <a:srgbClr val="1D2933"/>
                </a:solidFill>
                <a:latin typeface="Arial" pitchFamily="34" charset="0"/>
                <a:ea typeface="Arial" pitchFamily="34" charset="-122"/>
                <a:cs typeface="Arial" pitchFamily="34" charset="-120"/>
              </a:rPr>
              <a:t> </a:t>
            </a:r>
            <a:r>
              <a:rPr lang="en-US" sz="1200" b="1" i="1" dirty="0" err="1">
                <a:solidFill>
                  <a:srgbClr val="1D2933"/>
                </a:solidFill>
                <a:latin typeface="Arial" pitchFamily="34" charset="0"/>
                <a:ea typeface="Arial" pitchFamily="34" charset="-122"/>
                <a:cs typeface="Arial" pitchFamily="34" charset="-120"/>
              </a:rPr>
              <a:t>lebih</a:t>
            </a:r>
            <a:r>
              <a:rPr lang="en-US" sz="1200" b="1" i="1" dirty="0">
                <a:solidFill>
                  <a:srgbClr val="1D2933"/>
                </a:solidFill>
                <a:latin typeface="Arial" pitchFamily="34" charset="0"/>
                <a:ea typeface="Arial" pitchFamily="34" charset="-122"/>
                <a:cs typeface="Arial" pitchFamily="34" charset="-120"/>
              </a:rPr>
              <a:t> </a:t>
            </a:r>
            <a:r>
              <a:rPr lang="en-US" sz="1200" b="1" i="1" dirty="0" err="1">
                <a:solidFill>
                  <a:srgbClr val="1D2933"/>
                </a:solidFill>
                <a:latin typeface="Arial" pitchFamily="34" charset="0"/>
                <a:ea typeface="Arial" pitchFamily="34" charset="-122"/>
                <a:cs typeface="Arial" pitchFamily="34" charset="-120"/>
              </a:rPr>
              <a:t>sedikit</a:t>
            </a:r>
            <a:r>
              <a:rPr lang="en-US" sz="1200" b="1" i="1" dirty="0">
                <a:solidFill>
                  <a:srgbClr val="1D2933"/>
                </a:solidFill>
                <a:latin typeface="Arial" pitchFamily="34" charset="0"/>
                <a:ea typeface="Arial" pitchFamily="34" charset="-122"/>
                <a:cs typeface="Arial" pitchFamily="34" charset="-120"/>
              </a:rPr>
              <a:t> bocor </a:t>
            </a:r>
            <a:r>
              <a:rPr lang="en-US" sz="1200" b="1" i="1" dirty="0" err="1">
                <a:solidFill>
                  <a:srgbClr val="1D2933"/>
                </a:solidFill>
                <a:latin typeface="Arial" pitchFamily="34" charset="0"/>
                <a:ea typeface="Arial" pitchFamily="34" charset="-122"/>
                <a:cs typeface="Arial" pitchFamily="34" charset="-120"/>
              </a:rPr>
              <a:t>ke</a:t>
            </a:r>
            <a:r>
              <a:rPr lang="en-US" sz="1200" b="1" i="1" dirty="0">
                <a:solidFill>
                  <a:srgbClr val="1D2933"/>
                </a:solidFill>
                <a:latin typeface="Arial" pitchFamily="34" charset="0"/>
                <a:ea typeface="Arial" pitchFamily="34" charset="-122"/>
                <a:cs typeface="Arial" pitchFamily="34" charset="-120"/>
              </a:rPr>
              <a:t> </a:t>
            </a:r>
            <a:r>
              <a:rPr lang="en-US" sz="1200" b="1" i="1" dirty="0" err="1">
                <a:solidFill>
                  <a:srgbClr val="1D2933"/>
                </a:solidFill>
                <a:latin typeface="Arial" pitchFamily="34" charset="0"/>
                <a:ea typeface="Arial" pitchFamily="34" charset="-122"/>
                <a:cs typeface="Arial" pitchFamily="34" charset="-120"/>
              </a:rPr>
              <a:t>kreditor</a:t>
            </a:r>
            <a:r>
              <a:rPr lang="en-US" sz="1200" b="1" i="1" dirty="0">
                <a:solidFill>
                  <a:srgbClr val="1D2933"/>
                </a:solidFill>
                <a:latin typeface="Arial" pitchFamily="34" charset="0"/>
                <a:ea typeface="Arial" pitchFamily="34" charset="-122"/>
                <a:cs typeface="Arial" pitchFamily="34" charset="-120"/>
              </a:rPr>
              <a:t> </a:t>
            </a:r>
            <a:r>
              <a:rPr lang="en-US" sz="1200" b="1" i="1" dirty="0" err="1">
                <a:solidFill>
                  <a:srgbClr val="1D2933"/>
                </a:solidFill>
                <a:latin typeface="Arial" pitchFamily="34" charset="0"/>
                <a:ea typeface="Arial" pitchFamily="34" charset="-122"/>
                <a:cs typeface="Arial" pitchFamily="34" charset="-120"/>
              </a:rPr>
              <a:t>eksternal</a:t>
            </a:r>
            <a:r>
              <a:rPr lang="en-US" sz="1200" b="1" i="1" dirty="0">
                <a:solidFill>
                  <a:srgbClr val="1D2933"/>
                </a:solidFill>
                <a:latin typeface="Arial" pitchFamily="34" charset="0"/>
                <a:ea typeface="Arial" pitchFamily="34" charset="-122"/>
                <a:cs typeface="Arial" pitchFamily="34" charset="-120"/>
              </a:rPr>
              <a:t> </a:t>
            </a:r>
            <a:r>
              <a:rPr lang="en-US" sz="1200" b="1" i="1" dirty="0" err="1">
                <a:solidFill>
                  <a:srgbClr val="1D2933"/>
                </a:solidFill>
                <a:latin typeface="Arial" pitchFamily="34" charset="0"/>
                <a:ea typeface="Arial" pitchFamily="34" charset="-122"/>
                <a:cs typeface="Arial" pitchFamily="34" charset="-120"/>
              </a:rPr>
              <a:t>sepanjang</a:t>
            </a:r>
            <a:r>
              <a:rPr lang="en-US" sz="1200" b="1" i="1" dirty="0">
                <a:solidFill>
                  <a:srgbClr val="1D2933"/>
                </a:solidFill>
                <a:latin typeface="Arial" pitchFamily="34" charset="0"/>
                <a:ea typeface="Arial" pitchFamily="34" charset="-122"/>
                <a:cs typeface="Arial" pitchFamily="34" charset="-120"/>
              </a:rPr>
              <a:t> </a:t>
            </a:r>
            <a:r>
              <a:rPr lang="en-US" sz="1200" b="1" i="1" dirty="0" err="1">
                <a:solidFill>
                  <a:srgbClr val="1D2933"/>
                </a:solidFill>
                <a:latin typeface="Arial" pitchFamily="34" charset="0"/>
                <a:ea typeface="Arial" pitchFamily="34" charset="-122"/>
                <a:cs typeface="Arial" pitchFamily="34" charset="-120"/>
              </a:rPr>
              <a:t>periode</a:t>
            </a:r>
            <a:r>
              <a:rPr lang="en-US" sz="1200" b="1" i="1" dirty="0">
                <a:solidFill>
                  <a:srgbClr val="1D2933"/>
                </a:solidFill>
                <a:latin typeface="Arial" pitchFamily="34" charset="0"/>
                <a:ea typeface="Arial" pitchFamily="34" charset="-122"/>
                <a:cs typeface="Arial" pitchFamily="34" charset="-120"/>
              </a:rPr>
              <a:t> RUPTL, dan </a:t>
            </a:r>
            <a:r>
              <a:rPr lang="en-US" sz="1200" b="1" i="1" dirty="0" err="1">
                <a:solidFill>
                  <a:srgbClr val="1D2933"/>
                </a:solidFill>
                <a:latin typeface="Arial" pitchFamily="34" charset="0"/>
                <a:ea typeface="Arial" pitchFamily="34" charset="-122"/>
                <a:cs typeface="Arial" pitchFamily="34" charset="-120"/>
              </a:rPr>
              <a:t>ketergantungan</a:t>
            </a:r>
            <a:r>
              <a:rPr lang="en-US" sz="1200" b="1" i="1" dirty="0">
                <a:solidFill>
                  <a:srgbClr val="1D2933"/>
                </a:solidFill>
                <a:latin typeface="Arial" pitchFamily="34" charset="0"/>
                <a:ea typeface="Arial" pitchFamily="34" charset="-122"/>
                <a:cs typeface="Arial" pitchFamily="34" charset="-120"/>
              </a:rPr>
              <a:t> pada PMN </a:t>
            </a:r>
            <a:r>
              <a:rPr lang="en-US" sz="1200" b="1" i="1" dirty="0" err="1">
                <a:solidFill>
                  <a:srgbClr val="1D2933"/>
                </a:solidFill>
                <a:latin typeface="Arial" pitchFamily="34" charset="0"/>
                <a:ea typeface="Arial" pitchFamily="34" charset="-122"/>
                <a:cs typeface="Arial" pitchFamily="34" charset="-120"/>
              </a:rPr>
              <a:t>berbalik</a:t>
            </a:r>
            <a:r>
              <a:rPr lang="en-US" sz="1200" b="1" i="1" dirty="0">
                <a:solidFill>
                  <a:srgbClr val="1D2933"/>
                </a:solidFill>
                <a:latin typeface="Arial" pitchFamily="34" charset="0"/>
                <a:ea typeface="Arial" pitchFamily="34" charset="-122"/>
                <a:cs typeface="Arial" pitchFamily="34" charset="-120"/>
              </a:rPr>
              <a:t> </a:t>
            </a:r>
            <a:r>
              <a:rPr lang="en-US" sz="1200" b="1" i="1" dirty="0" err="1">
                <a:solidFill>
                  <a:srgbClr val="1D2933"/>
                </a:solidFill>
                <a:latin typeface="Arial" pitchFamily="34" charset="0"/>
                <a:ea typeface="Arial" pitchFamily="34" charset="-122"/>
                <a:cs typeface="Arial" pitchFamily="34" charset="-120"/>
              </a:rPr>
              <a:t>dari</a:t>
            </a:r>
            <a:r>
              <a:rPr lang="en-US" sz="1200" b="1" i="1" dirty="0">
                <a:solidFill>
                  <a:srgbClr val="1D2933"/>
                </a:solidFill>
                <a:latin typeface="Arial" pitchFamily="34" charset="0"/>
                <a:ea typeface="Arial" pitchFamily="34" charset="-122"/>
                <a:cs typeface="Arial" pitchFamily="34" charset="-120"/>
              </a:rPr>
              <a:t> </a:t>
            </a:r>
            <a:r>
              <a:rPr lang="en-US" sz="1200" b="1" i="1" dirty="0" err="1">
                <a:solidFill>
                  <a:srgbClr val="1D2933"/>
                </a:solidFill>
                <a:latin typeface="Arial" pitchFamily="34" charset="0"/>
                <a:ea typeface="Arial" pitchFamily="34" charset="-122"/>
                <a:cs typeface="Arial" pitchFamily="34" charset="-120"/>
              </a:rPr>
              <a:t>kebutuhan</a:t>
            </a:r>
            <a:r>
              <a:rPr lang="en-US" sz="1200" b="1" i="1" dirty="0">
                <a:solidFill>
                  <a:srgbClr val="1D2933"/>
                </a:solidFill>
                <a:latin typeface="Arial" pitchFamily="34" charset="0"/>
                <a:ea typeface="Arial" pitchFamily="34" charset="-122"/>
                <a:cs typeface="Arial" pitchFamily="34" charset="-120"/>
              </a:rPr>
              <a:t> </a:t>
            </a:r>
            <a:r>
              <a:rPr lang="en-US" sz="1200" b="1" i="1" dirty="0" err="1">
                <a:solidFill>
                  <a:srgbClr val="1D2933"/>
                </a:solidFill>
                <a:latin typeface="Arial" pitchFamily="34" charset="0"/>
                <a:ea typeface="Arial" pitchFamily="34" charset="-122"/>
                <a:cs typeface="Arial" pitchFamily="34" charset="-120"/>
              </a:rPr>
              <a:t>struktural</a:t>
            </a:r>
            <a:r>
              <a:rPr lang="en-US" sz="1200" b="1" i="1" dirty="0">
                <a:solidFill>
                  <a:srgbClr val="1D2933"/>
                </a:solidFill>
                <a:latin typeface="Arial" pitchFamily="34" charset="0"/>
                <a:ea typeface="Arial" pitchFamily="34" charset="-122"/>
                <a:cs typeface="Arial" pitchFamily="34" charset="-120"/>
              </a:rPr>
              <a:t> </a:t>
            </a:r>
            <a:r>
              <a:rPr lang="en-US" sz="1200" b="1" i="1" dirty="0" err="1">
                <a:solidFill>
                  <a:srgbClr val="1D2933"/>
                </a:solidFill>
                <a:latin typeface="Arial" pitchFamily="34" charset="0"/>
                <a:ea typeface="Arial" pitchFamily="34" charset="-122"/>
                <a:cs typeface="Arial" pitchFamily="34" charset="-120"/>
              </a:rPr>
              <a:t>menjadi</a:t>
            </a:r>
            <a:r>
              <a:rPr lang="en-US" sz="1200" b="1" i="1" dirty="0">
                <a:solidFill>
                  <a:srgbClr val="1D2933"/>
                </a:solidFill>
                <a:latin typeface="Arial" pitchFamily="34" charset="0"/>
                <a:ea typeface="Arial" pitchFamily="34" charset="-122"/>
                <a:cs typeface="Arial" pitchFamily="34" charset="-120"/>
              </a:rPr>
              <a:t> </a:t>
            </a:r>
            <a:r>
              <a:rPr lang="en-US" sz="1200" b="1" i="1" dirty="0" err="1">
                <a:solidFill>
                  <a:srgbClr val="1D2933"/>
                </a:solidFill>
                <a:latin typeface="Arial" pitchFamily="34" charset="0"/>
                <a:ea typeface="Arial" pitchFamily="34" charset="-122"/>
                <a:cs typeface="Arial" pitchFamily="34" charset="-120"/>
              </a:rPr>
              <a:t>penguat</a:t>
            </a:r>
            <a:r>
              <a:rPr lang="en-US" sz="1200" b="1" i="1" dirty="0">
                <a:solidFill>
                  <a:srgbClr val="1D2933"/>
                </a:solidFill>
                <a:latin typeface="Arial" pitchFamily="34" charset="0"/>
                <a:ea typeface="Arial" pitchFamily="34" charset="-122"/>
                <a:cs typeface="Arial" pitchFamily="34" charset="-120"/>
              </a:rPr>
              <a:t> </a:t>
            </a:r>
            <a:r>
              <a:rPr lang="en-US" sz="1200" b="1" i="1" dirty="0" err="1">
                <a:solidFill>
                  <a:srgbClr val="1D2933"/>
                </a:solidFill>
                <a:latin typeface="Arial" pitchFamily="34" charset="0"/>
                <a:ea typeface="Arial" pitchFamily="34" charset="-122"/>
                <a:cs typeface="Arial" pitchFamily="34" charset="-120"/>
              </a:rPr>
              <a:t>investasi</a:t>
            </a:r>
            <a:r>
              <a:rPr lang="en-US" sz="1200" b="1" i="1" dirty="0">
                <a:solidFill>
                  <a:srgbClr val="1D2933"/>
                </a:solidFill>
                <a:latin typeface="Arial" pitchFamily="34" charset="0"/>
                <a:ea typeface="Arial" pitchFamily="34" charset="-122"/>
                <a:cs typeface="Arial" pitchFamily="34" charset="-120"/>
              </a:rPr>
              <a:t> </a:t>
            </a:r>
            <a:r>
              <a:rPr lang="en-US" sz="1200" b="1" i="1" dirty="0" err="1">
                <a:solidFill>
                  <a:srgbClr val="1D2933"/>
                </a:solidFill>
                <a:latin typeface="Arial" pitchFamily="34" charset="0"/>
                <a:ea typeface="Arial" pitchFamily="34" charset="-122"/>
                <a:cs typeface="Arial" pitchFamily="34" charset="-120"/>
              </a:rPr>
              <a:t>lebih</a:t>
            </a:r>
            <a:r>
              <a:rPr lang="en-US" sz="1200" b="1" i="1" dirty="0">
                <a:solidFill>
                  <a:srgbClr val="1D2933"/>
                </a:solidFill>
                <a:latin typeface="Arial" pitchFamily="34" charset="0"/>
                <a:ea typeface="Arial" pitchFamily="34" charset="-122"/>
                <a:cs typeface="Arial" pitchFamily="34" charset="-120"/>
              </a:rPr>
              <a:t> </a:t>
            </a:r>
            <a:r>
              <a:rPr lang="en-US" sz="1200" b="1" i="1" dirty="0" err="1">
                <a:solidFill>
                  <a:srgbClr val="1D2933"/>
                </a:solidFill>
                <a:latin typeface="Arial" pitchFamily="34" charset="0"/>
                <a:ea typeface="Arial" pitchFamily="34" charset="-122"/>
                <a:cs typeface="Arial" pitchFamily="34" charset="-120"/>
              </a:rPr>
              <a:t>lanjut</a:t>
            </a:r>
            <a:r>
              <a:rPr lang="en-US" sz="1200" b="1" i="1" dirty="0">
                <a:solidFill>
                  <a:srgbClr val="1D2933"/>
                </a:solidFill>
                <a:latin typeface="Arial" pitchFamily="34" charset="0"/>
                <a:ea typeface="Arial" pitchFamily="34" charset="-122"/>
                <a:cs typeface="Arial" pitchFamily="34" charset="-120"/>
              </a:rPr>
              <a:t>.</a:t>
            </a:r>
            <a:endParaRPr lang="en-US" sz="1200" dirty="0"/>
          </a:p>
        </p:txBody>
      </p:sp>
      <p:sp>
        <p:nvSpPr>
          <p:cNvPr id="22" name="Text 18">
            <a:extLst>
              <a:ext uri="{FF2B5EF4-FFF2-40B4-BE49-F238E27FC236}">
                <a16:creationId xmlns:a16="http://schemas.microsoft.com/office/drawing/2014/main" id="{293969E5-FBBA-5687-F56F-1B995B000F47}"/>
              </a:ext>
            </a:extLst>
          </p:cNvPr>
          <p:cNvSpPr/>
          <p:nvPr/>
        </p:nvSpPr>
        <p:spPr>
          <a:xfrm>
            <a:off x="365760" y="5804665"/>
            <a:ext cx="11247120" cy="256032"/>
          </a:xfrm>
          <a:prstGeom prst="rect">
            <a:avLst/>
          </a:prstGeom>
          <a:noFill/>
          <a:ln/>
        </p:spPr>
        <p:txBody>
          <a:bodyPr wrap="square" lIns="0" tIns="0" rIns="0" bIns="0" rtlCol="0" anchor="ctr"/>
          <a:lstStyle/>
          <a:p>
            <a:r>
              <a:rPr lang="en-US" sz="900" i="1" dirty="0" err="1">
                <a:solidFill>
                  <a:srgbClr val="5B6573"/>
                </a:solidFill>
                <a:latin typeface="Arial" pitchFamily="34" charset="0"/>
                <a:ea typeface="Arial" pitchFamily="34" charset="-122"/>
                <a:cs typeface="Arial" pitchFamily="34" charset="-120"/>
              </a:rPr>
              <a:t>Sumber</a:t>
            </a:r>
            <a:r>
              <a:rPr lang="en-US" sz="900" i="1" dirty="0">
                <a:solidFill>
                  <a:srgbClr val="5B6573"/>
                </a:solidFill>
                <a:latin typeface="Arial" pitchFamily="34" charset="0"/>
                <a:ea typeface="Arial" pitchFamily="34" charset="-122"/>
                <a:cs typeface="Arial" pitchFamily="34" charset="-120"/>
              </a:rPr>
              <a:t>: PLN RUPTL 2025–2034; </a:t>
            </a:r>
            <a:r>
              <a:rPr lang="en-US" sz="900" i="1" dirty="0" err="1">
                <a:solidFill>
                  <a:srgbClr val="5B6573"/>
                </a:solidFill>
                <a:latin typeface="Arial" pitchFamily="34" charset="0"/>
                <a:ea typeface="Arial" pitchFamily="34" charset="-122"/>
                <a:cs typeface="Arial" pitchFamily="34" charset="-120"/>
              </a:rPr>
              <a:t>Analisis</a:t>
            </a:r>
            <a:r>
              <a:rPr lang="en-US" sz="900" i="1" dirty="0">
                <a:solidFill>
                  <a:srgbClr val="5B6573"/>
                </a:solidFill>
                <a:latin typeface="Arial" pitchFamily="34" charset="0"/>
                <a:ea typeface="Arial" pitchFamily="34" charset="-122"/>
                <a:cs typeface="Arial" pitchFamily="34" charset="-120"/>
              </a:rPr>
              <a:t> IEEFA. </a:t>
            </a:r>
          </a:p>
          <a:p>
            <a:r>
              <a:rPr lang="en-US" sz="900" i="1" dirty="0" err="1">
                <a:solidFill>
                  <a:srgbClr val="5B6573"/>
                </a:solidFill>
                <a:latin typeface="Arial" pitchFamily="34" charset="0"/>
                <a:ea typeface="Arial" pitchFamily="34" charset="-122"/>
                <a:cs typeface="Arial" pitchFamily="34" charset="-120"/>
              </a:rPr>
              <a:t>Catatan:Tingkat</a:t>
            </a:r>
            <a:r>
              <a:rPr lang="en-US" sz="900" i="1" dirty="0">
                <a:solidFill>
                  <a:srgbClr val="5B6573"/>
                </a:solidFill>
                <a:latin typeface="Arial" pitchFamily="34" charset="0"/>
                <a:ea typeface="Arial" pitchFamily="34" charset="-122"/>
                <a:cs typeface="Arial" pitchFamily="34" charset="-120"/>
              </a:rPr>
              <a:t> </a:t>
            </a:r>
            <a:r>
              <a:rPr lang="en-US" sz="900" i="1" dirty="0" err="1">
                <a:solidFill>
                  <a:srgbClr val="5B6573"/>
                </a:solidFill>
                <a:latin typeface="Arial" pitchFamily="34" charset="0"/>
                <a:ea typeface="Arial" pitchFamily="34" charset="-122"/>
                <a:cs typeface="Arial" pitchFamily="34" charset="-120"/>
              </a:rPr>
              <a:t>suku</a:t>
            </a:r>
            <a:r>
              <a:rPr lang="en-US" sz="900" i="1" dirty="0">
                <a:solidFill>
                  <a:srgbClr val="5B6573"/>
                </a:solidFill>
                <a:latin typeface="Arial" pitchFamily="34" charset="0"/>
                <a:ea typeface="Arial" pitchFamily="34" charset="-122"/>
                <a:cs typeface="Arial" pitchFamily="34" charset="-120"/>
              </a:rPr>
              <a:t> bunga </a:t>
            </a:r>
            <a:r>
              <a:rPr lang="en-US" sz="900" i="1" dirty="0" err="1">
                <a:solidFill>
                  <a:srgbClr val="5B6573"/>
                </a:solidFill>
                <a:latin typeface="Arial" pitchFamily="34" charset="0"/>
                <a:ea typeface="Arial" pitchFamily="34" charset="-122"/>
                <a:cs typeface="Arial" pitchFamily="34" charset="-120"/>
              </a:rPr>
              <a:t>kedaulatan</a:t>
            </a:r>
            <a:r>
              <a:rPr lang="en-US" sz="900" i="1" dirty="0">
                <a:solidFill>
                  <a:srgbClr val="5B6573"/>
                </a:solidFill>
                <a:latin typeface="Arial" pitchFamily="34" charset="0"/>
                <a:ea typeface="Arial" pitchFamily="34" charset="-122"/>
                <a:cs typeface="Arial" pitchFamily="34" charset="-120"/>
              </a:rPr>
              <a:t>: 6,86%; benchmark Power Grid Corporation of India Limited (PGCIL): 7,1–7,5%.</a:t>
            </a:r>
            <a:endParaRPr lang="en-US" sz="900" dirty="0"/>
          </a:p>
        </p:txBody>
      </p:sp>
    </p:spTree>
    <p:extLst>
      <p:ext uri="{BB962C8B-B14F-4D97-AF65-F5344CB8AC3E}">
        <p14:creationId xmlns:p14="http://schemas.microsoft.com/office/powerpoint/2010/main" val="4057547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8AB3D-40F5-4046-C391-7FE08F49A15F}"/>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FDFE0A7F-363B-8C38-5B4C-EFB6F4440AF3}"/>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02A28F36-6FB2-DD09-071E-649892FB1BDE}"/>
              </a:ext>
            </a:extLst>
          </p:cNvPr>
          <p:cNvSpPr>
            <a:spLocks noGrp="1"/>
          </p:cNvSpPr>
          <p:nvPr>
            <p:ph type="sldNum" sz="quarter" idx="4"/>
          </p:nvPr>
        </p:nvSpPr>
        <p:spPr/>
        <p:txBody>
          <a:bodyPr/>
          <a:lstStyle/>
          <a:p>
            <a:fld id="{7782931A-7D25-4B4B-9464-57AE418934A3}" type="slidenum">
              <a:rPr lang="en-US" smtClean="0"/>
              <a:pPr/>
              <a:t>15</a:t>
            </a:fld>
            <a:endParaRPr lang="en-US"/>
          </a:p>
        </p:txBody>
      </p:sp>
      <p:sp>
        <p:nvSpPr>
          <p:cNvPr id="2" name="Text 0">
            <a:extLst>
              <a:ext uri="{FF2B5EF4-FFF2-40B4-BE49-F238E27FC236}">
                <a16:creationId xmlns:a16="http://schemas.microsoft.com/office/drawing/2014/main" id="{CA218BFE-930F-3D93-D93E-FEC6415D6A22}"/>
              </a:ext>
            </a:extLst>
          </p:cNvPr>
          <p:cNvSpPr/>
          <p:nvPr/>
        </p:nvSpPr>
        <p:spPr>
          <a:xfrm>
            <a:off x="396240" y="213360"/>
            <a:ext cx="11430000" cy="640080"/>
          </a:xfrm>
          <a:prstGeom prst="rect">
            <a:avLst/>
          </a:prstGeom>
          <a:noFill/>
          <a:ln/>
        </p:spPr>
        <p:txBody>
          <a:bodyPr wrap="square" lIns="0" tIns="0" rIns="0" bIns="0" rtlCol="0" anchor="ctr"/>
          <a:lstStyle/>
          <a:p>
            <a:pPr marL="0" indent="0">
              <a:buNone/>
            </a:pPr>
            <a:r>
              <a:rPr lang="en-US" sz="2800" b="1" dirty="0" err="1">
                <a:solidFill>
                  <a:srgbClr val="1D2933"/>
                </a:solidFill>
                <a:latin typeface="Arial" pitchFamily="34" charset="0"/>
                <a:ea typeface="Arial" pitchFamily="34" charset="-122"/>
                <a:cs typeface="Arial" pitchFamily="34" charset="-120"/>
              </a:rPr>
              <a:t>Instrumen</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pembiayaan</a:t>
            </a:r>
            <a:r>
              <a:rPr lang="en-US" sz="2800" b="1" dirty="0">
                <a:solidFill>
                  <a:srgbClr val="1D2933"/>
                </a:solidFill>
                <a:latin typeface="Arial" pitchFamily="34" charset="0"/>
                <a:ea typeface="Arial" pitchFamily="34" charset="-122"/>
                <a:cs typeface="Arial" pitchFamily="34" charset="-120"/>
              </a:rPr>
              <a:t> yang </a:t>
            </a:r>
            <a:r>
              <a:rPr lang="en-US" sz="2800" b="1" dirty="0" err="1">
                <a:solidFill>
                  <a:srgbClr val="1D2933"/>
                </a:solidFill>
                <a:latin typeface="Arial" pitchFamily="34" charset="0"/>
                <a:ea typeface="Arial" pitchFamily="34" charset="-122"/>
                <a:cs typeface="Arial" pitchFamily="34" charset="-120"/>
              </a:rPr>
              <a:t>tersedia</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setelah</a:t>
            </a:r>
            <a:r>
              <a:rPr lang="en-US" sz="2800" b="1" dirty="0">
                <a:solidFill>
                  <a:srgbClr val="1D2933"/>
                </a:solidFill>
                <a:latin typeface="Arial" pitchFamily="34" charset="0"/>
                <a:ea typeface="Arial" pitchFamily="34" charset="-122"/>
                <a:cs typeface="Arial" pitchFamily="34" charset="-120"/>
              </a:rPr>
              <a:t> sub-holding </a:t>
            </a:r>
            <a:r>
              <a:rPr lang="en-US" sz="2800" b="1" dirty="0" err="1">
                <a:solidFill>
                  <a:srgbClr val="1D2933"/>
                </a:solidFill>
                <a:latin typeface="Arial" pitchFamily="34" charset="0"/>
                <a:ea typeface="Arial" pitchFamily="34" charset="-122"/>
                <a:cs typeface="Arial" pitchFamily="34" charset="-120"/>
              </a:rPr>
              <a:t>didirikan</a:t>
            </a:r>
            <a:endParaRPr lang="en-US" sz="2800" dirty="0"/>
          </a:p>
        </p:txBody>
      </p:sp>
      <p:sp>
        <p:nvSpPr>
          <p:cNvPr id="3" name="Text 1">
            <a:extLst>
              <a:ext uri="{FF2B5EF4-FFF2-40B4-BE49-F238E27FC236}">
                <a16:creationId xmlns:a16="http://schemas.microsoft.com/office/drawing/2014/main" id="{70441E1E-C34E-D617-DE26-EA9693D82BF4}"/>
              </a:ext>
            </a:extLst>
          </p:cNvPr>
          <p:cNvSpPr/>
          <p:nvPr/>
        </p:nvSpPr>
        <p:spPr>
          <a:xfrm>
            <a:off x="396240" y="990600"/>
            <a:ext cx="11247120" cy="640080"/>
          </a:xfrm>
          <a:prstGeom prst="rect">
            <a:avLst/>
          </a:prstGeom>
          <a:noFill/>
          <a:ln/>
        </p:spPr>
        <p:txBody>
          <a:bodyPr wrap="square" lIns="0" tIns="0" rIns="0" bIns="0" rtlCol="0" anchor="ctr"/>
          <a:lstStyle/>
          <a:p>
            <a:pPr marL="0" indent="0">
              <a:buNone/>
            </a:pPr>
            <a:r>
              <a:rPr lang="en-US" sz="1300" i="1">
                <a:solidFill>
                  <a:srgbClr val="5B6573"/>
                </a:solidFill>
                <a:latin typeface="Arial" pitchFamily="34" charset="0"/>
                <a:ea typeface="Arial" pitchFamily="34" charset="-122"/>
                <a:cs typeface="Arial" pitchFamily="34" charset="-120"/>
              </a:rPr>
              <a:t>Basis pendapatan teregulasi membuka serangkaian sumber modal yang lebih luas, sejalan dengan umur aset transmisi yang panjang dan arus kas yang stabil. Modal publik tidak dihapus, melainkan menjadi katalitik, bukan struktural.</a:t>
            </a:r>
            <a:endParaRPr lang="en-US" sz="1300"/>
          </a:p>
        </p:txBody>
      </p:sp>
      <p:sp>
        <p:nvSpPr>
          <p:cNvPr id="6" name="Shape 2">
            <a:extLst>
              <a:ext uri="{FF2B5EF4-FFF2-40B4-BE49-F238E27FC236}">
                <a16:creationId xmlns:a16="http://schemas.microsoft.com/office/drawing/2014/main" id="{804F6853-7E99-CCE8-CF4E-BDD3DC8049B2}"/>
              </a:ext>
            </a:extLst>
          </p:cNvPr>
          <p:cNvSpPr/>
          <p:nvPr/>
        </p:nvSpPr>
        <p:spPr>
          <a:xfrm>
            <a:off x="396240" y="1767840"/>
            <a:ext cx="2788920" cy="1920240"/>
          </a:xfrm>
          <a:prstGeom prst="rect">
            <a:avLst/>
          </a:prstGeom>
          <a:solidFill>
            <a:srgbClr val="EDF0F3"/>
          </a:solidFill>
          <a:ln w="12700">
            <a:solidFill>
              <a:srgbClr val="EDF0F3"/>
            </a:solidFill>
            <a:prstDash val="solid"/>
          </a:ln>
        </p:spPr>
        <p:txBody>
          <a:bodyPr/>
          <a:lstStyle/>
          <a:p>
            <a:endParaRPr lang="en-US"/>
          </a:p>
        </p:txBody>
      </p:sp>
      <p:sp>
        <p:nvSpPr>
          <p:cNvPr id="7" name="Shape 3">
            <a:extLst>
              <a:ext uri="{FF2B5EF4-FFF2-40B4-BE49-F238E27FC236}">
                <a16:creationId xmlns:a16="http://schemas.microsoft.com/office/drawing/2014/main" id="{D427B478-D1E8-100B-C78A-CD486FF06450}"/>
              </a:ext>
            </a:extLst>
          </p:cNvPr>
          <p:cNvSpPr/>
          <p:nvPr/>
        </p:nvSpPr>
        <p:spPr>
          <a:xfrm>
            <a:off x="396240" y="1767840"/>
            <a:ext cx="2788920" cy="54864"/>
          </a:xfrm>
          <a:prstGeom prst="rect">
            <a:avLst/>
          </a:prstGeom>
          <a:solidFill>
            <a:srgbClr val="355EFF"/>
          </a:solidFill>
          <a:ln w="12700">
            <a:solidFill>
              <a:srgbClr val="355EFF"/>
            </a:solidFill>
            <a:prstDash val="solid"/>
          </a:ln>
        </p:spPr>
        <p:txBody>
          <a:bodyPr/>
          <a:lstStyle/>
          <a:p>
            <a:endParaRPr lang="en-US"/>
          </a:p>
        </p:txBody>
      </p:sp>
      <p:pic>
        <p:nvPicPr>
          <p:cNvPr id="8" name="Image 0" descr="/home/claude/deck2/assets/icon_doc_dark.png">
            <a:extLst>
              <a:ext uri="{FF2B5EF4-FFF2-40B4-BE49-F238E27FC236}">
                <a16:creationId xmlns:a16="http://schemas.microsoft.com/office/drawing/2014/main" id="{6AC026C7-4E32-58F5-1F01-B9ABF4EE13A5}"/>
              </a:ext>
            </a:extLst>
          </p:cNvPr>
          <p:cNvPicPr>
            <a:picLocks noChangeAspect="1"/>
          </p:cNvPicPr>
          <p:nvPr/>
        </p:nvPicPr>
        <p:blipFill>
          <a:blip r:embed="rId3"/>
          <a:stretch>
            <a:fillRect/>
          </a:stretch>
        </p:blipFill>
        <p:spPr>
          <a:xfrm>
            <a:off x="579120" y="1950720"/>
            <a:ext cx="411480" cy="411480"/>
          </a:xfrm>
          <a:prstGeom prst="rect">
            <a:avLst/>
          </a:prstGeom>
        </p:spPr>
      </p:pic>
      <p:sp>
        <p:nvSpPr>
          <p:cNvPr id="9" name="Text 4">
            <a:extLst>
              <a:ext uri="{FF2B5EF4-FFF2-40B4-BE49-F238E27FC236}">
                <a16:creationId xmlns:a16="http://schemas.microsoft.com/office/drawing/2014/main" id="{C5E53591-FDF2-3834-75E0-AC133AB3D4B1}"/>
              </a:ext>
            </a:extLst>
          </p:cNvPr>
          <p:cNvSpPr/>
          <p:nvPr/>
        </p:nvSpPr>
        <p:spPr>
          <a:xfrm>
            <a:off x="1082040" y="1950720"/>
            <a:ext cx="1965960" cy="457200"/>
          </a:xfrm>
          <a:prstGeom prst="rect">
            <a:avLst/>
          </a:prstGeom>
          <a:noFill/>
          <a:ln/>
        </p:spPr>
        <p:txBody>
          <a:bodyPr wrap="square" lIns="0" tIns="0" rIns="0" bIns="0" rtlCol="0" anchor="ctr"/>
          <a:lstStyle/>
          <a:p>
            <a:pPr marL="0" indent="0">
              <a:buNone/>
            </a:pPr>
            <a:r>
              <a:rPr lang="en-US" sz="1150" b="1">
                <a:solidFill>
                  <a:srgbClr val="1D2933"/>
                </a:solidFill>
                <a:latin typeface="Arial" pitchFamily="34" charset="0"/>
                <a:ea typeface="Arial" pitchFamily="34" charset="-122"/>
                <a:cs typeface="Arial" pitchFamily="34" charset="-120"/>
              </a:rPr>
              <a:t>Obligasi korporasi</a:t>
            </a:r>
            <a:endParaRPr lang="en-US" sz="1150"/>
          </a:p>
        </p:txBody>
      </p:sp>
      <p:sp>
        <p:nvSpPr>
          <p:cNvPr id="10" name="Text 5">
            <a:extLst>
              <a:ext uri="{FF2B5EF4-FFF2-40B4-BE49-F238E27FC236}">
                <a16:creationId xmlns:a16="http://schemas.microsoft.com/office/drawing/2014/main" id="{1246FA02-B52D-6359-EE24-7969E01F596D}"/>
              </a:ext>
            </a:extLst>
          </p:cNvPr>
          <p:cNvSpPr/>
          <p:nvPr/>
        </p:nvSpPr>
        <p:spPr>
          <a:xfrm>
            <a:off x="579120" y="2481072"/>
            <a:ext cx="2423160" cy="1097280"/>
          </a:xfrm>
          <a:prstGeom prst="rect">
            <a:avLst/>
          </a:prstGeom>
          <a:noFill/>
          <a:ln/>
        </p:spPr>
        <p:txBody>
          <a:bodyPr wrap="square" lIns="0" tIns="0" rIns="0" bIns="0" rtlCol="0" anchor="t"/>
          <a:lstStyle/>
          <a:p>
            <a:r>
              <a:rPr lang="en-US" sz="950" dirty="0">
                <a:solidFill>
                  <a:srgbClr val="1D2933"/>
                </a:solidFill>
                <a:latin typeface="Arial" pitchFamily="34" charset="0"/>
                <a:ea typeface="Arial" pitchFamily="34" charset="-122"/>
                <a:cs typeface="Arial" pitchFamily="34" charset="-120"/>
              </a:rPr>
              <a:t>Utang </a:t>
            </a:r>
            <a:r>
              <a:rPr lang="en-US" sz="950" dirty="0" err="1">
                <a:solidFill>
                  <a:srgbClr val="1D2933"/>
                </a:solidFill>
                <a:latin typeface="Arial" pitchFamily="34" charset="0"/>
                <a:ea typeface="Arial" pitchFamily="34" charset="-122"/>
                <a:cs typeface="Arial" pitchFamily="34" charset="-120"/>
              </a:rPr>
              <a:t>bertenor</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panjang</a:t>
            </a:r>
            <a:r>
              <a:rPr lang="en-US" sz="950" dirty="0">
                <a:solidFill>
                  <a:srgbClr val="1D2933"/>
                </a:solidFill>
                <a:latin typeface="Arial" pitchFamily="34" charset="0"/>
                <a:ea typeface="Arial" pitchFamily="34" charset="-122"/>
                <a:cs typeface="Arial" pitchFamily="34" charset="-120"/>
              </a:rPr>
              <a:t> yang </a:t>
            </a:r>
            <a:r>
              <a:rPr lang="en-US" sz="950" dirty="0" err="1">
                <a:solidFill>
                  <a:srgbClr val="1D2933"/>
                </a:solidFill>
                <a:latin typeface="Arial" pitchFamily="34" charset="0"/>
                <a:ea typeface="Arial" pitchFamily="34" charset="-122"/>
                <a:cs typeface="Arial" pitchFamily="34" charset="-120"/>
              </a:rPr>
              <a:t>diterbitkan</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terhadap</a:t>
            </a:r>
            <a:r>
              <a:rPr lang="en-US" sz="950" dirty="0">
                <a:solidFill>
                  <a:srgbClr val="1D2933"/>
                </a:solidFill>
                <a:latin typeface="Arial" pitchFamily="34" charset="0"/>
                <a:ea typeface="Arial" pitchFamily="34" charset="-122"/>
                <a:cs typeface="Arial" pitchFamily="34" charset="-120"/>
              </a:rPr>
              <a:t> basis </a:t>
            </a:r>
            <a:r>
              <a:rPr lang="en-US" sz="950" dirty="0" err="1">
                <a:solidFill>
                  <a:srgbClr val="1D2933"/>
                </a:solidFill>
                <a:latin typeface="Arial" pitchFamily="34" charset="0"/>
                <a:ea typeface="Arial" pitchFamily="34" charset="-122"/>
                <a:cs typeface="Arial" pitchFamily="34" charset="-120"/>
              </a:rPr>
              <a:t>pendapatan</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teregulasi</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termasuk</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penerbitan</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domestik</a:t>
            </a:r>
            <a:r>
              <a:rPr lang="en-US" sz="950" dirty="0">
                <a:solidFill>
                  <a:srgbClr val="1D2933"/>
                </a:solidFill>
                <a:latin typeface="Arial" pitchFamily="34" charset="0"/>
                <a:ea typeface="Arial" pitchFamily="34" charset="-122"/>
                <a:cs typeface="Arial" pitchFamily="34" charset="-120"/>
              </a:rPr>
              <a:t> dan global. Power Grid Corporation of India Limited (PGCIL) </a:t>
            </a:r>
            <a:r>
              <a:rPr lang="en-US" sz="950" dirty="0" err="1">
                <a:solidFill>
                  <a:srgbClr val="1D2933"/>
                </a:solidFill>
                <a:latin typeface="Arial" pitchFamily="34" charset="0"/>
                <a:ea typeface="Arial" pitchFamily="34" charset="-122"/>
                <a:cs typeface="Arial" pitchFamily="34" charset="-120"/>
              </a:rPr>
              <a:t>menerbitkan</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obligasi</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dalam</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kisaran</a:t>
            </a:r>
            <a:r>
              <a:rPr lang="en-US" sz="950" dirty="0">
                <a:solidFill>
                  <a:srgbClr val="1D2933"/>
                </a:solidFill>
                <a:latin typeface="Arial" pitchFamily="34" charset="0"/>
                <a:ea typeface="Arial" pitchFamily="34" charset="-122"/>
                <a:cs typeface="Arial" pitchFamily="34" charset="-120"/>
              </a:rPr>
              <a:t> ~30 basis points (bps) </a:t>
            </a:r>
            <a:r>
              <a:rPr lang="en-US" sz="950" dirty="0" err="1">
                <a:solidFill>
                  <a:srgbClr val="1D2933"/>
                </a:solidFill>
                <a:latin typeface="Arial" pitchFamily="34" charset="0"/>
                <a:ea typeface="Arial" pitchFamily="34" charset="-122"/>
                <a:cs typeface="Arial" pitchFamily="34" charset="-120"/>
              </a:rPr>
              <a:t>dari</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tingkat</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suku</a:t>
            </a:r>
            <a:r>
              <a:rPr lang="en-US" sz="950" dirty="0">
                <a:solidFill>
                  <a:srgbClr val="1D2933"/>
                </a:solidFill>
                <a:latin typeface="Arial" pitchFamily="34" charset="0"/>
                <a:ea typeface="Arial" pitchFamily="34" charset="-122"/>
                <a:cs typeface="Arial" pitchFamily="34" charset="-120"/>
              </a:rPr>
              <a:t> bunga </a:t>
            </a:r>
            <a:r>
              <a:rPr lang="en-US" sz="950" dirty="0" err="1">
                <a:solidFill>
                  <a:srgbClr val="1D2933"/>
                </a:solidFill>
                <a:latin typeface="Arial" pitchFamily="34" charset="0"/>
                <a:ea typeface="Arial" pitchFamily="34" charset="-122"/>
                <a:cs typeface="Arial" pitchFamily="34" charset="-120"/>
              </a:rPr>
              <a:t>kedaulatan</a:t>
            </a:r>
            <a:r>
              <a:rPr lang="en-US" sz="950" dirty="0">
                <a:solidFill>
                  <a:srgbClr val="1D2933"/>
                </a:solidFill>
                <a:latin typeface="Arial" pitchFamily="34" charset="0"/>
                <a:ea typeface="Arial" pitchFamily="34" charset="-122"/>
                <a:cs typeface="Arial" pitchFamily="34" charset="-120"/>
              </a:rPr>
              <a:t> India.</a:t>
            </a:r>
            <a:endParaRPr lang="en-US" sz="950" dirty="0"/>
          </a:p>
        </p:txBody>
      </p:sp>
      <p:sp>
        <p:nvSpPr>
          <p:cNvPr id="11" name="Shape 6">
            <a:extLst>
              <a:ext uri="{FF2B5EF4-FFF2-40B4-BE49-F238E27FC236}">
                <a16:creationId xmlns:a16="http://schemas.microsoft.com/office/drawing/2014/main" id="{9DD4A5A7-9510-29AA-C485-9BF7785F6EE5}"/>
              </a:ext>
            </a:extLst>
          </p:cNvPr>
          <p:cNvSpPr/>
          <p:nvPr/>
        </p:nvSpPr>
        <p:spPr>
          <a:xfrm>
            <a:off x="3276600" y="1767840"/>
            <a:ext cx="2788920" cy="1920240"/>
          </a:xfrm>
          <a:prstGeom prst="rect">
            <a:avLst/>
          </a:prstGeom>
          <a:solidFill>
            <a:srgbClr val="EDF0F3"/>
          </a:solidFill>
          <a:ln w="12700">
            <a:solidFill>
              <a:srgbClr val="EDF0F3"/>
            </a:solidFill>
            <a:prstDash val="solid"/>
          </a:ln>
        </p:spPr>
        <p:txBody>
          <a:bodyPr/>
          <a:lstStyle/>
          <a:p>
            <a:endParaRPr lang="en-US"/>
          </a:p>
        </p:txBody>
      </p:sp>
      <p:sp>
        <p:nvSpPr>
          <p:cNvPr id="12" name="Shape 7">
            <a:extLst>
              <a:ext uri="{FF2B5EF4-FFF2-40B4-BE49-F238E27FC236}">
                <a16:creationId xmlns:a16="http://schemas.microsoft.com/office/drawing/2014/main" id="{878D3B37-51B9-A873-41FE-F64C7C42DDAA}"/>
              </a:ext>
            </a:extLst>
          </p:cNvPr>
          <p:cNvSpPr/>
          <p:nvPr/>
        </p:nvSpPr>
        <p:spPr>
          <a:xfrm>
            <a:off x="3276600" y="1767840"/>
            <a:ext cx="2788920" cy="54864"/>
          </a:xfrm>
          <a:prstGeom prst="rect">
            <a:avLst/>
          </a:prstGeom>
          <a:solidFill>
            <a:srgbClr val="355EFF"/>
          </a:solidFill>
          <a:ln w="12700">
            <a:solidFill>
              <a:srgbClr val="355EFF"/>
            </a:solidFill>
            <a:prstDash val="solid"/>
          </a:ln>
        </p:spPr>
        <p:txBody>
          <a:bodyPr/>
          <a:lstStyle/>
          <a:p>
            <a:endParaRPr lang="en-US"/>
          </a:p>
        </p:txBody>
      </p:sp>
      <p:pic>
        <p:nvPicPr>
          <p:cNvPr id="13" name="Image 1" descr="/home/claude/deck2/assets/icon_atom_dark.png">
            <a:extLst>
              <a:ext uri="{FF2B5EF4-FFF2-40B4-BE49-F238E27FC236}">
                <a16:creationId xmlns:a16="http://schemas.microsoft.com/office/drawing/2014/main" id="{005F06F3-112F-AF93-51E7-F0FE1FDC0954}"/>
              </a:ext>
            </a:extLst>
          </p:cNvPr>
          <p:cNvPicPr>
            <a:picLocks noChangeAspect="1"/>
          </p:cNvPicPr>
          <p:nvPr/>
        </p:nvPicPr>
        <p:blipFill>
          <a:blip r:embed="rId4"/>
          <a:stretch>
            <a:fillRect/>
          </a:stretch>
        </p:blipFill>
        <p:spPr>
          <a:xfrm>
            <a:off x="3459480" y="1950720"/>
            <a:ext cx="411480" cy="411480"/>
          </a:xfrm>
          <a:prstGeom prst="rect">
            <a:avLst/>
          </a:prstGeom>
        </p:spPr>
      </p:pic>
      <p:sp>
        <p:nvSpPr>
          <p:cNvPr id="14" name="Text 8">
            <a:extLst>
              <a:ext uri="{FF2B5EF4-FFF2-40B4-BE49-F238E27FC236}">
                <a16:creationId xmlns:a16="http://schemas.microsoft.com/office/drawing/2014/main" id="{485779FF-0B0D-8660-B047-3B4FC8651EA2}"/>
              </a:ext>
            </a:extLst>
          </p:cNvPr>
          <p:cNvSpPr/>
          <p:nvPr/>
        </p:nvSpPr>
        <p:spPr>
          <a:xfrm>
            <a:off x="3962400" y="1950720"/>
            <a:ext cx="1965960" cy="457200"/>
          </a:xfrm>
          <a:prstGeom prst="rect">
            <a:avLst/>
          </a:prstGeom>
          <a:noFill/>
          <a:ln/>
        </p:spPr>
        <p:txBody>
          <a:bodyPr wrap="square" lIns="0" tIns="0" rIns="0" bIns="0" rtlCol="0" anchor="ctr"/>
          <a:lstStyle/>
          <a:p>
            <a:pPr marL="0" indent="0">
              <a:buNone/>
            </a:pPr>
            <a:r>
              <a:rPr lang="en-US" sz="1150" b="1">
                <a:solidFill>
                  <a:srgbClr val="1D2933"/>
                </a:solidFill>
                <a:latin typeface="Arial" pitchFamily="34" charset="0"/>
                <a:ea typeface="Arial" pitchFamily="34" charset="-122"/>
                <a:cs typeface="Arial" pitchFamily="34" charset="-120"/>
              </a:rPr>
              <a:t>Obligasi hijau &amp; keberlanjutan</a:t>
            </a:r>
            <a:endParaRPr lang="en-US" sz="1150"/>
          </a:p>
        </p:txBody>
      </p:sp>
      <p:sp>
        <p:nvSpPr>
          <p:cNvPr id="15" name="Text 9">
            <a:extLst>
              <a:ext uri="{FF2B5EF4-FFF2-40B4-BE49-F238E27FC236}">
                <a16:creationId xmlns:a16="http://schemas.microsoft.com/office/drawing/2014/main" id="{ED4219C8-7CBC-E239-B24A-D832DC1F6D44}"/>
              </a:ext>
            </a:extLst>
          </p:cNvPr>
          <p:cNvSpPr/>
          <p:nvPr/>
        </p:nvSpPr>
        <p:spPr>
          <a:xfrm>
            <a:off x="3459480" y="2481072"/>
            <a:ext cx="2423160" cy="1097280"/>
          </a:xfrm>
          <a:prstGeom prst="rect">
            <a:avLst/>
          </a:prstGeom>
          <a:noFill/>
          <a:ln/>
        </p:spPr>
        <p:txBody>
          <a:bodyPr wrap="square" lIns="0" tIns="0" rIns="0" bIns="0" rtlCol="0" anchor="t"/>
          <a:lstStyle/>
          <a:p>
            <a:r>
              <a:rPr lang="en-US" sz="950" dirty="0" err="1">
                <a:solidFill>
                  <a:srgbClr val="1D2933"/>
                </a:solidFill>
                <a:latin typeface="Arial" pitchFamily="34" charset="0"/>
                <a:ea typeface="Arial" pitchFamily="34" charset="-122"/>
                <a:cs typeface="Arial" pitchFamily="34" charset="-120"/>
              </a:rPr>
              <a:t>Ekspansi</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jaringan</a:t>
            </a:r>
            <a:r>
              <a:rPr lang="en-US" sz="950" dirty="0">
                <a:solidFill>
                  <a:srgbClr val="1D2933"/>
                </a:solidFill>
                <a:latin typeface="Arial" pitchFamily="34" charset="0"/>
                <a:ea typeface="Arial" pitchFamily="34" charset="-122"/>
                <a:cs typeface="Arial" pitchFamily="34" charset="-120"/>
              </a:rPr>
              <a:t> yang </a:t>
            </a:r>
            <a:r>
              <a:rPr lang="en-US" sz="950" dirty="0" err="1">
                <a:solidFill>
                  <a:srgbClr val="1D2933"/>
                </a:solidFill>
                <a:latin typeface="Arial" pitchFamily="34" charset="0"/>
                <a:ea typeface="Arial" pitchFamily="34" charset="-122"/>
                <a:cs typeface="Arial" pitchFamily="34" charset="-120"/>
              </a:rPr>
              <a:t>mendukung</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integrasi</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terbarukan</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memenuhi</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mandat</a:t>
            </a:r>
            <a:r>
              <a:rPr lang="en-US" sz="950" dirty="0">
                <a:solidFill>
                  <a:srgbClr val="1D2933"/>
                </a:solidFill>
                <a:latin typeface="Arial" pitchFamily="34" charset="0"/>
                <a:ea typeface="Arial" pitchFamily="34" charset="-122"/>
                <a:cs typeface="Arial" pitchFamily="34" charset="-120"/>
              </a:rPr>
              <a:t> environmental, social, and governance (ESG). </a:t>
            </a:r>
            <a:r>
              <a:rPr lang="en-US" sz="950" dirty="0" err="1">
                <a:solidFill>
                  <a:srgbClr val="1D2933"/>
                </a:solidFill>
                <a:latin typeface="Arial" pitchFamily="34" charset="0"/>
                <a:ea typeface="Arial" pitchFamily="34" charset="-122"/>
                <a:cs typeface="Arial" pitchFamily="34" charset="-120"/>
              </a:rPr>
              <a:t>Penerbitan</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obligasi</a:t>
            </a:r>
            <a:r>
              <a:rPr lang="en-US" sz="950" dirty="0">
                <a:solidFill>
                  <a:srgbClr val="1D2933"/>
                </a:solidFill>
                <a:latin typeface="Arial" pitchFamily="34" charset="0"/>
                <a:ea typeface="Arial" pitchFamily="34" charset="-122"/>
                <a:cs typeface="Arial" pitchFamily="34" charset="-120"/>
              </a:rPr>
              <a:t> Indonesia </a:t>
            </a:r>
            <a:r>
              <a:rPr lang="en-US" sz="950" dirty="0" err="1">
                <a:solidFill>
                  <a:srgbClr val="1D2933"/>
                </a:solidFill>
                <a:latin typeface="Arial" pitchFamily="34" charset="0"/>
                <a:ea typeface="Arial" pitchFamily="34" charset="-122"/>
                <a:cs typeface="Arial" pitchFamily="34" charset="-120"/>
              </a:rPr>
              <a:t>ditetapkan</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mendekati</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tingkat</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suku</a:t>
            </a:r>
            <a:r>
              <a:rPr lang="en-US" sz="950" dirty="0">
                <a:solidFill>
                  <a:srgbClr val="1D2933"/>
                </a:solidFill>
                <a:latin typeface="Arial" pitchFamily="34" charset="0"/>
                <a:ea typeface="Arial" pitchFamily="34" charset="-122"/>
                <a:cs typeface="Arial" pitchFamily="34" charset="-120"/>
              </a:rPr>
              <a:t> bunga </a:t>
            </a:r>
            <a:r>
              <a:rPr lang="en-US" sz="950" dirty="0" err="1">
                <a:solidFill>
                  <a:srgbClr val="1D2933"/>
                </a:solidFill>
                <a:latin typeface="Arial" pitchFamily="34" charset="0"/>
                <a:ea typeface="Arial" pitchFamily="34" charset="-122"/>
                <a:cs typeface="Arial" pitchFamily="34" charset="-120"/>
              </a:rPr>
              <a:t>kedaulatan</a:t>
            </a:r>
            <a:r>
              <a:rPr lang="en-US" sz="950" dirty="0">
                <a:solidFill>
                  <a:srgbClr val="1D2933"/>
                </a:solidFill>
                <a:latin typeface="Arial" pitchFamily="34" charset="0"/>
                <a:ea typeface="Arial" pitchFamily="34" charset="-122"/>
                <a:cs typeface="Arial" pitchFamily="34" charset="-120"/>
              </a:rPr>
              <a:t> 6,86%.</a:t>
            </a:r>
            <a:endParaRPr lang="en-US" sz="950" dirty="0"/>
          </a:p>
        </p:txBody>
      </p:sp>
      <p:sp>
        <p:nvSpPr>
          <p:cNvPr id="16" name="Shape 10">
            <a:extLst>
              <a:ext uri="{FF2B5EF4-FFF2-40B4-BE49-F238E27FC236}">
                <a16:creationId xmlns:a16="http://schemas.microsoft.com/office/drawing/2014/main" id="{48675C66-F92F-4D84-7A12-9EA511A0801A}"/>
              </a:ext>
            </a:extLst>
          </p:cNvPr>
          <p:cNvSpPr/>
          <p:nvPr/>
        </p:nvSpPr>
        <p:spPr>
          <a:xfrm>
            <a:off x="6156960" y="1767840"/>
            <a:ext cx="2788920" cy="1920240"/>
          </a:xfrm>
          <a:prstGeom prst="rect">
            <a:avLst/>
          </a:prstGeom>
          <a:solidFill>
            <a:srgbClr val="EDF0F3"/>
          </a:solidFill>
          <a:ln w="12700">
            <a:solidFill>
              <a:srgbClr val="EDF0F3"/>
            </a:solidFill>
            <a:prstDash val="solid"/>
          </a:ln>
        </p:spPr>
        <p:txBody>
          <a:bodyPr/>
          <a:lstStyle/>
          <a:p>
            <a:endParaRPr lang="en-US"/>
          </a:p>
        </p:txBody>
      </p:sp>
      <p:sp>
        <p:nvSpPr>
          <p:cNvPr id="17" name="Shape 11">
            <a:extLst>
              <a:ext uri="{FF2B5EF4-FFF2-40B4-BE49-F238E27FC236}">
                <a16:creationId xmlns:a16="http://schemas.microsoft.com/office/drawing/2014/main" id="{9A413E95-E556-C21E-2F3C-AD063F274D55}"/>
              </a:ext>
            </a:extLst>
          </p:cNvPr>
          <p:cNvSpPr/>
          <p:nvPr/>
        </p:nvSpPr>
        <p:spPr>
          <a:xfrm>
            <a:off x="6156960" y="1767840"/>
            <a:ext cx="2788920" cy="54864"/>
          </a:xfrm>
          <a:prstGeom prst="rect">
            <a:avLst/>
          </a:prstGeom>
          <a:solidFill>
            <a:srgbClr val="355EFF"/>
          </a:solidFill>
          <a:ln w="12700">
            <a:solidFill>
              <a:srgbClr val="355EFF"/>
            </a:solidFill>
            <a:prstDash val="solid"/>
          </a:ln>
        </p:spPr>
        <p:txBody>
          <a:bodyPr/>
          <a:lstStyle/>
          <a:p>
            <a:endParaRPr lang="en-US"/>
          </a:p>
        </p:txBody>
      </p:sp>
      <p:pic>
        <p:nvPicPr>
          <p:cNvPr id="18" name="Image 2" descr="/home/claude/deck2/assets/icon_coins_stack.png">
            <a:extLst>
              <a:ext uri="{FF2B5EF4-FFF2-40B4-BE49-F238E27FC236}">
                <a16:creationId xmlns:a16="http://schemas.microsoft.com/office/drawing/2014/main" id="{8DBC1F61-DC36-D5B9-2199-409E66A24F3F}"/>
              </a:ext>
            </a:extLst>
          </p:cNvPr>
          <p:cNvPicPr>
            <a:picLocks noChangeAspect="1"/>
          </p:cNvPicPr>
          <p:nvPr/>
        </p:nvPicPr>
        <p:blipFill>
          <a:blip r:embed="rId5"/>
          <a:stretch>
            <a:fillRect/>
          </a:stretch>
        </p:blipFill>
        <p:spPr>
          <a:xfrm>
            <a:off x="6339840" y="1950720"/>
            <a:ext cx="411480" cy="411480"/>
          </a:xfrm>
          <a:prstGeom prst="rect">
            <a:avLst/>
          </a:prstGeom>
        </p:spPr>
      </p:pic>
      <p:sp>
        <p:nvSpPr>
          <p:cNvPr id="19" name="Text 12">
            <a:extLst>
              <a:ext uri="{FF2B5EF4-FFF2-40B4-BE49-F238E27FC236}">
                <a16:creationId xmlns:a16="http://schemas.microsoft.com/office/drawing/2014/main" id="{FC0AC655-4690-4815-6B12-6271014CB215}"/>
              </a:ext>
            </a:extLst>
          </p:cNvPr>
          <p:cNvSpPr/>
          <p:nvPr/>
        </p:nvSpPr>
        <p:spPr>
          <a:xfrm>
            <a:off x="6842760" y="1950720"/>
            <a:ext cx="1965960" cy="457200"/>
          </a:xfrm>
          <a:prstGeom prst="rect">
            <a:avLst/>
          </a:prstGeom>
          <a:noFill/>
          <a:ln/>
        </p:spPr>
        <p:txBody>
          <a:bodyPr wrap="square" lIns="0" tIns="0" rIns="0" bIns="0" rtlCol="0" anchor="ctr"/>
          <a:lstStyle/>
          <a:p>
            <a:pPr marL="0" indent="0">
              <a:buNone/>
            </a:pPr>
            <a:r>
              <a:rPr lang="en-US" sz="1150" b="1">
                <a:solidFill>
                  <a:srgbClr val="1D2933"/>
                </a:solidFill>
                <a:latin typeface="Arial" pitchFamily="34" charset="0"/>
                <a:ea typeface="Arial" pitchFamily="34" charset="-122"/>
                <a:cs typeface="Arial" pitchFamily="34" charset="-120"/>
              </a:rPr>
              <a:t>Pinjaman bank, termasuk B-loan MDB</a:t>
            </a:r>
            <a:endParaRPr lang="en-US" sz="1150"/>
          </a:p>
        </p:txBody>
      </p:sp>
      <p:sp>
        <p:nvSpPr>
          <p:cNvPr id="20" name="Text 13">
            <a:extLst>
              <a:ext uri="{FF2B5EF4-FFF2-40B4-BE49-F238E27FC236}">
                <a16:creationId xmlns:a16="http://schemas.microsoft.com/office/drawing/2014/main" id="{98B89554-7BF5-4819-A539-BDF8BE0932EE}"/>
              </a:ext>
            </a:extLst>
          </p:cNvPr>
          <p:cNvSpPr/>
          <p:nvPr/>
        </p:nvSpPr>
        <p:spPr>
          <a:xfrm>
            <a:off x="6339840" y="2481072"/>
            <a:ext cx="2423160" cy="1097280"/>
          </a:xfrm>
          <a:prstGeom prst="rect">
            <a:avLst/>
          </a:prstGeom>
          <a:noFill/>
          <a:ln/>
        </p:spPr>
        <p:txBody>
          <a:bodyPr wrap="square" lIns="0" tIns="0" rIns="0" bIns="0" rtlCol="0" anchor="t"/>
          <a:lstStyle/>
          <a:p>
            <a:pPr marL="0" indent="0">
              <a:buNone/>
            </a:pPr>
            <a:r>
              <a:rPr lang="en-US" sz="950">
                <a:solidFill>
                  <a:srgbClr val="1D2933"/>
                </a:solidFill>
                <a:latin typeface="Arial" pitchFamily="34" charset="0"/>
                <a:ea typeface="Arial" pitchFamily="34" charset="-122"/>
                <a:cs typeface="Arial" pitchFamily="34" charset="-120"/>
              </a:rPr>
              <a:t>Fasilitas bilateral dan sindikasi. Partisipasi MDB melalui B-loan membantu menekan tingkat suku bunga komersial ke batas bawah kisaran pasar.</a:t>
            </a:r>
            <a:endParaRPr lang="en-US" sz="950"/>
          </a:p>
        </p:txBody>
      </p:sp>
      <p:sp>
        <p:nvSpPr>
          <p:cNvPr id="21" name="Shape 14">
            <a:extLst>
              <a:ext uri="{FF2B5EF4-FFF2-40B4-BE49-F238E27FC236}">
                <a16:creationId xmlns:a16="http://schemas.microsoft.com/office/drawing/2014/main" id="{DB791A92-41D8-E115-DBB6-1A73013B53E0}"/>
              </a:ext>
            </a:extLst>
          </p:cNvPr>
          <p:cNvSpPr/>
          <p:nvPr/>
        </p:nvSpPr>
        <p:spPr>
          <a:xfrm>
            <a:off x="9037320" y="1767840"/>
            <a:ext cx="2788920" cy="1920240"/>
          </a:xfrm>
          <a:prstGeom prst="rect">
            <a:avLst/>
          </a:prstGeom>
          <a:solidFill>
            <a:srgbClr val="EDF0F3"/>
          </a:solidFill>
          <a:ln w="12700">
            <a:solidFill>
              <a:srgbClr val="EDF0F3"/>
            </a:solidFill>
            <a:prstDash val="solid"/>
          </a:ln>
        </p:spPr>
        <p:txBody>
          <a:bodyPr/>
          <a:lstStyle/>
          <a:p>
            <a:endParaRPr lang="en-US"/>
          </a:p>
        </p:txBody>
      </p:sp>
      <p:sp>
        <p:nvSpPr>
          <p:cNvPr id="22" name="Shape 15">
            <a:extLst>
              <a:ext uri="{FF2B5EF4-FFF2-40B4-BE49-F238E27FC236}">
                <a16:creationId xmlns:a16="http://schemas.microsoft.com/office/drawing/2014/main" id="{B8A23454-C48B-F7BA-8978-D9F5A65D5EA2}"/>
              </a:ext>
            </a:extLst>
          </p:cNvPr>
          <p:cNvSpPr/>
          <p:nvPr/>
        </p:nvSpPr>
        <p:spPr>
          <a:xfrm>
            <a:off x="9037320" y="1767840"/>
            <a:ext cx="2788920" cy="54864"/>
          </a:xfrm>
          <a:prstGeom prst="rect">
            <a:avLst/>
          </a:prstGeom>
          <a:solidFill>
            <a:srgbClr val="355EFF"/>
          </a:solidFill>
          <a:ln w="12700">
            <a:solidFill>
              <a:srgbClr val="355EFF"/>
            </a:solidFill>
            <a:prstDash val="solid"/>
          </a:ln>
        </p:spPr>
        <p:txBody>
          <a:bodyPr/>
          <a:lstStyle/>
          <a:p>
            <a:endParaRPr lang="en-US"/>
          </a:p>
        </p:txBody>
      </p:sp>
      <p:pic>
        <p:nvPicPr>
          <p:cNvPr id="23" name="Image 3" descr="/home/claude/deck2/assets/icon_govt_dark.png">
            <a:extLst>
              <a:ext uri="{FF2B5EF4-FFF2-40B4-BE49-F238E27FC236}">
                <a16:creationId xmlns:a16="http://schemas.microsoft.com/office/drawing/2014/main" id="{973930D5-D19B-A652-8DD3-61F7623B494C}"/>
              </a:ext>
            </a:extLst>
          </p:cNvPr>
          <p:cNvPicPr>
            <a:picLocks noChangeAspect="1"/>
          </p:cNvPicPr>
          <p:nvPr/>
        </p:nvPicPr>
        <p:blipFill>
          <a:blip r:embed="rId6"/>
          <a:stretch>
            <a:fillRect/>
          </a:stretch>
        </p:blipFill>
        <p:spPr>
          <a:xfrm>
            <a:off x="9220200" y="1950720"/>
            <a:ext cx="411480" cy="411480"/>
          </a:xfrm>
          <a:prstGeom prst="rect">
            <a:avLst/>
          </a:prstGeom>
        </p:spPr>
      </p:pic>
      <p:sp>
        <p:nvSpPr>
          <p:cNvPr id="24" name="Text 16">
            <a:extLst>
              <a:ext uri="{FF2B5EF4-FFF2-40B4-BE49-F238E27FC236}">
                <a16:creationId xmlns:a16="http://schemas.microsoft.com/office/drawing/2014/main" id="{3F54494D-B4F7-9BE9-D83C-9CCE28628E55}"/>
              </a:ext>
            </a:extLst>
          </p:cNvPr>
          <p:cNvSpPr/>
          <p:nvPr/>
        </p:nvSpPr>
        <p:spPr>
          <a:xfrm>
            <a:off x="9723120" y="1950720"/>
            <a:ext cx="1965960" cy="457200"/>
          </a:xfrm>
          <a:prstGeom prst="rect">
            <a:avLst/>
          </a:prstGeom>
          <a:noFill/>
          <a:ln/>
        </p:spPr>
        <p:txBody>
          <a:bodyPr wrap="square" lIns="0" tIns="0" rIns="0" bIns="0" rtlCol="0" anchor="ctr"/>
          <a:lstStyle/>
          <a:p>
            <a:pPr marL="0" indent="0">
              <a:buNone/>
            </a:pPr>
            <a:r>
              <a:rPr lang="en-US" sz="1150" b="1">
                <a:solidFill>
                  <a:srgbClr val="1D2933"/>
                </a:solidFill>
                <a:latin typeface="Arial" pitchFamily="34" charset="0"/>
                <a:ea typeface="Arial" pitchFamily="34" charset="-122"/>
                <a:cs typeface="Arial" pitchFamily="34" charset="-120"/>
              </a:rPr>
              <a:t>Pembiayaan multilateral &amp; pembangunan</a:t>
            </a:r>
            <a:endParaRPr lang="en-US" sz="1150"/>
          </a:p>
        </p:txBody>
      </p:sp>
      <p:sp>
        <p:nvSpPr>
          <p:cNvPr id="25" name="Text 17">
            <a:extLst>
              <a:ext uri="{FF2B5EF4-FFF2-40B4-BE49-F238E27FC236}">
                <a16:creationId xmlns:a16="http://schemas.microsoft.com/office/drawing/2014/main" id="{64822C21-4E1A-0B6F-9746-B630CD538F5B}"/>
              </a:ext>
            </a:extLst>
          </p:cNvPr>
          <p:cNvSpPr/>
          <p:nvPr/>
        </p:nvSpPr>
        <p:spPr>
          <a:xfrm>
            <a:off x="9220200" y="2481072"/>
            <a:ext cx="2423160" cy="1097280"/>
          </a:xfrm>
          <a:prstGeom prst="rect">
            <a:avLst/>
          </a:prstGeom>
          <a:noFill/>
          <a:ln/>
        </p:spPr>
        <p:txBody>
          <a:bodyPr wrap="square" lIns="0" tIns="0" rIns="0" bIns="0" rtlCol="0" anchor="t"/>
          <a:lstStyle/>
          <a:p>
            <a:r>
              <a:rPr lang="en-US" sz="950" dirty="0">
                <a:solidFill>
                  <a:srgbClr val="1D2933"/>
                </a:solidFill>
                <a:latin typeface="Arial" pitchFamily="34" charset="0"/>
                <a:ea typeface="Arial" pitchFamily="34" charset="-122"/>
                <a:cs typeface="Arial" pitchFamily="34" charset="-120"/>
              </a:rPr>
              <a:t>Asian Development Bank (ADB) dan World Bank </a:t>
            </a:r>
            <a:r>
              <a:rPr lang="en-US" sz="950" dirty="0" err="1">
                <a:solidFill>
                  <a:srgbClr val="1D2933"/>
                </a:solidFill>
                <a:latin typeface="Arial" pitchFamily="34" charset="0"/>
                <a:ea typeface="Arial" pitchFamily="34" charset="-122"/>
                <a:cs typeface="Arial" pitchFamily="34" charset="-120"/>
              </a:rPr>
              <a:t>meminjamkan</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kepada</a:t>
            </a:r>
            <a:r>
              <a:rPr lang="en-US" sz="950" dirty="0">
                <a:solidFill>
                  <a:srgbClr val="1D2933"/>
                </a:solidFill>
                <a:latin typeface="Arial" pitchFamily="34" charset="0"/>
                <a:ea typeface="Arial" pitchFamily="34" charset="-122"/>
                <a:cs typeface="Arial" pitchFamily="34" charset="-120"/>
              </a:rPr>
              <a:t> PLN </a:t>
            </a:r>
            <a:r>
              <a:rPr lang="en-US" sz="950" dirty="0" err="1">
                <a:solidFill>
                  <a:srgbClr val="1D2933"/>
                </a:solidFill>
                <a:latin typeface="Arial" pitchFamily="34" charset="0"/>
                <a:ea typeface="Arial" pitchFamily="34" charset="-122"/>
                <a:cs typeface="Arial" pitchFamily="34" charset="-120"/>
              </a:rPr>
              <a:t>dengan</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suku</a:t>
            </a:r>
            <a:r>
              <a:rPr lang="en-US" sz="950" dirty="0">
                <a:solidFill>
                  <a:srgbClr val="1D2933"/>
                </a:solidFill>
                <a:latin typeface="Arial" pitchFamily="34" charset="0"/>
                <a:ea typeface="Arial" pitchFamily="34" charset="-122"/>
                <a:cs typeface="Arial" pitchFamily="34" charset="-120"/>
              </a:rPr>
              <a:t> bunga </a:t>
            </a:r>
            <a:r>
              <a:rPr lang="en-US" sz="950" dirty="0" err="1">
                <a:solidFill>
                  <a:srgbClr val="1D2933"/>
                </a:solidFill>
                <a:latin typeface="Arial" pitchFamily="34" charset="0"/>
                <a:ea typeface="Arial" pitchFamily="34" charset="-122"/>
                <a:cs typeface="Arial" pitchFamily="34" charset="-120"/>
              </a:rPr>
              <a:t>preferensial</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bergaransi</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kedaulatan</a:t>
            </a:r>
            <a:r>
              <a:rPr lang="en-US" sz="950" dirty="0">
                <a:solidFill>
                  <a:srgbClr val="1D2933"/>
                </a:solidFill>
                <a:latin typeface="Arial" pitchFamily="34" charset="0"/>
                <a:ea typeface="Arial" pitchFamily="34" charset="-122"/>
                <a:cs typeface="Arial" pitchFamily="34" charset="-120"/>
              </a:rPr>
              <a:t>. Paling </a:t>
            </a:r>
            <a:r>
              <a:rPr lang="en-US" sz="950" dirty="0" err="1">
                <a:solidFill>
                  <a:srgbClr val="1D2933"/>
                </a:solidFill>
                <a:latin typeface="Arial" pitchFamily="34" charset="0"/>
                <a:ea typeface="Arial" pitchFamily="34" charset="-122"/>
                <a:cs typeface="Arial" pitchFamily="34" charset="-120"/>
              </a:rPr>
              <a:t>efektif</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sebagai</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katalis</a:t>
            </a:r>
            <a:r>
              <a:rPr lang="en-US" sz="950" dirty="0">
                <a:solidFill>
                  <a:srgbClr val="1D2933"/>
                </a:solidFill>
                <a:latin typeface="Arial" pitchFamily="34" charset="0"/>
                <a:ea typeface="Arial" pitchFamily="34" charset="-122"/>
                <a:cs typeface="Arial" pitchFamily="34" charset="-120"/>
              </a:rPr>
              <a:t> reformasi </a:t>
            </a:r>
            <a:r>
              <a:rPr lang="en-US" sz="950" dirty="0" err="1">
                <a:solidFill>
                  <a:srgbClr val="1D2933"/>
                </a:solidFill>
                <a:latin typeface="Arial" pitchFamily="34" charset="0"/>
                <a:ea typeface="Arial" pitchFamily="34" charset="-122"/>
                <a:cs typeface="Arial" pitchFamily="34" charset="-120"/>
              </a:rPr>
              <a:t>institusional</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bukan</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sumber</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pendanaan</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permanen</a:t>
            </a:r>
            <a:r>
              <a:rPr lang="en-US" sz="950" dirty="0">
                <a:solidFill>
                  <a:srgbClr val="1D2933"/>
                </a:solidFill>
                <a:latin typeface="Arial" pitchFamily="34" charset="0"/>
                <a:ea typeface="Arial" pitchFamily="34" charset="-122"/>
                <a:cs typeface="Arial" pitchFamily="34" charset="-120"/>
              </a:rPr>
              <a:t>.</a:t>
            </a:r>
            <a:endParaRPr lang="en-US" sz="950" dirty="0"/>
          </a:p>
        </p:txBody>
      </p:sp>
      <p:sp>
        <p:nvSpPr>
          <p:cNvPr id="26" name="Shape 18">
            <a:extLst>
              <a:ext uri="{FF2B5EF4-FFF2-40B4-BE49-F238E27FC236}">
                <a16:creationId xmlns:a16="http://schemas.microsoft.com/office/drawing/2014/main" id="{C9E91664-EB44-AF35-1490-1368659BAA77}"/>
              </a:ext>
            </a:extLst>
          </p:cNvPr>
          <p:cNvSpPr/>
          <p:nvPr/>
        </p:nvSpPr>
        <p:spPr>
          <a:xfrm>
            <a:off x="396240" y="3779520"/>
            <a:ext cx="2788920" cy="1920240"/>
          </a:xfrm>
          <a:prstGeom prst="rect">
            <a:avLst/>
          </a:prstGeom>
          <a:solidFill>
            <a:srgbClr val="EDF0F3"/>
          </a:solidFill>
          <a:ln w="12700">
            <a:solidFill>
              <a:srgbClr val="EDF0F3"/>
            </a:solidFill>
            <a:prstDash val="solid"/>
          </a:ln>
        </p:spPr>
        <p:txBody>
          <a:bodyPr/>
          <a:lstStyle/>
          <a:p>
            <a:endParaRPr lang="en-US"/>
          </a:p>
        </p:txBody>
      </p:sp>
      <p:sp>
        <p:nvSpPr>
          <p:cNvPr id="27" name="Shape 19">
            <a:extLst>
              <a:ext uri="{FF2B5EF4-FFF2-40B4-BE49-F238E27FC236}">
                <a16:creationId xmlns:a16="http://schemas.microsoft.com/office/drawing/2014/main" id="{4DDD24BA-062E-40CB-2AA0-719B64D2E0DB}"/>
              </a:ext>
            </a:extLst>
          </p:cNvPr>
          <p:cNvSpPr/>
          <p:nvPr/>
        </p:nvSpPr>
        <p:spPr>
          <a:xfrm>
            <a:off x="396240" y="3779520"/>
            <a:ext cx="2788920" cy="54864"/>
          </a:xfrm>
          <a:prstGeom prst="rect">
            <a:avLst/>
          </a:prstGeom>
          <a:solidFill>
            <a:srgbClr val="355EFF"/>
          </a:solidFill>
          <a:ln w="12700">
            <a:solidFill>
              <a:srgbClr val="355EFF"/>
            </a:solidFill>
            <a:prstDash val="solid"/>
          </a:ln>
        </p:spPr>
        <p:txBody>
          <a:bodyPr/>
          <a:lstStyle/>
          <a:p>
            <a:endParaRPr lang="en-US"/>
          </a:p>
        </p:txBody>
      </p:sp>
      <p:pic>
        <p:nvPicPr>
          <p:cNvPr id="28" name="Image 4" descr="/home/claude/deck2/assets/icon_loop_dark.png">
            <a:extLst>
              <a:ext uri="{FF2B5EF4-FFF2-40B4-BE49-F238E27FC236}">
                <a16:creationId xmlns:a16="http://schemas.microsoft.com/office/drawing/2014/main" id="{D8337DF0-02E7-3949-AA56-71DB7A8944A5}"/>
              </a:ext>
            </a:extLst>
          </p:cNvPr>
          <p:cNvPicPr>
            <a:picLocks/>
          </p:cNvPicPr>
          <p:nvPr/>
        </p:nvPicPr>
        <p:blipFill>
          <a:blip r:embed="rId7">
            <a:duotone>
              <a:prstClr val="black"/>
              <a:schemeClr val="accent2">
                <a:tint val="45000"/>
                <a:satMod val="400000"/>
              </a:schemeClr>
            </a:duotone>
          </a:blip>
          <a:stretch>
            <a:fillRect/>
          </a:stretch>
        </p:blipFill>
        <p:spPr>
          <a:xfrm>
            <a:off x="579120" y="3962400"/>
            <a:ext cx="432000" cy="360000"/>
          </a:xfrm>
          <a:prstGeom prst="rect">
            <a:avLst/>
          </a:prstGeom>
        </p:spPr>
      </p:pic>
      <p:sp>
        <p:nvSpPr>
          <p:cNvPr id="29" name="Text 20">
            <a:extLst>
              <a:ext uri="{FF2B5EF4-FFF2-40B4-BE49-F238E27FC236}">
                <a16:creationId xmlns:a16="http://schemas.microsoft.com/office/drawing/2014/main" id="{6C4365FA-FC6A-84CE-630B-AD224B0F0ADD}"/>
              </a:ext>
            </a:extLst>
          </p:cNvPr>
          <p:cNvSpPr/>
          <p:nvPr/>
        </p:nvSpPr>
        <p:spPr>
          <a:xfrm>
            <a:off x="1082040" y="3962400"/>
            <a:ext cx="1965960" cy="457200"/>
          </a:xfrm>
          <a:prstGeom prst="rect">
            <a:avLst/>
          </a:prstGeom>
          <a:noFill/>
          <a:ln/>
        </p:spPr>
        <p:txBody>
          <a:bodyPr wrap="square" lIns="0" tIns="0" rIns="0" bIns="0" rtlCol="0" anchor="ctr"/>
          <a:lstStyle/>
          <a:p>
            <a:r>
              <a:rPr lang="en-US" sz="1150" b="1" dirty="0" err="1">
                <a:solidFill>
                  <a:srgbClr val="1D2933"/>
                </a:solidFill>
                <a:latin typeface="Arial" pitchFamily="34" charset="0"/>
                <a:ea typeface="Arial" pitchFamily="34" charset="-122"/>
                <a:cs typeface="Arial" pitchFamily="34" charset="-120"/>
              </a:rPr>
              <a:t>Pembiayaan</a:t>
            </a:r>
            <a:r>
              <a:rPr lang="en-US" sz="1150" b="1" dirty="0">
                <a:solidFill>
                  <a:srgbClr val="1D2933"/>
                </a:solidFill>
                <a:latin typeface="Arial" pitchFamily="34" charset="0"/>
                <a:ea typeface="Arial" pitchFamily="34" charset="-122"/>
                <a:cs typeface="Arial" pitchFamily="34" charset="-120"/>
              </a:rPr>
              <a:t> </a:t>
            </a:r>
            <a:r>
              <a:rPr lang="en-US" sz="1150" b="1" dirty="0" err="1">
                <a:solidFill>
                  <a:srgbClr val="1D2933"/>
                </a:solidFill>
                <a:latin typeface="Arial" pitchFamily="34" charset="0"/>
                <a:ea typeface="Arial" pitchFamily="34" charset="-122"/>
                <a:cs typeface="Arial" pitchFamily="34" charset="-120"/>
              </a:rPr>
              <a:t>proyek</a:t>
            </a:r>
            <a:r>
              <a:rPr lang="en-US" sz="1150" b="1" dirty="0">
                <a:solidFill>
                  <a:srgbClr val="1D2933"/>
                </a:solidFill>
                <a:latin typeface="Arial" pitchFamily="34" charset="0"/>
                <a:ea typeface="Arial" pitchFamily="34" charset="-122"/>
                <a:cs typeface="Arial" pitchFamily="34" charset="-120"/>
              </a:rPr>
              <a:t> &amp; </a:t>
            </a:r>
            <a:r>
              <a:rPr lang="en-US" sz="1150" b="1" dirty="0" err="1">
                <a:solidFill>
                  <a:srgbClr val="1D2933"/>
                </a:solidFill>
                <a:latin typeface="Arial" pitchFamily="34" charset="0"/>
                <a:ea typeface="Arial" pitchFamily="34" charset="-122"/>
                <a:cs typeface="Arial" pitchFamily="34" charset="-120"/>
              </a:rPr>
              <a:t>Kerja</a:t>
            </a:r>
            <a:r>
              <a:rPr lang="en-US" sz="1150" b="1" dirty="0">
                <a:solidFill>
                  <a:srgbClr val="1D2933"/>
                </a:solidFill>
                <a:latin typeface="Arial" pitchFamily="34" charset="0"/>
                <a:ea typeface="Arial" pitchFamily="34" charset="-122"/>
                <a:cs typeface="Arial" pitchFamily="34" charset="-120"/>
              </a:rPr>
              <a:t> Sama </a:t>
            </a:r>
            <a:r>
              <a:rPr lang="en-US" sz="1150" b="1" dirty="0" err="1">
                <a:solidFill>
                  <a:srgbClr val="1D2933"/>
                </a:solidFill>
                <a:latin typeface="Arial" pitchFamily="34" charset="0"/>
                <a:ea typeface="Arial" pitchFamily="34" charset="-122"/>
                <a:cs typeface="Arial" pitchFamily="34" charset="-120"/>
              </a:rPr>
              <a:t>Pemerintah</a:t>
            </a:r>
            <a:r>
              <a:rPr lang="en-US" sz="1150" b="1" dirty="0">
                <a:solidFill>
                  <a:srgbClr val="1D2933"/>
                </a:solidFill>
                <a:latin typeface="Arial" pitchFamily="34" charset="0"/>
                <a:ea typeface="Arial" pitchFamily="34" charset="-122"/>
                <a:cs typeface="Arial" pitchFamily="34" charset="-120"/>
              </a:rPr>
              <a:t> </a:t>
            </a:r>
            <a:r>
              <a:rPr lang="en-US" sz="1150" b="1" dirty="0" err="1">
                <a:solidFill>
                  <a:srgbClr val="1D2933"/>
                </a:solidFill>
                <a:latin typeface="Arial" pitchFamily="34" charset="0"/>
                <a:ea typeface="Arial" pitchFamily="34" charset="-122"/>
                <a:cs typeface="Arial" pitchFamily="34" charset="-120"/>
              </a:rPr>
              <a:t>dengan</a:t>
            </a:r>
            <a:r>
              <a:rPr lang="en-US" sz="1150" b="1" dirty="0">
                <a:solidFill>
                  <a:srgbClr val="1D2933"/>
                </a:solidFill>
                <a:latin typeface="Arial" pitchFamily="34" charset="0"/>
                <a:ea typeface="Arial" pitchFamily="34" charset="-122"/>
                <a:cs typeface="Arial" pitchFamily="34" charset="-120"/>
              </a:rPr>
              <a:t> Badan Usaha (KPBU)</a:t>
            </a:r>
            <a:endParaRPr lang="en-US" sz="1150" dirty="0"/>
          </a:p>
        </p:txBody>
      </p:sp>
      <p:sp>
        <p:nvSpPr>
          <p:cNvPr id="30" name="Text 21">
            <a:extLst>
              <a:ext uri="{FF2B5EF4-FFF2-40B4-BE49-F238E27FC236}">
                <a16:creationId xmlns:a16="http://schemas.microsoft.com/office/drawing/2014/main" id="{569790A3-384F-5F6B-534C-07124ACDB8D8}"/>
              </a:ext>
            </a:extLst>
          </p:cNvPr>
          <p:cNvSpPr/>
          <p:nvPr/>
        </p:nvSpPr>
        <p:spPr>
          <a:xfrm>
            <a:off x="579120" y="4492752"/>
            <a:ext cx="2423160" cy="1097280"/>
          </a:xfrm>
          <a:prstGeom prst="rect">
            <a:avLst/>
          </a:prstGeom>
          <a:noFill/>
          <a:ln/>
        </p:spPr>
        <p:txBody>
          <a:bodyPr wrap="square" lIns="0" tIns="0" rIns="0" bIns="0" rtlCol="0" anchor="t"/>
          <a:lstStyle/>
          <a:p>
            <a:pPr marL="0" indent="0">
              <a:buNone/>
            </a:pPr>
            <a:r>
              <a:rPr lang="en-US" sz="950">
                <a:solidFill>
                  <a:srgbClr val="1D2933"/>
                </a:solidFill>
                <a:latin typeface="Arial" pitchFamily="34" charset="0"/>
                <a:ea typeface="Arial" pitchFamily="34" charset="-122"/>
                <a:cs typeface="Arial" pitchFamily="34" charset="-120"/>
              </a:rPr>
              <a:t>Sesuai untuk fase konstruksi berisiko tinggi atau koridor interkoneksi besar. Proyek konsesi sejalan dengan rencana jaringan nasional di bawah tarif teregulasi.</a:t>
            </a:r>
            <a:endParaRPr lang="en-US" sz="950"/>
          </a:p>
        </p:txBody>
      </p:sp>
      <p:sp>
        <p:nvSpPr>
          <p:cNvPr id="31" name="Shape 22">
            <a:extLst>
              <a:ext uri="{FF2B5EF4-FFF2-40B4-BE49-F238E27FC236}">
                <a16:creationId xmlns:a16="http://schemas.microsoft.com/office/drawing/2014/main" id="{A7FDFE97-F0D9-E7F0-CA3C-87A2C039B1B1}"/>
              </a:ext>
            </a:extLst>
          </p:cNvPr>
          <p:cNvSpPr/>
          <p:nvPr/>
        </p:nvSpPr>
        <p:spPr>
          <a:xfrm>
            <a:off x="3276600" y="3779520"/>
            <a:ext cx="2788920" cy="1920240"/>
          </a:xfrm>
          <a:prstGeom prst="rect">
            <a:avLst/>
          </a:prstGeom>
          <a:solidFill>
            <a:srgbClr val="EDF0F3"/>
          </a:solidFill>
          <a:ln w="12700">
            <a:solidFill>
              <a:srgbClr val="EDF0F3"/>
            </a:solidFill>
            <a:prstDash val="solid"/>
          </a:ln>
        </p:spPr>
        <p:txBody>
          <a:bodyPr/>
          <a:lstStyle/>
          <a:p>
            <a:endParaRPr lang="en-US"/>
          </a:p>
        </p:txBody>
      </p:sp>
      <p:sp>
        <p:nvSpPr>
          <p:cNvPr id="32" name="Shape 23">
            <a:extLst>
              <a:ext uri="{FF2B5EF4-FFF2-40B4-BE49-F238E27FC236}">
                <a16:creationId xmlns:a16="http://schemas.microsoft.com/office/drawing/2014/main" id="{95290918-45C1-B0F7-1790-9EED6084F319}"/>
              </a:ext>
            </a:extLst>
          </p:cNvPr>
          <p:cNvSpPr/>
          <p:nvPr/>
        </p:nvSpPr>
        <p:spPr>
          <a:xfrm>
            <a:off x="3276600" y="3779520"/>
            <a:ext cx="2788920" cy="54864"/>
          </a:xfrm>
          <a:prstGeom prst="rect">
            <a:avLst/>
          </a:prstGeom>
          <a:solidFill>
            <a:srgbClr val="355EFF"/>
          </a:solidFill>
          <a:ln w="12700">
            <a:solidFill>
              <a:srgbClr val="355EFF"/>
            </a:solidFill>
            <a:prstDash val="solid"/>
          </a:ln>
        </p:spPr>
        <p:txBody>
          <a:bodyPr/>
          <a:lstStyle/>
          <a:p>
            <a:endParaRPr lang="en-US"/>
          </a:p>
        </p:txBody>
      </p:sp>
      <p:pic>
        <p:nvPicPr>
          <p:cNvPr id="33" name="Image 5" descr="/home/claude/deck2/assets/icon_industry_dark.png">
            <a:extLst>
              <a:ext uri="{FF2B5EF4-FFF2-40B4-BE49-F238E27FC236}">
                <a16:creationId xmlns:a16="http://schemas.microsoft.com/office/drawing/2014/main" id="{63AAF3B5-72E9-D6BF-DE29-991023F8FAEE}"/>
              </a:ext>
            </a:extLst>
          </p:cNvPr>
          <p:cNvPicPr>
            <a:picLocks noChangeAspect="1"/>
          </p:cNvPicPr>
          <p:nvPr/>
        </p:nvPicPr>
        <p:blipFill>
          <a:blip r:embed="rId8">
            <a:duotone>
              <a:prstClr val="black"/>
              <a:schemeClr val="accent2">
                <a:tint val="45000"/>
                <a:satMod val="400000"/>
              </a:schemeClr>
            </a:duotone>
          </a:blip>
          <a:stretch>
            <a:fillRect/>
          </a:stretch>
        </p:blipFill>
        <p:spPr>
          <a:xfrm>
            <a:off x="3459480" y="3962400"/>
            <a:ext cx="411480" cy="411480"/>
          </a:xfrm>
          <a:prstGeom prst="rect">
            <a:avLst/>
          </a:prstGeom>
        </p:spPr>
      </p:pic>
      <p:sp>
        <p:nvSpPr>
          <p:cNvPr id="34" name="Text 24">
            <a:extLst>
              <a:ext uri="{FF2B5EF4-FFF2-40B4-BE49-F238E27FC236}">
                <a16:creationId xmlns:a16="http://schemas.microsoft.com/office/drawing/2014/main" id="{4DABF15E-DFB8-AFD3-AA50-C91F884D24A6}"/>
              </a:ext>
            </a:extLst>
          </p:cNvPr>
          <p:cNvSpPr/>
          <p:nvPr/>
        </p:nvSpPr>
        <p:spPr>
          <a:xfrm>
            <a:off x="3962400" y="3962400"/>
            <a:ext cx="1965960" cy="457200"/>
          </a:xfrm>
          <a:prstGeom prst="rect">
            <a:avLst/>
          </a:prstGeom>
          <a:noFill/>
          <a:ln/>
        </p:spPr>
        <p:txBody>
          <a:bodyPr wrap="square" lIns="0" tIns="0" rIns="0" bIns="0" rtlCol="0" anchor="ctr"/>
          <a:lstStyle/>
          <a:p>
            <a:pPr marL="0" indent="0">
              <a:buNone/>
            </a:pPr>
            <a:r>
              <a:rPr lang="en-US" sz="1150" b="1">
                <a:solidFill>
                  <a:srgbClr val="1D2933"/>
                </a:solidFill>
                <a:latin typeface="Arial" pitchFamily="34" charset="0"/>
                <a:ea typeface="Arial" pitchFamily="34" charset="-122"/>
                <a:cs typeface="Arial" pitchFamily="34" charset="-120"/>
              </a:rPr>
              <a:t>Pembiayaan portofolio &amp; daur ulang modal</a:t>
            </a:r>
            <a:endParaRPr lang="en-US" sz="1150"/>
          </a:p>
        </p:txBody>
      </p:sp>
      <p:sp>
        <p:nvSpPr>
          <p:cNvPr id="35" name="Text 25">
            <a:extLst>
              <a:ext uri="{FF2B5EF4-FFF2-40B4-BE49-F238E27FC236}">
                <a16:creationId xmlns:a16="http://schemas.microsoft.com/office/drawing/2014/main" id="{65A244D6-11F4-1EBD-386A-A6416B263687}"/>
              </a:ext>
            </a:extLst>
          </p:cNvPr>
          <p:cNvSpPr/>
          <p:nvPr/>
        </p:nvSpPr>
        <p:spPr>
          <a:xfrm>
            <a:off x="3459480" y="4492752"/>
            <a:ext cx="2423160" cy="1097280"/>
          </a:xfrm>
          <a:prstGeom prst="rect">
            <a:avLst/>
          </a:prstGeom>
          <a:noFill/>
          <a:ln/>
        </p:spPr>
        <p:txBody>
          <a:bodyPr wrap="square" lIns="0" tIns="0" rIns="0" bIns="0" rtlCol="0" anchor="t"/>
          <a:lstStyle/>
          <a:p>
            <a:pPr marL="0" indent="0">
              <a:buNone/>
            </a:pPr>
            <a:r>
              <a:rPr lang="en-US" sz="950">
                <a:solidFill>
                  <a:srgbClr val="1D2933"/>
                </a:solidFill>
                <a:latin typeface="Arial" pitchFamily="34" charset="0"/>
                <a:ea typeface="Arial" pitchFamily="34" charset="-122"/>
                <a:cs typeface="Arial" pitchFamily="34" charset="-120"/>
              </a:rPr>
              <a:t>Mengagregasi pendapatan jaringan di tingkat korporasi; merefinancing aset yang sudah matang untuk mengalokasikan kembali modal ke investasi baru tanpa peningkatan modal publik secara proporsional.</a:t>
            </a:r>
            <a:endParaRPr lang="en-US" sz="950"/>
          </a:p>
        </p:txBody>
      </p:sp>
      <p:sp>
        <p:nvSpPr>
          <p:cNvPr id="36" name="Shape 26">
            <a:extLst>
              <a:ext uri="{FF2B5EF4-FFF2-40B4-BE49-F238E27FC236}">
                <a16:creationId xmlns:a16="http://schemas.microsoft.com/office/drawing/2014/main" id="{1817ED16-4267-334E-D01D-6DC69E27F11B}"/>
              </a:ext>
            </a:extLst>
          </p:cNvPr>
          <p:cNvSpPr/>
          <p:nvPr/>
        </p:nvSpPr>
        <p:spPr>
          <a:xfrm>
            <a:off x="6156960" y="3779520"/>
            <a:ext cx="2788920" cy="1920240"/>
          </a:xfrm>
          <a:prstGeom prst="rect">
            <a:avLst/>
          </a:prstGeom>
          <a:solidFill>
            <a:srgbClr val="EDF0F3"/>
          </a:solidFill>
          <a:ln w="12700">
            <a:solidFill>
              <a:srgbClr val="EDF0F3"/>
            </a:solidFill>
            <a:prstDash val="solid"/>
          </a:ln>
        </p:spPr>
        <p:txBody>
          <a:bodyPr/>
          <a:lstStyle/>
          <a:p>
            <a:endParaRPr lang="en-US"/>
          </a:p>
        </p:txBody>
      </p:sp>
      <p:sp>
        <p:nvSpPr>
          <p:cNvPr id="37" name="Shape 27">
            <a:extLst>
              <a:ext uri="{FF2B5EF4-FFF2-40B4-BE49-F238E27FC236}">
                <a16:creationId xmlns:a16="http://schemas.microsoft.com/office/drawing/2014/main" id="{65FBA9BB-1B5C-1AD6-F64A-7EF03572551D}"/>
              </a:ext>
            </a:extLst>
          </p:cNvPr>
          <p:cNvSpPr/>
          <p:nvPr/>
        </p:nvSpPr>
        <p:spPr>
          <a:xfrm>
            <a:off x="6156960" y="3779520"/>
            <a:ext cx="2788920" cy="54864"/>
          </a:xfrm>
          <a:prstGeom prst="rect">
            <a:avLst/>
          </a:prstGeom>
          <a:solidFill>
            <a:srgbClr val="355EFF"/>
          </a:solidFill>
          <a:ln w="12700">
            <a:solidFill>
              <a:srgbClr val="355EFF"/>
            </a:solidFill>
            <a:prstDash val="solid"/>
          </a:ln>
        </p:spPr>
        <p:txBody>
          <a:bodyPr/>
          <a:lstStyle/>
          <a:p>
            <a:endParaRPr lang="en-US"/>
          </a:p>
        </p:txBody>
      </p:sp>
      <p:sp>
        <p:nvSpPr>
          <p:cNvPr id="39" name="Text 28">
            <a:extLst>
              <a:ext uri="{FF2B5EF4-FFF2-40B4-BE49-F238E27FC236}">
                <a16:creationId xmlns:a16="http://schemas.microsoft.com/office/drawing/2014/main" id="{3FA98281-6A7D-2ECC-D136-39593BFB31F0}"/>
              </a:ext>
            </a:extLst>
          </p:cNvPr>
          <p:cNvSpPr/>
          <p:nvPr/>
        </p:nvSpPr>
        <p:spPr>
          <a:xfrm>
            <a:off x="6842760" y="3962400"/>
            <a:ext cx="1965960" cy="457200"/>
          </a:xfrm>
          <a:prstGeom prst="rect">
            <a:avLst/>
          </a:prstGeom>
          <a:noFill/>
          <a:ln/>
        </p:spPr>
        <p:txBody>
          <a:bodyPr wrap="square" lIns="0" tIns="0" rIns="0" bIns="0" rtlCol="0" anchor="ctr"/>
          <a:lstStyle/>
          <a:p>
            <a:pPr marL="0" indent="0">
              <a:buNone/>
            </a:pPr>
            <a:r>
              <a:rPr lang="en-US" sz="1150" b="1">
                <a:solidFill>
                  <a:srgbClr val="1D2933"/>
                </a:solidFill>
                <a:latin typeface="Arial" pitchFamily="34" charset="0"/>
                <a:ea typeface="Arial" pitchFamily="34" charset="-122"/>
                <a:cs typeface="Arial" pitchFamily="34" charset="-120"/>
              </a:rPr>
              <a:t>Modal ekuitas</a:t>
            </a:r>
            <a:endParaRPr lang="en-US" sz="1150"/>
          </a:p>
        </p:txBody>
      </p:sp>
      <p:sp>
        <p:nvSpPr>
          <p:cNvPr id="40" name="Text 29">
            <a:extLst>
              <a:ext uri="{FF2B5EF4-FFF2-40B4-BE49-F238E27FC236}">
                <a16:creationId xmlns:a16="http://schemas.microsoft.com/office/drawing/2014/main" id="{EA5E3323-858E-DB2D-B8D3-70D2E8F6BF38}"/>
              </a:ext>
            </a:extLst>
          </p:cNvPr>
          <p:cNvSpPr/>
          <p:nvPr/>
        </p:nvSpPr>
        <p:spPr>
          <a:xfrm>
            <a:off x="6339840" y="4492752"/>
            <a:ext cx="2423160" cy="1097280"/>
          </a:xfrm>
          <a:prstGeom prst="rect">
            <a:avLst/>
          </a:prstGeom>
          <a:noFill/>
          <a:ln/>
        </p:spPr>
        <p:txBody>
          <a:bodyPr wrap="square" lIns="0" tIns="0" rIns="0" bIns="0" rtlCol="0" anchor="t"/>
          <a:lstStyle/>
          <a:p>
            <a:r>
              <a:rPr lang="en-US" sz="950" dirty="0">
                <a:solidFill>
                  <a:srgbClr val="1D2933"/>
                </a:solidFill>
                <a:latin typeface="Arial" pitchFamily="34" charset="0"/>
                <a:ea typeface="Arial" pitchFamily="34" charset="-122"/>
                <a:cs typeface="Arial" pitchFamily="34" charset="-120"/>
              </a:rPr>
              <a:t>PMN, </a:t>
            </a:r>
            <a:r>
              <a:rPr lang="en-US" sz="950" dirty="0" err="1">
                <a:solidFill>
                  <a:srgbClr val="1D2933"/>
                </a:solidFill>
                <a:latin typeface="Arial" pitchFamily="34" charset="0"/>
                <a:ea typeface="Arial" pitchFamily="34" charset="-122"/>
                <a:cs typeface="Arial" pitchFamily="34" charset="-120"/>
              </a:rPr>
              <a:t>ekuitas</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strategis</a:t>
            </a:r>
            <a:r>
              <a:rPr lang="en-US" sz="950" dirty="0">
                <a:solidFill>
                  <a:srgbClr val="1D2933"/>
                </a:solidFill>
                <a:latin typeface="Arial" pitchFamily="34" charset="0"/>
                <a:ea typeface="Arial" pitchFamily="34" charset="-122"/>
                <a:cs typeface="Arial" pitchFamily="34" charset="-120"/>
              </a:rPr>
              <a:t> Danantara, </a:t>
            </a:r>
            <a:r>
              <a:rPr lang="en-US" sz="950" dirty="0" err="1">
                <a:solidFill>
                  <a:srgbClr val="1D2933"/>
                </a:solidFill>
                <a:latin typeface="Arial" pitchFamily="34" charset="0"/>
                <a:ea typeface="Arial" pitchFamily="34" charset="-122"/>
                <a:cs typeface="Arial" pitchFamily="34" charset="-120"/>
              </a:rPr>
              <a:t>pencatatan</a:t>
            </a:r>
            <a:r>
              <a:rPr lang="en-US" sz="950" dirty="0">
                <a:solidFill>
                  <a:srgbClr val="1D2933"/>
                </a:solidFill>
                <a:latin typeface="Arial" pitchFamily="34" charset="0"/>
                <a:ea typeface="Arial" pitchFamily="34" charset="-122"/>
                <a:cs typeface="Arial" pitchFamily="34" charset="-120"/>
              </a:rPr>
              <a:t> Bursa </a:t>
            </a:r>
            <a:r>
              <a:rPr lang="en-US" sz="950" dirty="0" err="1">
                <a:solidFill>
                  <a:srgbClr val="1D2933"/>
                </a:solidFill>
                <a:latin typeface="Arial" pitchFamily="34" charset="0"/>
                <a:ea typeface="Arial" pitchFamily="34" charset="-122"/>
                <a:cs typeface="Arial" pitchFamily="34" charset="-120"/>
              </a:rPr>
              <a:t>Efek</a:t>
            </a:r>
            <a:r>
              <a:rPr lang="en-US" sz="950" dirty="0">
                <a:solidFill>
                  <a:srgbClr val="1D2933"/>
                </a:solidFill>
                <a:latin typeface="Arial" pitchFamily="34" charset="0"/>
                <a:ea typeface="Arial" pitchFamily="34" charset="-122"/>
                <a:cs typeface="Arial" pitchFamily="34" charset="-120"/>
              </a:rPr>
              <a:t> Indonesia (BEI), </a:t>
            </a:r>
            <a:r>
              <a:rPr lang="en-US" sz="950" dirty="0" err="1">
                <a:solidFill>
                  <a:srgbClr val="1D2933"/>
                </a:solidFill>
                <a:latin typeface="Arial" pitchFamily="34" charset="0"/>
                <a:ea typeface="Arial" pitchFamily="34" charset="-122"/>
                <a:cs typeface="Arial" pitchFamily="34" charset="-120"/>
              </a:rPr>
              <a:t>atau</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penempatan</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privat</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minoritas</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Memperkuat</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neraca</a:t>
            </a:r>
            <a:r>
              <a:rPr lang="en-US" sz="950" dirty="0">
                <a:solidFill>
                  <a:srgbClr val="1D2933"/>
                </a:solidFill>
                <a:latin typeface="Arial" pitchFamily="34" charset="0"/>
                <a:ea typeface="Arial" pitchFamily="34" charset="-122"/>
                <a:cs typeface="Arial" pitchFamily="34" charset="-120"/>
              </a:rPr>
              <a:t> dan </a:t>
            </a:r>
            <a:r>
              <a:rPr lang="en-US" sz="950" dirty="0" err="1">
                <a:solidFill>
                  <a:srgbClr val="1D2933"/>
                </a:solidFill>
                <a:latin typeface="Arial" pitchFamily="34" charset="0"/>
                <a:ea typeface="Arial" pitchFamily="34" charset="-122"/>
                <a:cs typeface="Arial" pitchFamily="34" charset="-120"/>
              </a:rPr>
              <a:t>meningkatkan</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kapasitas</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investasi</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jaringan</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skala</a:t>
            </a:r>
            <a:r>
              <a:rPr lang="en-US" sz="950" dirty="0">
                <a:solidFill>
                  <a:srgbClr val="1D2933"/>
                </a:solidFill>
                <a:latin typeface="Arial" pitchFamily="34" charset="0"/>
                <a:ea typeface="Arial" pitchFamily="34" charset="-122"/>
                <a:cs typeface="Arial" pitchFamily="34" charset="-120"/>
              </a:rPr>
              <a:t> </a:t>
            </a:r>
            <a:r>
              <a:rPr lang="en-US" sz="950" dirty="0" err="1">
                <a:solidFill>
                  <a:srgbClr val="1D2933"/>
                </a:solidFill>
                <a:latin typeface="Arial" pitchFamily="34" charset="0"/>
                <a:ea typeface="Arial" pitchFamily="34" charset="-122"/>
                <a:cs typeface="Arial" pitchFamily="34" charset="-120"/>
              </a:rPr>
              <a:t>besar</a:t>
            </a:r>
            <a:r>
              <a:rPr lang="en-US" sz="950" dirty="0">
                <a:solidFill>
                  <a:srgbClr val="1D2933"/>
                </a:solidFill>
                <a:latin typeface="Arial" pitchFamily="34" charset="0"/>
                <a:ea typeface="Arial" pitchFamily="34" charset="-122"/>
                <a:cs typeface="Arial" pitchFamily="34" charset="-120"/>
              </a:rPr>
              <a:t>.</a:t>
            </a:r>
            <a:endParaRPr lang="en-US" sz="950" dirty="0"/>
          </a:p>
        </p:txBody>
      </p:sp>
      <p:sp>
        <p:nvSpPr>
          <p:cNvPr id="41" name="Shape 30">
            <a:extLst>
              <a:ext uri="{FF2B5EF4-FFF2-40B4-BE49-F238E27FC236}">
                <a16:creationId xmlns:a16="http://schemas.microsoft.com/office/drawing/2014/main" id="{1F2D0D89-70F2-536D-284A-5DC7CE8F7C76}"/>
              </a:ext>
            </a:extLst>
          </p:cNvPr>
          <p:cNvSpPr/>
          <p:nvPr/>
        </p:nvSpPr>
        <p:spPr>
          <a:xfrm>
            <a:off x="9037320" y="3779520"/>
            <a:ext cx="2788920" cy="1920240"/>
          </a:xfrm>
          <a:prstGeom prst="rect">
            <a:avLst/>
          </a:prstGeom>
          <a:solidFill>
            <a:srgbClr val="EDF0F3"/>
          </a:solidFill>
          <a:ln w="12700">
            <a:solidFill>
              <a:srgbClr val="EDF0F3"/>
            </a:solidFill>
            <a:prstDash val="solid"/>
          </a:ln>
        </p:spPr>
        <p:txBody>
          <a:bodyPr/>
          <a:lstStyle/>
          <a:p>
            <a:endParaRPr lang="en-US"/>
          </a:p>
        </p:txBody>
      </p:sp>
      <p:sp>
        <p:nvSpPr>
          <p:cNvPr id="42" name="Shape 31">
            <a:extLst>
              <a:ext uri="{FF2B5EF4-FFF2-40B4-BE49-F238E27FC236}">
                <a16:creationId xmlns:a16="http://schemas.microsoft.com/office/drawing/2014/main" id="{277DEF0B-E486-F65F-A7E9-C19CD1DE3B72}"/>
              </a:ext>
            </a:extLst>
          </p:cNvPr>
          <p:cNvSpPr/>
          <p:nvPr/>
        </p:nvSpPr>
        <p:spPr>
          <a:xfrm>
            <a:off x="9037320" y="3779520"/>
            <a:ext cx="2788920" cy="54864"/>
          </a:xfrm>
          <a:prstGeom prst="rect">
            <a:avLst/>
          </a:prstGeom>
          <a:solidFill>
            <a:srgbClr val="355EFF"/>
          </a:solidFill>
          <a:ln w="12700">
            <a:solidFill>
              <a:srgbClr val="355EFF"/>
            </a:solidFill>
            <a:prstDash val="solid"/>
          </a:ln>
        </p:spPr>
        <p:txBody>
          <a:bodyPr/>
          <a:lstStyle/>
          <a:p>
            <a:endParaRPr lang="en-US"/>
          </a:p>
        </p:txBody>
      </p:sp>
      <p:pic>
        <p:nvPicPr>
          <p:cNvPr id="43" name="Image 7" descr="/home/claude/deck2/assets/icon_pylon_dark.png">
            <a:extLst>
              <a:ext uri="{FF2B5EF4-FFF2-40B4-BE49-F238E27FC236}">
                <a16:creationId xmlns:a16="http://schemas.microsoft.com/office/drawing/2014/main" id="{B7D060EE-FA20-ADA5-8F0B-82A136492650}"/>
              </a:ext>
            </a:extLst>
          </p:cNvPr>
          <p:cNvPicPr>
            <a:picLocks noChangeAspect="1"/>
          </p:cNvPicPr>
          <p:nvPr/>
        </p:nvPicPr>
        <p:blipFill>
          <a:blip r:embed="rId9">
            <a:duotone>
              <a:schemeClr val="accent2">
                <a:shade val="45000"/>
                <a:satMod val="135000"/>
              </a:schemeClr>
              <a:prstClr val="white"/>
            </a:duotone>
          </a:blip>
          <a:stretch>
            <a:fillRect/>
          </a:stretch>
        </p:blipFill>
        <p:spPr>
          <a:xfrm>
            <a:off x="9220200" y="3962400"/>
            <a:ext cx="411480" cy="411480"/>
          </a:xfrm>
          <a:prstGeom prst="rect">
            <a:avLst/>
          </a:prstGeom>
        </p:spPr>
      </p:pic>
      <p:sp>
        <p:nvSpPr>
          <p:cNvPr id="44" name="Text 32">
            <a:extLst>
              <a:ext uri="{FF2B5EF4-FFF2-40B4-BE49-F238E27FC236}">
                <a16:creationId xmlns:a16="http://schemas.microsoft.com/office/drawing/2014/main" id="{FAAD8E33-5A0B-F6CF-2823-25FBBE9D92E4}"/>
              </a:ext>
            </a:extLst>
          </p:cNvPr>
          <p:cNvSpPr/>
          <p:nvPr/>
        </p:nvSpPr>
        <p:spPr>
          <a:xfrm>
            <a:off x="9723120" y="3962400"/>
            <a:ext cx="1965960" cy="457200"/>
          </a:xfrm>
          <a:prstGeom prst="rect">
            <a:avLst/>
          </a:prstGeom>
          <a:noFill/>
          <a:ln/>
        </p:spPr>
        <p:txBody>
          <a:bodyPr wrap="square" lIns="0" tIns="0" rIns="0" bIns="0" rtlCol="0" anchor="ctr"/>
          <a:lstStyle/>
          <a:p>
            <a:pPr marL="0" indent="0">
              <a:buNone/>
            </a:pPr>
            <a:r>
              <a:rPr lang="en-US" sz="1150" b="1">
                <a:solidFill>
                  <a:srgbClr val="1D2933"/>
                </a:solidFill>
                <a:latin typeface="Arial" pitchFamily="34" charset="0"/>
                <a:ea typeface="Arial" pitchFamily="34" charset="-122"/>
                <a:cs typeface="Arial" pitchFamily="34" charset="-120"/>
              </a:rPr>
              <a:t>Jangkar strategis: Danantara</a:t>
            </a:r>
            <a:endParaRPr lang="en-US" sz="1150"/>
          </a:p>
        </p:txBody>
      </p:sp>
      <p:sp>
        <p:nvSpPr>
          <p:cNvPr id="45" name="Text 33">
            <a:extLst>
              <a:ext uri="{FF2B5EF4-FFF2-40B4-BE49-F238E27FC236}">
                <a16:creationId xmlns:a16="http://schemas.microsoft.com/office/drawing/2014/main" id="{5DB6B8AF-10A3-B9C0-E5E5-09707BFB5B95}"/>
              </a:ext>
            </a:extLst>
          </p:cNvPr>
          <p:cNvSpPr/>
          <p:nvPr/>
        </p:nvSpPr>
        <p:spPr>
          <a:xfrm>
            <a:off x="9220200" y="4492752"/>
            <a:ext cx="2423160" cy="1097280"/>
          </a:xfrm>
          <a:prstGeom prst="rect">
            <a:avLst/>
          </a:prstGeom>
          <a:noFill/>
          <a:ln/>
        </p:spPr>
        <p:txBody>
          <a:bodyPr wrap="square" lIns="0" tIns="0" rIns="0" bIns="0" rtlCol="0" anchor="t"/>
          <a:lstStyle/>
          <a:p>
            <a:pPr marL="0" indent="0">
              <a:buNone/>
            </a:pPr>
            <a:r>
              <a:rPr lang="en-US" sz="950">
                <a:solidFill>
                  <a:srgbClr val="1D2933"/>
                </a:solidFill>
                <a:latin typeface="Arial" pitchFamily="34" charset="0"/>
                <a:ea typeface="Arial" pitchFamily="34" charset="-122"/>
                <a:cs typeface="Arial" pitchFamily="34" charset="-120"/>
              </a:rPr>
              <a:t>Entitas transmisi yang dikorporatisasi dengan pendapatan teregulasi yang transparan sesuai dengan mandat Danantara. Ekuitas jangkar memperkuat posisi kredit tanpa komitmen fiskal tambahan.</a:t>
            </a:r>
            <a:endParaRPr lang="en-US" sz="950"/>
          </a:p>
        </p:txBody>
      </p:sp>
      <p:sp>
        <p:nvSpPr>
          <p:cNvPr id="46" name="Text 34">
            <a:extLst>
              <a:ext uri="{FF2B5EF4-FFF2-40B4-BE49-F238E27FC236}">
                <a16:creationId xmlns:a16="http://schemas.microsoft.com/office/drawing/2014/main" id="{89EA4EB7-8B99-01B5-0244-CE77DA7D3483}"/>
              </a:ext>
            </a:extLst>
          </p:cNvPr>
          <p:cNvSpPr/>
          <p:nvPr/>
        </p:nvSpPr>
        <p:spPr>
          <a:xfrm>
            <a:off x="396240" y="5836920"/>
            <a:ext cx="11247120" cy="256032"/>
          </a:xfrm>
          <a:prstGeom prst="rect">
            <a:avLst/>
          </a:prstGeom>
          <a:noFill/>
          <a:ln/>
        </p:spPr>
        <p:txBody>
          <a:bodyPr wrap="square" lIns="0" tIns="0" rIns="0" bIns="0" rtlCol="0" anchor="ctr"/>
          <a:lstStyle/>
          <a:p>
            <a:pPr marL="0" indent="0">
              <a:buNone/>
            </a:pPr>
            <a:r>
              <a:rPr lang="en-US" sz="900" i="1">
                <a:solidFill>
                  <a:srgbClr val="5B6573"/>
                </a:solidFill>
                <a:latin typeface="Arial" pitchFamily="34" charset="0"/>
                <a:ea typeface="Arial" pitchFamily="34" charset="-122"/>
                <a:cs typeface="Arial" pitchFamily="34" charset="-120"/>
              </a:rPr>
              <a:t>Tabel 3: Instrumen pembiayaan untuk infrastruktur transmisi (Bagian 2.4). Sumber: Analisis IEEFA.</a:t>
            </a:r>
            <a:endParaRPr lang="en-US" sz="900"/>
          </a:p>
        </p:txBody>
      </p:sp>
      <p:pic>
        <p:nvPicPr>
          <p:cNvPr id="47" name="Image 2" descr="/home/claude/deck2/assets/icon_coins_stack.png">
            <a:extLst>
              <a:ext uri="{FF2B5EF4-FFF2-40B4-BE49-F238E27FC236}">
                <a16:creationId xmlns:a16="http://schemas.microsoft.com/office/drawing/2014/main" id="{0A4912E0-3EA2-4D16-475D-4E69BF31EC85}"/>
              </a:ext>
            </a:extLst>
          </p:cNvPr>
          <p:cNvPicPr>
            <a:picLocks noChangeAspect="1"/>
          </p:cNvPicPr>
          <p:nvPr/>
        </p:nvPicPr>
        <p:blipFill>
          <a:blip r:embed="rId5">
            <a:duotone>
              <a:schemeClr val="accent2">
                <a:shade val="45000"/>
                <a:satMod val="135000"/>
              </a:schemeClr>
              <a:prstClr val="white"/>
            </a:duotone>
          </a:blip>
          <a:stretch>
            <a:fillRect/>
          </a:stretch>
        </p:blipFill>
        <p:spPr>
          <a:xfrm>
            <a:off x="6344371" y="4012692"/>
            <a:ext cx="411480" cy="411480"/>
          </a:xfrm>
          <a:prstGeom prst="rect">
            <a:avLst/>
          </a:prstGeom>
        </p:spPr>
      </p:pic>
    </p:spTree>
    <p:extLst>
      <p:ext uri="{BB962C8B-B14F-4D97-AF65-F5344CB8AC3E}">
        <p14:creationId xmlns:p14="http://schemas.microsoft.com/office/powerpoint/2010/main" val="768374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F023A-3C1D-DB46-D860-8CE4264BE84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52C6BEC-A9D3-A74F-FE70-DE0ABDDD77DC}"/>
              </a:ext>
            </a:extLst>
          </p:cNvPr>
          <p:cNvSpPr>
            <a:spLocks noGrp="1"/>
          </p:cNvSpPr>
          <p:nvPr>
            <p:ph type="body" sz="quarter" idx="10"/>
          </p:nvPr>
        </p:nvSpPr>
        <p:spPr/>
        <p:txBody>
          <a:bodyPr/>
          <a:lstStyle/>
          <a:p>
            <a:pPr algn="l"/>
            <a:r>
              <a:rPr lang="en-US" sz="2800" i="1" dirty="0" err="1">
                <a:solidFill>
                  <a:srgbClr val="FFFFFF"/>
                </a:solidFill>
                <a:latin typeface="Arial" pitchFamily="34" charset="0"/>
                <a:ea typeface="Arial" pitchFamily="34" charset="-122"/>
                <a:cs typeface="Arial" pitchFamily="34" charset="-120"/>
              </a:rPr>
              <a:t>Struktur</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regulasi</a:t>
            </a:r>
            <a:r>
              <a:rPr lang="en-US" sz="2800" i="1" dirty="0">
                <a:solidFill>
                  <a:srgbClr val="FFFFFF"/>
                </a:solidFill>
                <a:latin typeface="Arial" pitchFamily="34" charset="0"/>
                <a:ea typeface="Arial" pitchFamily="34" charset="-122"/>
                <a:cs typeface="Arial" pitchFamily="34" charset="-120"/>
              </a:rPr>
              <a:t> dan </a:t>
            </a:r>
            <a:r>
              <a:rPr lang="en-US" sz="2800" i="1" dirty="0" err="1">
                <a:solidFill>
                  <a:srgbClr val="FFFFFF"/>
                </a:solidFill>
                <a:latin typeface="Arial" pitchFamily="34" charset="0"/>
                <a:ea typeface="Arial" pitchFamily="34" charset="-122"/>
                <a:cs typeface="Arial" pitchFamily="34" charset="-120"/>
              </a:rPr>
              <a:t>bentuk</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korporasi</a:t>
            </a:r>
            <a:r>
              <a:rPr lang="en-US" sz="2800" i="1" dirty="0">
                <a:solidFill>
                  <a:srgbClr val="FFFFFF"/>
                </a:solidFill>
                <a:latin typeface="Arial" pitchFamily="34" charset="0"/>
                <a:ea typeface="Arial" pitchFamily="34" charset="-122"/>
                <a:cs typeface="Arial" pitchFamily="34" charset="-120"/>
              </a:rPr>
              <a:t> yang </a:t>
            </a:r>
            <a:r>
              <a:rPr lang="en-US" sz="2800" i="1" dirty="0" err="1">
                <a:solidFill>
                  <a:srgbClr val="FFFFFF"/>
                </a:solidFill>
                <a:latin typeface="Arial" pitchFamily="34" charset="0"/>
                <a:ea typeface="Arial" pitchFamily="34" charset="-122"/>
                <a:cs typeface="Arial" pitchFamily="34" charset="-120"/>
              </a:rPr>
              <a:t>dibutuhkan</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sudah</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ada</a:t>
            </a:r>
            <a:r>
              <a:rPr lang="en-US" sz="2800" i="1" dirty="0">
                <a:solidFill>
                  <a:srgbClr val="FFFFFF"/>
                </a:solidFill>
                <a:latin typeface="Arial" pitchFamily="34" charset="0"/>
                <a:ea typeface="Arial" pitchFamily="34" charset="-122"/>
                <a:cs typeface="Arial" pitchFamily="34" charset="-120"/>
              </a:rPr>
              <a:t> di </a:t>
            </a:r>
            <a:r>
              <a:rPr lang="en-US" sz="2800" i="1" dirty="0" err="1">
                <a:solidFill>
                  <a:srgbClr val="FFFFFF"/>
                </a:solidFill>
                <a:latin typeface="Arial" pitchFamily="34" charset="0"/>
                <a:ea typeface="Arial" pitchFamily="34" charset="-122"/>
                <a:cs typeface="Arial" pitchFamily="34" charset="-120"/>
              </a:rPr>
              <a:t>dalam</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sektor</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energi</a:t>
            </a:r>
            <a:r>
              <a:rPr lang="en-US" sz="2800" i="1" dirty="0">
                <a:solidFill>
                  <a:srgbClr val="FFFFFF"/>
                </a:solidFill>
                <a:latin typeface="Arial" pitchFamily="34" charset="0"/>
                <a:ea typeface="Arial" pitchFamily="34" charset="-122"/>
                <a:cs typeface="Arial" pitchFamily="34" charset="-120"/>
              </a:rPr>
              <a:t> Indonesia.</a:t>
            </a:r>
            <a:endParaRPr lang="en-US" sz="2800" dirty="0"/>
          </a:p>
        </p:txBody>
      </p:sp>
      <p:sp>
        <p:nvSpPr>
          <p:cNvPr id="3" name="Title 2">
            <a:extLst>
              <a:ext uri="{FF2B5EF4-FFF2-40B4-BE49-F238E27FC236}">
                <a16:creationId xmlns:a16="http://schemas.microsoft.com/office/drawing/2014/main" id="{71FF9067-189C-4EE6-7526-BA7186E7AB2C}"/>
              </a:ext>
            </a:extLst>
          </p:cNvPr>
          <p:cNvSpPr>
            <a:spLocks noGrp="1"/>
          </p:cNvSpPr>
          <p:nvPr>
            <p:ph type="title"/>
          </p:nvPr>
        </p:nvSpPr>
        <p:spPr/>
        <p:txBody>
          <a:bodyPr/>
          <a:lstStyle/>
          <a:p>
            <a:pPr algn="l"/>
            <a:r>
              <a:rPr lang="en-US">
                <a:solidFill>
                  <a:srgbClr val="FFFFFF"/>
                </a:solidFill>
                <a:latin typeface="Arial" pitchFamily="34" charset="0"/>
                <a:ea typeface="Arial" pitchFamily="34" charset="-122"/>
                <a:cs typeface="Arial" pitchFamily="34" charset="-120"/>
              </a:rPr>
              <a:t>Preseden Domestik</a:t>
            </a:r>
            <a:endParaRPr lang="en-US"/>
          </a:p>
        </p:txBody>
      </p:sp>
      <p:sp>
        <p:nvSpPr>
          <p:cNvPr id="4" name="Footer Placeholder 3">
            <a:extLst>
              <a:ext uri="{FF2B5EF4-FFF2-40B4-BE49-F238E27FC236}">
                <a16:creationId xmlns:a16="http://schemas.microsoft.com/office/drawing/2014/main" id="{09D70486-EC69-3C5C-ACC5-CEC568B2A506}"/>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00DA3682-FAB9-869F-07EA-457D603A8A47}"/>
              </a:ext>
            </a:extLst>
          </p:cNvPr>
          <p:cNvSpPr>
            <a:spLocks noGrp="1"/>
          </p:cNvSpPr>
          <p:nvPr>
            <p:ph type="sldNum" sz="quarter" idx="4"/>
          </p:nvPr>
        </p:nvSpPr>
        <p:spPr/>
        <p:txBody>
          <a:bodyPr/>
          <a:lstStyle/>
          <a:p>
            <a:fld id="{7782931A-7D25-4B4B-9464-57AE418934A3}" type="slidenum">
              <a:rPr lang="en-US" smtClean="0"/>
              <a:pPr/>
              <a:t>16</a:t>
            </a:fld>
            <a:endParaRPr lang="en-US"/>
          </a:p>
        </p:txBody>
      </p:sp>
      <p:sp>
        <p:nvSpPr>
          <p:cNvPr id="6" name="Title 2">
            <a:extLst>
              <a:ext uri="{FF2B5EF4-FFF2-40B4-BE49-F238E27FC236}">
                <a16:creationId xmlns:a16="http://schemas.microsoft.com/office/drawing/2014/main" id="{C2DE2D53-663F-1E5A-36DD-11665F72A96E}"/>
              </a:ext>
            </a:extLst>
          </p:cNvPr>
          <p:cNvSpPr txBox="1">
            <a:spLocks/>
          </p:cNvSpPr>
          <p:nvPr/>
        </p:nvSpPr>
        <p:spPr>
          <a:xfrm>
            <a:off x="0" y="765693"/>
            <a:ext cx="2690568" cy="982111"/>
          </a:xfrm>
          <a:prstGeom prst="rect">
            <a:avLst/>
          </a:prstGeom>
        </p:spPr>
        <p:txBody>
          <a:bodyPr lIns="0" tIns="0" rIns="0" bIns="0" anchor="ct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600">
                <a:solidFill>
                  <a:srgbClr val="FFFFFF"/>
                </a:solidFill>
                <a:latin typeface="Arial" pitchFamily="34" charset="0"/>
                <a:ea typeface="Arial" pitchFamily="34" charset="-122"/>
                <a:cs typeface="Arial" pitchFamily="34" charset="-120"/>
              </a:rPr>
              <a:t>04</a:t>
            </a:r>
            <a:endParaRPr lang="en-US" sz="9600"/>
          </a:p>
        </p:txBody>
      </p:sp>
    </p:spTree>
    <p:extLst>
      <p:ext uri="{BB962C8B-B14F-4D97-AF65-F5344CB8AC3E}">
        <p14:creationId xmlns:p14="http://schemas.microsoft.com/office/powerpoint/2010/main" val="3232030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CB778-810A-81DE-B076-32E105DB8F8F}"/>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4E4A39-388B-D64E-DA72-A48F22A422A1}"/>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5F87A5A3-7EE4-3781-6C0B-85A781B31875}"/>
              </a:ext>
            </a:extLst>
          </p:cNvPr>
          <p:cNvSpPr>
            <a:spLocks noGrp="1"/>
          </p:cNvSpPr>
          <p:nvPr>
            <p:ph type="sldNum" sz="quarter" idx="4"/>
          </p:nvPr>
        </p:nvSpPr>
        <p:spPr/>
        <p:txBody>
          <a:bodyPr/>
          <a:lstStyle/>
          <a:p>
            <a:fld id="{7782931A-7D25-4B4B-9464-57AE418934A3}" type="slidenum">
              <a:rPr lang="en-US" smtClean="0"/>
              <a:pPr/>
              <a:t>17</a:t>
            </a:fld>
            <a:endParaRPr lang="en-US"/>
          </a:p>
        </p:txBody>
      </p:sp>
      <p:sp>
        <p:nvSpPr>
          <p:cNvPr id="2" name="Text 0">
            <a:extLst>
              <a:ext uri="{FF2B5EF4-FFF2-40B4-BE49-F238E27FC236}">
                <a16:creationId xmlns:a16="http://schemas.microsoft.com/office/drawing/2014/main" id="{DC115A4B-FA31-7383-8EA8-05740E76A88A}"/>
              </a:ext>
            </a:extLst>
          </p:cNvPr>
          <p:cNvSpPr/>
          <p:nvPr/>
        </p:nvSpPr>
        <p:spPr>
          <a:xfrm>
            <a:off x="350520" y="198120"/>
            <a:ext cx="11347704" cy="640080"/>
          </a:xfrm>
          <a:prstGeom prst="rect">
            <a:avLst/>
          </a:prstGeom>
          <a:noFill/>
          <a:ln/>
        </p:spPr>
        <p:txBody>
          <a:bodyPr wrap="square" lIns="0" tIns="0" rIns="0" bIns="0" rtlCol="0" anchor="ctr"/>
          <a:lstStyle/>
          <a:p>
            <a:pPr marL="0" indent="0">
              <a:buNone/>
            </a:pPr>
            <a:r>
              <a:rPr lang="en-US" sz="2800" b="1" dirty="0">
                <a:solidFill>
                  <a:srgbClr val="1D2933"/>
                </a:solidFill>
                <a:latin typeface="Arial" pitchFamily="34" charset="0"/>
                <a:ea typeface="Arial" pitchFamily="34" charset="-122"/>
                <a:cs typeface="Arial" pitchFamily="34" charset="-120"/>
              </a:rPr>
              <a:t>Pipa gas: model </a:t>
            </a:r>
            <a:r>
              <a:rPr lang="en-US" sz="2800" b="1" dirty="0" err="1">
                <a:solidFill>
                  <a:srgbClr val="1D2933"/>
                </a:solidFill>
                <a:latin typeface="Arial" pitchFamily="34" charset="0"/>
                <a:ea typeface="Arial" pitchFamily="34" charset="-122"/>
                <a:cs typeface="Arial" pitchFamily="34" charset="-120"/>
              </a:rPr>
              <a:t>jaringan</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teregulasi</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sudah</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beroperasi</a:t>
            </a:r>
            <a:r>
              <a:rPr lang="en-US" sz="2800" b="1" dirty="0">
                <a:solidFill>
                  <a:srgbClr val="1D2933"/>
                </a:solidFill>
                <a:latin typeface="Arial" pitchFamily="34" charset="0"/>
                <a:ea typeface="Arial" pitchFamily="34" charset="-122"/>
                <a:cs typeface="Arial" pitchFamily="34" charset="-120"/>
              </a:rPr>
              <a:t> di Indonesia</a:t>
            </a:r>
            <a:endParaRPr lang="en-US" sz="2800" dirty="0"/>
          </a:p>
        </p:txBody>
      </p:sp>
      <p:sp>
        <p:nvSpPr>
          <p:cNvPr id="3" name="Text 1">
            <a:extLst>
              <a:ext uri="{FF2B5EF4-FFF2-40B4-BE49-F238E27FC236}">
                <a16:creationId xmlns:a16="http://schemas.microsoft.com/office/drawing/2014/main" id="{3679C5CF-3676-877E-6C80-200BAF69DD7C}"/>
              </a:ext>
            </a:extLst>
          </p:cNvPr>
          <p:cNvSpPr/>
          <p:nvPr/>
        </p:nvSpPr>
        <p:spPr>
          <a:xfrm>
            <a:off x="350520" y="975360"/>
            <a:ext cx="11247120" cy="548640"/>
          </a:xfrm>
          <a:prstGeom prst="rect">
            <a:avLst/>
          </a:prstGeom>
          <a:noFill/>
          <a:ln/>
        </p:spPr>
        <p:txBody>
          <a:bodyPr wrap="square" lIns="0" tIns="0" rIns="0" bIns="0" rtlCol="0" anchor="ctr"/>
          <a:lstStyle/>
          <a:p>
            <a:pPr marL="0" indent="0">
              <a:buNone/>
            </a:pPr>
            <a:r>
              <a:rPr lang="en-US" sz="1300" i="1" dirty="0">
                <a:solidFill>
                  <a:srgbClr val="5B6573"/>
                </a:solidFill>
                <a:latin typeface="Arial" pitchFamily="34" charset="0"/>
                <a:ea typeface="Arial" pitchFamily="34" charset="-122"/>
                <a:cs typeface="Arial" pitchFamily="34" charset="-120"/>
              </a:rPr>
              <a:t>Pipa gas dan </a:t>
            </a:r>
            <a:r>
              <a:rPr lang="en-US" sz="1300" i="1" dirty="0" err="1">
                <a:solidFill>
                  <a:srgbClr val="5B6573"/>
                </a:solidFill>
                <a:latin typeface="Arial" pitchFamily="34" charset="0"/>
                <a:ea typeface="Arial" pitchFamily="34" charset="-122"/>
                <a:cs typeface="Arial" pitchFamily="34" charset="-120"/>
              </a:rPr>
              <a:t>transmisi</a:t>
            </a:r>
            <a:r>
              <a:rPr lang="en-US" sz="1300" i="1" dirty="0">
                <a:solidFill>
                  <a:srgbClr val="5B6573"/>
                </a:solidFill>
                <a:latin typeface="Arial" pitchFamily="34" charset="0"/>
                <a:ea typeface="Arial" pitchFamily="34" charset="-122"/>
                <a:cs typeface="Arial" pitchFamily="34" charset="-120"/>
              </a:rPr>
              <a:t> </a:t>
            </a:r>
            <a:r>
              <a:rPr lang="en-US" sz="1300" i="1" dirty="0" err="1">
                <a:solidFill>
                  <a:srgbClr val="5B6573"/>
                </a:solidFill>
                <a:latin typeface="Arial" pitchFamily="34" charset="0"/>
                <a:ea typeface="Arial" pitchFamily="34" charset="-122"/>
                <a:cs typeface="Arial" pitchFamily="34" charset="-120"/>
              </a:rPr>
              <a:t>listrik</a:t>
            </a:r>
            <a:r>
              <a:rPr lang="en-US" sz="1300" i="1" dirty="0">
                <a:solidFill>
                  <a:srgbClr val="5B6573"/>
                </a:solidFill>
                <a:latin typeface="Arial" pitchFamily="34" charset="0"/>
                <a:ea typeface="Arial" pitchFamily="34" charset="-122"/>
                <a:cs typeface="Arial" pitchFamily="34" charset="-120"/>
              </a:rPr>
              <a:t> </a:t>
            </a:r>
            <a:r>
              <a:rPr lang="en-US" sz="1300" i="1" dirty="0" err="1">
                <a:solidFill>
                  <a:srgbClr val="5B6573"/>
                </a:solidFill>
                <a:latin typeface="Arial" pitchFamily="34" charset="0"/>
                <a:ea typeface="Arial" pitchFamily="34" charset="-122"/>
                <a:cs typeface="Arial" pitchFamily="34" charset="-120"/>
              </a:rPr>
              <a:t>memiliki</a:t>
            </a:r>
            <a:r>
              <a:rPr lang="en-US" sz="1300" i="1" dirty="0">
                <a:solidFill>
                  <a:srgbClr val="5B6573"/>
                </a:solidFill>
                <a:latin typeface="Arial" pitchFamily="34" charset="0"/>
                <a:ea typeface="Arial" pitchFamily="34" charset="-122"/>
                <a:cs typeface="Arial" pitchFamily="34" charset="-120"/>
              </a:rPr>
              <a:t> </a:t>
            </a:r>
            <a:r>
              <a:rPr lang="en-US" sz="1300" i="1" dirty="0" err="1">
                <a:solidFill>
                  <a:srgbClr val="5B6573"/>
                </a:solidFill>
                <a:latin typeface="Arial" pitchFamily="34" charset="0"/>
                <a:ea typeface="Arial" pitchFamily="34" charset="-122"/>
                <a:cs typeface="Arial" pitchFamily="34" charset="-120"/>
              </a:rPr>
              <a:t>karakteristik</a:t>
            </a:r>
            <a:r>
              <a:rPr lang="en-US" sz="1300" i="1" dirty="0">
                <a:solidFill>
                  <a:srgbClr val="5B6573"/>
                </a:solidFill>
                <a:latin typeface="Arial" pitchFamily="34" charset="0"/>
                <a:ea typeface="Arial" pitchFamily="34" charset="-122"/>
                <a:cs typeface="Arial" pitchFamily="34" charset="-120"/>
              </a:rPr>
              <a:t> </a:t>
            </a:r>
            <a:r>
              <a:rPr lang="en-US" sz="1300" i="1" dirty="0" err="1">
                <a:solidFill>
                  <a:srgbClr val="5B6573"/>
                </a:solidFill>
                <a:latin typeface="Arial" pitchFamily="34" charset="0"/>
                <a:ea typeface="Arial" pitchFamily="34" charset="-122"/>
                <a:cs typeface="Arial" pitchFamily="34" charset="-120"/>
              </a:rPr>
              <a:t>struktural</a:t>
            </a:r>
            <a:r>
              <a:rPr lang="en-US" sz="1300" i="1" dirty="0">
                <a:solidFill>
                  <a:srgbClr val="5B6573"/>
                </a:solidFill>
                <a:latin typeface="Arial" pitchFamily="34" charset="0"/>
                <a:ea typeface="Arial" pitchFamily="34" charset="-122"/>
                <a:cs typeface="Arial" pitchFamily="34" charset="-120"/>
              </a:rPr>
              <a:t> yang </a:t>
            </a:r>
            <a:r>
              <a:rPr lang="en-US" sz="1300" i="1" dirty="0" err="1">
                <a:solidFill>
                  <a:srgbClr val="5B6573"/>
                </a:solidFill>
                <a:latin typeface="Arial" pitchFamily="34" charset="0"/>
                <a:ea typeface="Arial" pitchFamily="34" charset="-122"/>
                <a:cs typeface="Arial" pitchFamily="34" charset="-120"/>
              </a:rPr>
              <a:t>sama</a:t>
            </a:r>
            <a:r>
              <a:rPr lang="en-US" sz="1300" i="1" dirty="0">
                <a:solidFill>
                  <a:srgbClr val="5B6573"/>
                </a:solidFill>
                <a:latin typeface="Arial" pitchFamily="34" charset="0"/>
                <a:ea typeface="Arial" pitchFamily="34" charset="-122"/>
                <a:cs typeface="Arial" pitchFamily="34" charset="-120"/>
              </a:rPr>
              <a:t>: </a:t>
            </a:r>
            <a:r>
              <a:rPr lang="en-US" sz="1300" i="1" dirty="0" err="1">
                <a:solidFill>
                  <a:srgbClr val="5B6573"/>
                </a:solidFill>
                <a:latin typeface="Arial" pitchFamily="34" charset="0"/>
                <a:ea typeface="Arial" pitchFamily="34" charset="-122"/>
                <a:cs typeface="Arial" pitchFamily="34" charset="-120"/>
              </a:rPr>
              <a:t>aset</a:t>
            </a:r>
            <a:r>
              <a:rPr lang="en-US" sz="1300" i="1" dirty="0">
                <a:solidFill>
                  <a:srgbClr val="5B6573"/>
                </a:solidFill>
                <a:latin typeface="Arial" pitchFamily="34" charset="0"/>
                <a:ea typeface="Arial" pitchFamily="34" charset="-122"/>
                <a:cs typeface="Arial" pitchFamily="34" charset="-120"/>
              </a:rPr>
              <a:t> </a:t>
            </a:r>
            <a:r>
              <a:rPr lang="en-US" sz="1300" i="1" dirty="0" err="1">
                <a:solidFill>
                  <a:srgbClr val="5B6573"/>
                </a:solidFill>
                <a:latin typeface="Arial" pitchFamily="34" charset="0"/>
                <a:ea typeface="Arial" pitchFamily="34" charset="-122"/>
                <a:cs typeface="Arial" pitchFamily="34" charset="-120"/>
              </a:rPr>
              <a:t>jaringan</a:t>
            </a:r>
            <a:r>
              <a:rPr lang="en-US" sz="1300" i="1" dirty="0">
                <a:solidFill>
                  <a:srgbClr val="5B6573"/>
                </a:solidFill>
                <a:latin typeface="Arial" pitchFamily="34" charset="0"/>
                <a:ea typeface="Arial" pitchFamily="34" charset="-122"/>
                <a:cs typeface="Arial" pitchFamily="34" charset="-120"/>
              </a:rPr>
              <a:t> </a:t>
            </a:r>
            <a:r>
              <a:rPr lang="en-US" sz="1300" i="1" dirty="0" err="1">
                <a:solidFill>
                  <a:srgbClr val="5B6573"/>
                </a:solidFill>
                <a:latin typeface="Arial" pitchFamily="34" charset="0"/>
                <a:ea typeface="Arial" pitchFamily="34" charset="-122"/>
                <a:cs typeface="Arial" pitchFamily="34" charset="-120"/>
              </a:rPr>
              <a:t>padat</a:t>
            </a:r>
            <a:r>
              <a:rPr lang="en-US" sz="1300" i="1" dirty="0">
                <a:solidFill>
                  <a:srgbClr val="5B6573"/>
                </a:solidFill>
                <a:latin typeface="Arial" pitchFamily="34" charset="0"/>
                <a:ea typeface="Arial" pitchFamily="34" charset="-122"/>
                <a:cs typeface="Arial" pitchFamily="34" charset="-120"/>
              </a:rPr>
              <a:t> modal, </a:t>
            </a:r>
            <a:r>
              <a:rPr lang="en-US" sz="1300" i="1" dirty="0" err="1">
                <a:solidFill>
                  <a:srgbClr val="5B6573"/>
                </a:solidFill>
                <a:latin typeface="Arial" pitchFamily="34" charset="0"/>
                <a:ea typeface="Arial" pitchFamily="34" charset="-122"/>
                <a:cs typeface="Arial" pitchFamily="34" charset="-120"/>
              </a:rPr>
              <a:t>monopoli</a:t>
            </a:r>
            <a:r>
              <a:rPr lang="en-US" sz="1300" i="1" dirty="0">
                <a:solidFill>
                  <a:srgbClr val="5B6573"/>
                </a:solidFill>
                <a:latin typeface="Arial" pitchFamily="34" charset="0"/>
                <a:ea typeface="Arial" pitchFamily="34" charset="-122"/>
                <a:cs typeface="Arial" pitchFamily="34" charset="-120"/>
              </a:rPr>
              <a:t> </a:t>
            </a:r>
            <a:r>
              <a:rPr lang="en-US" sz="1300" i="1" dirty="0" err="1">
                <a:solidFill>
                  <a:srgbClr val="5B6573"/>
                </a:solidFill>
                <a:latin typeface="Arial" pitchFamily="34" charset="0"/>
                <a:ea typeface="Arial" pitchFamily="34" charset="-122"/>
                <a:cs typeface="Arial" pitchFamily="34" charset="-120"/>
              </a:rPr>
              <a:t>alami</a:t>
            </a:r>
            <a:r>
              <a:rPr lang="en-US" sz="1300" i="1" dirty="0">
                <a:solidFill>
                  <a:srgbClr val="5B6573"/>
                </a:solidFill>
                <a:latin typeface="Arial" pitchFamily="34" charset="0"/>
                <a:ea typeface="Arial" pitchFamily="34" charset="-122"/>
                <a:cs typeface="Arial" pitchFamily="34" charset="-120"/>
              </a:rPr>
              <a:t> </a:t>
            </a:r>
            <a:r>
              <a:rPr lang="en-US" sz="1300" i="1" dirty="0" err="1">
                <a:solidFill>
                  <a:srgbClr val="5B6573"/>
                </a:solidFill>
                <a:latin typeface="Arial" pitchFamily="34" charset="0"/>
                <a:ea typeface="Arial" pitchFamily="34" charset="-122"/>
                <a:cs typeface="Arial" pitchFamily="34" charset="-120"/>
              </a:rPr>
              <a:t>dalam</a:t>
            </a:r>
            <a:r>
              <a:rPr lang="en-US" sz="1300" i="1" dirty="0">
                <a:solidFill>
                  <a:srgbClr val="5B6573"/>
                </a:solidFill>
                <a:latin typeface="Arial" pitchFamily="34" charset="0"/>
                <a:ea typeface="Arial" pitchFamily="34" charset="-122"/>
                <a:cs typeface="Arial" pitchFamily="34" charset="-120"/>
              </a:rPr>
              <a:t> </a:t>
            </a:r>
            <a:r>
              <a:rPr lang="en-US" sz="1300" i="1" dirty="0" err="1">
                <a:solidFill>
                  <a:srgbClr val="5B6573"/>
                </a:solidFill>
                <a:latin typeface="Arial" pitchFamily="34" charset="0"/>
                <a:ea typeface="Arial" pitchFamily="34" charset="-122"/>
                <a:cs typeface="Arial" pitchFamily="34" charset="-120"/>
              </a:rPr>
              <a:t>koridor</a:t>
            </a:r>
            <a:r>
              <a:rPr lang="en-US" sz="1300" i="1" dirty="0">
                <a:solidFill>
                  <a:srgbClr val="5B6573"/>
                </a:solidFill>
                <a:latin typeface="Arial" pitchFamily="34" charset="0"/>
                <a:ea typeface="Arial" pitchFamily="34" charset="-122"/>
                <a:cs typeface="Arial" pitchFamily="34" charset="-120"/>
              </a:rPr>
              <a:t> yang </a:t>
            </a:r>
            <a:r>
              <a:rPr lang="en-US" sz="1300" i="1" dirty="0" err="1">
                <a:solidFill>
                  <a:srgbClr val="5B6573"/>
                </a:solidFill>
                <a:latin typeface="Arial" pitchFamily="34" charset="0"/>
                <a:ea typeface="Arial" pitchFamily="34" charset="-122"/>
                <a:cs typeface="Arial" pitchFamily="34" charset="-120"/>
              </a:rPr>
              <a:t>ditetapkan</a:t>
            </a:r>
            <a:r>
              <a:rPr lang="en-US" sz="1300" i="1" dirty="0">
                <a:solidFill>
                  <a:srgbClr val="5B6573"/>
                </a:solidFill>
                <a:latin typeface="Arial" pitchFamily="34" charset="0"/>
                <a:ea typeface="Arial" pitchFamily="34" charset="-122"/>
                <a:cs typeface="Arial" pitchFamily="34" charset="-120"/>
              </a:rPr>
              <a:t>, dan </a:t>
            </a:r>
            <a:r>
              <a:rPr lang="en-US" sz="1300" i="1" dirty="0" err="1">
                <a:solidFill>
                  <a:srgbClr val="5B6573"/>
                </a:solidFill>
                <a:latin typeface="Arial" pitchFamily="34" charset="0"/>
                <a:ea typeface="Arial" pitchFamily="34" charset="-122"/>
                <a:cs typeface="Arial" pitchFamily="34" charset="-120"/>
              </a:rPr>
              <a:t>infrastruktur</a:t>
            </a:r>
            <a:r>
              <a:rPr lang="en-US" sz="1300" i="1" dirty="0">
                <a:solidFill>
                  <a:srgbClr val="5B6573"/>
                </a:solidFill>
                <a:latin typeface="Arial" pitchFamily="34" charset="0"/>
                <a:ea typeface="Arial" pitchFamily="34" charset="-122"/>
                <a:cs typeface="Arial" pitchFamily="34" charset="-120"/>
              </a:rPr>
              <a:t> </a:t>
            </a:r>
            <a:r>
              <a:rPr lang="en-US" sz="1300" i="1" dirty="0" err="1">
                <a:solidFill>
                  <a:srgbClr val="5B6573"/>
                </a:solidFill>
                <a:latin typeface="Arial" pitchFamily="34" charset="0"/>
                <a:ea typeface="Arial" pitchFamily="34" charset="-122"/>
                <a:cs typeface="Arial" pitchFamily="34" charset="-120"/>
              </a:rPr>
              <a:t>publik</a:t>
            </a:r>
            <a:r>
              <a:rPr lang="en-US" sz="1300" i="1" dirty="0">
                <a:solidFill>
                  <a:srgbClr val="5B6573"/>
                </a:solidFill>
                <a:latin typeface="Arial" pitchFamily="34" charset="0"/>
                <a:ea typeface="Arial" pitchFamily="34" charset="-122"/>
                <a:cs typeface="Arial" pitchFamily="34" charset="-120"/>
              </a:rPr>
              <a:t> </a:t>
            </a:r>
            <a:r>
              <a:rPr lang="en-US" sz="1300" i="1" dirty="0" err="1">
                <a:solidFill>
                  <a:srgbClr val="5B6573"/>
                </a:solidFill>
                <a:latin typeface="Arial" pitchFamily="34" charset="0"/>
                <a:ea typeface="Arial" pitchFamily="34" charset="-122"/>
                <a:cs typeface="Arial" pitchFamily="34" charset="-120"/>
              </a:rPr>
              <a:t>esensial</a:t>
            </a:r>
            <a:r>
              <a:rPr lang="en-US" sz="1300" i="1" dirty="0">
                <a:solidFill>
                  <a:srgbClr val="5B6573"/>
                </a:solidFill>
                <a:latin typeface="Arial" pitchFamily="34" charset="0"/>
                <a:ea typeface="Arial" pitchFamily="34" charset="-122"/>
                <a:cs typeface="Arial" pitchFamily="34" charset="-120"/>
              </a:rPr>
              <a:t>.</a:t>
            </a:r>
            <a:endParaRPr lang="en-US" sz="1300" dirty="0"/>
          </a:p>
        </p:txBody>
      </p:sp>
      <p:sp>
        <p:nvSpPr>
          <p:cNvPr id="6" name="Shape 2">
            <a:extLst>
              <a:ext uri="{FF2B5EF4-FFF2-40B4-BE49-F238E27FC236}">
                <a16:creationId xmlns:a16="http://schemas.microsoft.com/office/drawing/2014/main" id="{96039339-6147-5B0D-8905-5D8D53E53C4F}"/>
              </a:ext>
            </a:extLst>
          </p:cNvPr>
          <p:cNvSpPr/>
          <p:nvPr/>
        </p:nvSpPr>
        <p:spPr>
          <a:xfrm>
            <a:off x="350520" y="1706880"/>
            <a:ext cx="3703320" cy="3840480"/>
          </a:xfrm>
          <a:prstGeom prst="rect">
            <a:avLst/>
          </a:prstGeom>
          <a:solidFill>
            <a:srgbClr val="EDF0F3"/>
          </a:solidFill>
          <a:ln w="12700">
            <a:solidFill>
              <a:srgbClr val="EDF0F3"/>
            </a:solidFill>
            <a:prstDash val="solid"/>
          </a:ln>
        </p:spPr>
        <p:txBody>
          <a:bodyPr/>
          <a:lstStyle/>
          <a:p>
            <a:endParaRPr lang="en-US"/>
          </a:p>
        </p:txBody>
      </p:sp>
      <p:sp>
        <p:nvSpPr>
          <p:cNvPr id="7" name="Shape 3">
            <a:extLst>
              <a:ext uri="{FF2B5EF4-FFF2-40B4-BE49-F238E27FC236}">
                <a16:creationId xmlns:a16="http://schemas.microsoft.com/office/drawing/2014/main" id="{98E37E9B-E9C0-280B-55AB-66F41A9D0343}"/>
              </a:ext>
            </a:extLst>
          </p:cNvPr>
          <p:cNvSpPr/>
          <p:nvPr/>
        </p:nvSpPr>
        <p:spPr>
          <a:xfrm>
            <a:off x="350520" y="1706880"/>
            <a:ext cx="3703320" cy="73152"/>
          </a:xfrm>
          <a:prstGeom prst="rect">
            <a:avLst/>
          </a:prstGeom>
          <a:solidFill>
            <a:srgbClr val="355EFF"/>
          </a:solidFill>
          <a:ln w="12700">
            <a:solidFill>
              <a:srgbClr val="355EFF"/>
            </a:solidFill>
            <a:prstDash val="solid"/>
          </a:ln>
        </p:spPr>
        <p:txBody>
          <a:bodyPr/>
          <a:lstStyle/>
          <a:p>
            <a:endParaRPr lang="en-US"/>
          </a:p>
        </p:txBody>
      </p:sp>
      <p:pic>
        <p:nvPicPr>
          <p:cNvPr id="8" name="Image 0" descr="/home/claude/deck2/assets/icon_govt_dark.png">
            <a:extLst>
              <a:ext uri="{FF2B5EF4-FFF2-40B4-BE49-F238E27FC236}">
                <a16:creationId xmlns:a16="http://schemas.microsoft.com/office/drawing/2014/main" id="{B5524E08-09F5-7FFC-6975-76BE34BAAF77}"/>
              </a:ext>
            </a:extLst>
          </p:cNvPr>
          <p:cNvPicPr>
            <a:picLocks noChangeAspect="1"/>
          </p:cNvPicPr>
          <p:nvPr/>
        </p:nvPicPr>
        <p:blipFill>
          <a:blip r:embed="rId3"/>
          <a:stretch>
            <a:fillRect/>
          </a:stretch>
        </p:blipFill>
        <p:spPr>
          <a:xfrm>
            <a:off x="624840" y="2072640"/>
            <a:ext cx="640080" cy="640080"/>
          </a:xfrm>
          <a:prstGeom prst="rect">
            <a:avLst/>
          </a:prstGeom>
        </p:spPr>
      </p:pic>
      <p:sp>
        <p:nvSpPr>
          <p:cNvPr id="9" name="Text 4">
            <a:extLst>
              <a:ext uri="{FF2B5EF4-FFF2-40B4-BE49-F238E27FC236}">
                <a16:creationId xmlns:a16="http://schemas.microsoft.com/office/drawing/2014/main" id="{02F156B5-45AA-45CA-8410-5E3BF970E7EF}"/>
              </a:ext>
            </a:extLst>
          </p:cNvPr>
          <p:cNvSpPr/>
          <p:nvPr/>
        </p:nvSpPr>
        <p:spPr>
          <a:xfrm>
            <a:off x="624840" y="2849880"/>
            <a:ext cx="3154680" cy="457200"/>
          </a:xfrm>
          <a:prstGeom prst="rect">
            <a:avLst/>
          </a:prstGeom>
          <a:noFill/>
          <a:ln/>
        </p:spPr>
        <p:txBody>
          <a:bodyPr wrap="square" lIns="0" tIns="0" rIns="0" bIns="0" rtlCol="0" anchor="ctr"/>
          <a:lstStyle/>
          <a:p>
            <a:pPr marL="0" indent="0">
              <a:buNone/>
            </a:pPr>
            <a:r>
              <a:rPr lang="en-US" sz="1500" b="1">
                <a:solidFill>
                  <a:srgbClr val="1D2933"/>
                </a:solidFill>
                <a:latin typeface="Arial" pitchFamily="34" charset="0"/>
                <a:ea typeface="Arial" pitchFamily="34" charset="-122"/>
                <a:cs typeface="Arial" pitchFamily="34" charset="-120"/>
              </a:rPr>
              <a:t>Regulator independen</a:t>
            </a:r>
            <a:endParaRPr lang="en-US" sz="1500"/>
          </a:p>
        </p:txBody>
      </p:sp>
      <p:sp>
        <p:nvSpPr>
          <p:cNvPr id="10" name="Shape 5">
            <a:extLst>
              <a:ext uri="{FF2B5EF4-FFF2-40B4-BE49-F238E27FC236}">
                <a16:creationId xmlns:a16="http://schemas.microsoft.com/office/drawing/2014/main" id="{41EBD485-F0E6-E247-D4D7-78C2E21377E0}"/>
              </a:ext>
            </a:extLst>
          </p:cNvPr>
          <p:cNvSpPr/>
          <p:nvPr/>
        </p:nvSpPr>
        <p:spPr>
          <a:xfrm>
            <a:off x="624840" y="3334512"/>
            <a:ext cx="457200" cy="0"/>
          </a:xfrm>
          <a:prstGeom prst="line">
            <a:avLst/>
          </a:prstGeom>
          <a:noFill/>
          <a:ln w="25400">
            <a:solidFill>
              <a:srgbClr val="FFD000"/>
            </a:solidFill>
            <a:prstDash val="solid"/>
          </a:ln>
        </p:spPr>
        <p:txBody>
          <a:bodyPr/>
          <a:lstStyle/>
          <a:p>
            <a:endParaRPr lang="en-US"/>
          </a:p>
        </p:txBody>
      </p:sp>
      <p:sp>
        <p:nvSpPr>
          <p:cNvPr id="11" name="Text 6">
            <a:extLst>
              <a:ext uri="{FF2B5EF4-FFF2-40B4-BE49-F238E27FC236}">
                <a16:creationId xmlns:a16="http://schemas.microsoft.com/office/drawing/2014/main" id="{2DC85E88-B352-FC84-E0AA-0A4E94D59D79}"/>
              </a:ext>
            </a:extLst>
          </p:cNvPr>
          <p:cNvSpPr/>
          <p:nvPr/>
        </p:nvSpPr>
        <p:spPr>
          <a:xfrm>
            <a:off x="624840" y="3489960"/>
            <a:ext cx="3154680" cy="1828800"/>
          </a:xfrm>
          <a:prstGeom prst="rect">
            <a:avLst/>
          </a:prstGeom>
          <a:noFill/>
          <a:ln/>
        </p:spPr>
        <p:txBody>
          <a:bodyPr wrap="square" lIns="0" tIns="0" rIns="0" bIns="0" rtlCol="0" anchor="t"/>
          <a:lstStyle/>
          <a:p>
            <a:r>
              <a:rPr lang="en-US" sz="1100" dirty="0">
                <a:solidFill>
                  <a:srgbClr val="1D2933"/>
                </a:solidFill>
                <a:latin typeface="Arial" pitchFamily="34" charset="0"/>
                <a:ea typeface="Arial" pitchFamily="34" charset="-122"/>
                <a:cs typeface="Arial" pitchFamily="34" charset="-120"/>
              </a:rPr>
              <a:t>Badan </a:t>
            </a:r>
            <a:r>
              <a:rPr lang="en-US" sz="1100" dirty="0" err="1">
                <a:solidFill>
                  <a:srgbClr val="1D2933"/>
                </a:solidFill>
                <a:latin typeface="Arial" pitchFamily="34" charset="0"/>
                <a:ea typeface="Arial" pitchFamily="34" charset="-122"/>
                <a:cs typeface="Arial" pitchFamily="34" charset="-120"/>
              </a:rPr>
              <a:t>Pengatur</a:t>
            </a:r>
            <a:r>
              <a:rPr lang="en-US" sz="1100" dirty="0">
                <a:solidFill>
                  <a:srgbClr val="1D2933"/>
                </a:solidFill>
                <a:latin typeface="Arial" pitchFamily="34" charset="0"/>
                <a:ea typeface="Arial" pitchFamily="34" charset="-122"/>
                <a:cs typeface="Arial" pitchFamily="34" charset="-120"/>
              </a:rPr>
              <a:t> Hilir </a:t>
            </a:r>
            <a:r>
              <a:rPr lang="en-US" sz="1100" dirty="0" err="1">
                <a:solidFill>
                  <a:srgbClr val="1D2933"/>
                </a:solidFill>
                <a:latin typeface="Arial" pitchFamily="34" charset="0"/>
                <a:ea typeface="Arial" pitchFamily="34" charset="-122"/>
                <a:cs typeface="Arial" pitchFamily="34" charset="-120"/>
              </a:rPr>
              <a:t>Minyak</a:t>
            </a:r>
            <a:r>
              <a:rPr lang="en-US" sz="1100" dirty="0">
                <a:solidFill>
                  <a:srgbClr val="1D2933"/>
                </a:solidFill>
                <a:latin typeface="Arial" pitchFamily="34" charset="0"/>
                <a:ea typeface="Arial" pitchFamily="34" charset="-122"/>
                <a:cs typeface="Arial" pitchFamily="34" charset="-120"/>
              </a:rPr>
              <a:t> dan Gas Bumi (BPH Migas) </a:t>
            </a:r>
            <a:r>
              <a:rPr lang="en-US" sz="1100" dirty="0" err="1">
                <a:solidFill>
                  <a:srgbClr val="1D2933"/>
                </a:solidFill>
                <a:latin typeface="Arial" pitchFamily="34" charset="0"/>
                <a:ea typeface="Arial" pitchFamily="34" charset="-122"/>
                <a:cs typeface="Arial" pitchFamily="34" charset="-120"/>
              </a:rPr>
              <a:t>menetapkan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tarif</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transportasi</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berdasarkan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biaya</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layanan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dengan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pemulihan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biaya</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penuh</a:t>
            </a:r>
            <a:r>
              <a:rPr lang="en-US" sz="1100" dirty="0">
                <a:solidFill>
                  <a:srgbClr val="1D2933"/>
                </a:solidFill>
                <a:latin typeface="Arial" pitchFamily="34" charset="0"/>
                <a:ea typeface="Arial" pitchFamily="34" charset="-122"/>
                <a:cs typeface="Arial" pitchFamily="34" charset="-120"/>
              </a:rPr>
              <a:t> dan </a:t>
            </a:r>
            <a:r>
              <a:rPr lang="en-US" sz="1100" dirty="0" err="1">
                <a:solidFill>
                  <a:srgbClr val="1D2933"/>
                </a:solidFill>
                <a:latin typeface="Arial" pitchFamily="34" charset="0"/>
                <a:ea typeface="Arial" pitchFamily="34" charset="-122"/>
                <a:cs typeface="Arial" pitchFamily="34" charset="-120"/>
              </a:rPr>
              <a:t>tingkat</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pengembalian</a:t>
            </a:r>
            <a:r>
              <a:rPr lang="en-US" sz="1100" dirty="0">
                <a:solidFill>
                  <a:srgbClr val="1D2933"/>
                </a:solidFill>
                <a:latin typeface="Arial" pitchFamily="34" charset="0"/>
                <a:ea typeface="Arial" pitchFamily="34" charset="-122"/>
                <a:cs typeface="Arial" pitchFamily="34" charset="-120"/>
              </a:rPr>
              <a:t> modal yang </a:t>
            </a:r>
            <a:r>
              <a:rPr lang="en-US" sz="1100" dirty="0" err="1">
                <a:solidFill>
                  <a:srgbClr val="1D2933"/>
                </a:solidFill>
                <a:latin typeface="Arial" pitchFamily="34" charset="0"/>
                <a:ea typeface="Arial" pitchFamily="34" charset="-122"/>
                <a:cs typeface="Arial" pitchFamily="34" charset="-120"/>
              </a:rPr>
              <a:t>wajar</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terpisah</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dari</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penetapan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harga</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komoditas</a:t>
            </a:r>
            <a:r>
              <a:rPr lang="en-US" sz="1100" dirty="0">
                <a:solidFill>
                  <a:srgbClr val="1D2933"/>
                </a:solidFill>
                <a:latin typeface="Arial" pitchFamily="34" charset="0"/>
                <a:ea typeface="Arial" pitchFamily="34" charset="-122"/>
                <a:cs typeface="Arial" pitchFamily="34" charset="-120"/>
              </a:rPr>
              <a:t>.</a:t>
            </a:r>
            <a:endParaRPr lang="en-US" sz="1100" dirty="0"/>
          </a:p>
        </p:txBody>
      </p:sp>
      <p:sp>
        <p:nvSpPr>
          <p:cNvPr id="12" name="Shape 7">
            <a:extLst>
              <a:ext uri="{FF2B5EF4-FFF2-40B4-BE49-F238E27FC236}">
                <a16:creationId xmlns:a16="http://schemas.microsoft.com/office/drawing/2014/main" id="{4F94DF93-0D69-2AD5-4BCD-1EE6EE698351}"/>
              </a:ext>
            </a:extLst>
          </p:cNvPr>
          <p:cNvSpPr/>
          <p:nvPr/>
        </p:nvSpPr>
        <p:spPr>
          <a:xfrm>
            <a:off x="4172712" y="1706880"/>
            <a:ext cx="3703320" cy="3840480"/>
          </a:xfrm>
          <a:prstGeom prst="rect">
            <a:avLst/>
          </a:prstGeom>
          <a:solidFill>
            <a:srgbClr val="EDF0F3"/>
          </a:solidFill>
          <a:ln w="12700">
            <a:solidFill>
              <a:srgbClr val="EDF0F3"/>
            </a:solidFill>
            <a:prstDash val="solid"/>
          </a:ln>
        </p:spPr>
        <p:txBody>
          <a:bodyPr/>
          <a:lstStyle/>
          <a:p>
            <a:endParaRPr lang="en-US"/>
          </a:p>
        </p:txBody>
      </p:sp>
      <p:sp>
        <p:nvSpPr>
          <p:cNvPr id="13" name="Shape 8">
            <a:extLst>
              <a:ext uri="{FF2B5EF4-FFF2-40B4-BE49-F238E27FC236}">
                <a16:creationId xmlns:a16="http://schemas.microsoft.com/office/drawing/2014/main" id="{73940BC0-AC53-C64F-3B10-2EBA649E392D}"/>
              </a:ext>
            </a:extLst>
          </p:cNvPr>
          <p:cNvSpPr/>
          <p:nvPr/>
        </p:nvSpPr>
        <p:spPr>
          <a:xfrm>
            <a:off x="4172712" y="1706880"/>
            <a:ext cx="3703320" cy="73152"/>
          </a:xfrm>
          <a:prstGeom prst="rect">
            <a:avLst/>
          </a:prstGeom>
          <a:solidFill>
            <a:srgbClr val="355EFF"/>
          </a:solidFill>
          <a:ln w="12700">
            <a:solidFill>
              <a:srgbClr val="355EFF"/>
            </a:solidFill>
            <a:prstDash val="solid"/>
          </a:ln>
        </p:spPr>
        <p:txBody>
          <a:bodyPr/>
          <a:lstStyle/>
          <a:p>
            <a:endParaRPr lang="en-US"/>
          </a:p>
        </p:txBody>
      </p:sp>
      <p:pic>
        <p:nvPicPr>
          <p:cNvPr id="14" name="Image 1" descr="/home/claude/deck2/assets/icon_loop_dark.png">
            <a:extLst>
              <a:ext uri="{FF2B5EF4-FFF2-40B4-BE49-F238E27FC236}">
                <a16:creationId xmlns:a16="http://schemas.microsoft.com/office/drawing/2014/main" id="{D08ADE1C-4F88-7100-8973-2E9455AFE28F}"/>
              </a:ext>
            </a:extLst>
          </p:cNvPr>
          <p:cNvPicPr>
            <a:picLocks noChangeAspect="1"/>
          </p:cNvPicPr>
          <p:nvPr/>
        </p:nvPicPr>
        <p:blipFill>
          <a:blip r:embed="rId4"/>
          <a:stretch>
            <a:fillRect/>
          </a:stretch>
        </p:blipFill>
        <p:spPr>
          <a:xfrm>
            <a:off x="4447032" y="2145792"/>
            <a:ext cx="640080" cy="521208"/>
          </a:xfrm>
          <a:prstGeom prst="rect">
            <a:avLst/>
          </a:prstGeom>
        </p:spPr>
      </p:pic>
      <p:sp>
        <p:nvSpPr>
          <p:cNvPr id="15" name="Text 9">
            <a:extLst>
              <a:ext uri="{FF2B5EF4-FFF2-40B4-BE49-F238E27FC236}">
                <a16:creationId xmlns:a16="http://schemas.microsoft.com/office/drawing/2014/main" id="{7786FE2B-F843-5835-82D9-B37FF74ABC67}"/>
              </a:ext>
            </a:extLst>
          </p:cNvPr>
          <p:cNvSpPr/>
          <p:nvPr/>
        </p:nvSpPr>
        <p:spPr>
          <a:xfrm>
            <a:off x="4447032" y="2849880"/>
            <a:ext cx="3154680" cy="457200"/>
          </a:xfrm>
          <a:prstGeom prst="rect">
            <a:avLst/>
          </a:prstGeom>
          <a:noFill/>
          <a:ln/>
        </p:spPr>
        <p:txBody>
          <a:bodyPr wrap="square" lIns="0" tIns="0" rIns="0" bIns="0" rtlCol="0" anchor="ctr"/>
          <a:lstStyle/>
          <a:p>
            <a:pPr marL="0" indent="0">
              <a:buNone/>
            </a:pPr>
            <a:r>
              <a:rPr lang="en-US" sz="1500" b="1">
                <a:solidFill>
                  <a:srgbClr val="1D2933"/>
                </a:solidFill>
                <a:latin typeface="Arial" pitchFamily="34" charset="0"/>
                <a:ea typeface="Arial" pitchFamily="34" charset="-122"/>
                <a:cs typeface="Arial" pitchFamily="34" charset="-120"/>
              </a:rPr>
              <a:t>Prinsip open-access</a:t>
            </a:r>
            <a:endParaRPr lang="en-US" sz="1500"/>
          </a:p>
        </p:txBody>
      </p:sp>
      <p:sp>
        <p:nvSpPr>
          <p:cNvPr id="16" name="Shape 10">
            <a:extLst>
              <a:ext uri="{FF2B5EF4-FFF2-40B4-BE49-F238E27FC236}">
                <a16:creationId xmlns:a16="http://schemas.microsoft.com/office/drawing/2014/main" id="{D8CF2861-559E-D9D7-68DD-3AC2C9B99852}"/>
              </a:ext>
            </a:extLst>
          </p:cNvPr>
          <p:cNvSpPr/>
          <p:nvPr/>
        </p:nvSpPr>
        <p:spPr>
          <a:xfrm>
            <a:off x="4447032" y="3334512"/>
            <a:ext cx="457200" cy="0"/>
          </a:xfrm>
          <a:prstGeom prst="line">
            <a:avLst/>
          </a:prstGeom>
          <a:noFill/>
          <a:ln w="25400">
            <a:solidFill>
              <a:srgbClr val="FFD000"/>
            </a:solidFill>
            <a:prstDash val="solid"/>
          </a:ln>
        </p:spPr>
        <p:txBody>
          <a:bodyPr/>
          <a:lstStyle/>
          <a:p>
            <a:endParaRPr lang="en-US"/>
          </a:p>
        </p:txBody>
      </p:sp>
      <p:sp>
        <p:nvSpPr>
          <p:cNvPr id="17" name="Text 11">
            <a:extLst>
              <a:ext uri="{FF2B5EF4-FFF2-40B4-BE49-F238E27FC236}">
                <a16:creationId xmlns:a16="http://schemas.microsoft.com/office/drawing/2014/main" id="{0011AB04-A410-8059-BF6A-6E8C3794AE54}"/>
              </a:ext>
            </a:extLst>
          </p:cNvPr>
          <p:cNvSpPr/>
          <p:nvPr/>
        </p:nvSpPr>
        <p:spPr>
          <a:xfrm>
            <a:off x="4447032" y="3489960"/>
            <a:ext cx="3154680" cy="1828800"/>
          </a:xfrm>
          <a:prstGeom prst="rect">
            <a:avLst/>
          </a:prstGeom>
          <a:noFill/>
          <a:ln/>
        </p:spPr>
        <p:txBody>
          <a:bodyPr wrap="square" lIns="0" tIns="0" rIns="0" bIns="0" rtlCol="0" anchor="t"/>
          <a:lstStyle/>
          <a:p>
            <a:pPr marL="0" indent="0">
              <a:buNone/>
            </a:pPr>
            <a:r>
              <a:rPr lang="en-US" sz="1100">
                <a:solidFill>
                  <a:srgbClr val="1D2933"/>
                </a:solidFill>
                <a:latin typeface="Arial" pitchFamily="34" charset="0"/>
                <a:ea typeface="Arial" pitchFamily="34" charset="-122"/>
                <a:cs typeface="Arial" pitchFamily="34" charset="-120"/>
              </a:rPr>
              <a:t>Operator pipa wajib memberikan akses pihak ketiga. Jaringan beroperasi sebagai platform bersama yang diatur oleh ketentuan teregulasi, bukan oleh kepemilikan eksklusif.</a:t>
            </a:r>
            <a:endParaRPr lang="en-US" sz="1100"/>
          </a:p>
        </p:txBody>
      </p:sp>
      <p:sp>
        <p:nvSpPr>
          <p:cNvPr id="18" name="Shape 12">
            <a:extLst>
              <a:ext uri="{FF2B5EF4-FFF2-40B4-BE49-F238E27FC236}">
                <a16:creationId xmlns:a16="http://schemas.microsoft.com/office/drawing/2014/main" id="{24A11240-50B1-51B7-594E-894E1BEC6FD9}"/>
              </a:ext>
            </a:extLst>
          </p:cNvPr>
          <p:cNvSpPr/>
          <p:nvPr/>
        </p:nvSpPr>
        <p:spPr>
          <a:xfrm>
            <a:off x="7994904" y="1706880"/>
            <a:ext cx="3703320" cy="3840480"/>
          </a:xfrm>
          <a:prstGeom prst="rect">
            <a:avLst/>
          </a:prstGeom>
          <a:solidFill>
            <a:srgbClr val="EDF0F3"/>
          </a:solidFill>
          <a:ln w="12700">
            <a:solidFill>
              <a:srgbClr val="EDF0F3"/>
            </a:solidFill>
            <a:prstDash val="solid"/>
          </a:ln>
        </p:spPr>
        <p:txBody>
          <a:bodyPr/>
          <a:lstStyle/>
          <a:p>
            <a:endParaRPr lang="en-US"/>
          </a:p>
        </p:txBody>
      </p:sp>
      <p:sp>
        <p:nvSpPr>
          <p:cNvPr id="19" name="Shape 13">
            <a:extLst>
              <a:ext uri="{FF2B5EF4-FFF2-40B4-BE49-F238E27FC236}">
                <a16:creationId xmlns:a16="http://schemas.microsoft.com/office/drawing/2014/main" id="{7C72EE89-50A7-EF6F-F51C-9764030C1A07}"/>
              </a:ext>
            </a:extLst>
          </p:cNvPr>
          <p:cNvSpPr/>
          <p:nvPr/>
        </p:nvSpPr>
        <p:spPr>
          <a:xfrm>
            <a:off x="7994904" y="1706880"/>
            <a:ext cx="3703320" cy="73152"/>
          </a:xfrm>
          <a:prstGeom prst="rect">
            <a:avLst/>
          </a:prstGeom>
          <a:solidFill>
            <a:srgbClr val="355EFF"/>
          </a:solidFill>
          <a:ln w="12700">
            <a:solidFill>
              <a:srgbClr val="355EFF"/>
            </a:solidFill>
            <a:prstDash val="solid"/>
          </a:ln>
        </p:spPr>
        <p:txBody>
          <a:bodyPr/>
          <a:lstStyle/>
          <a:p>
            <a:endParaRPr lang="en-US"/>
          </a:p>
        </p:txBody>
      </p:sp>
      <p:pic>
        <p:nvPicPr>
          <p:cNvPr id="20" name="Image 2" descr="/home/claude/deck2/assets/icon_gas_dark.png">
            <a:extLst>
              <a:ext uri="{FF2B5EF4-FFF2-40B4-BE49-F238E27FC236}">
                <a16:creationId xmlns:a16="http://schemas.microsoft.com/office/drawing/2014/main" id="{CF9B2301-D2BA-7DE7-577A-82CC17765369}"/>
              </a:ext>
            </a:extLst>
          </p:cNvPr>
          <p:cNvPicPr>
            <a:picLocks noChangeAspect="1"/>
          </p:cNvPicPr>
          <p:nvPr/>
        </p:nvPicPr>
        <p:blipFill>
          <a:blip r:embed="rId5"/>
          <a:stretch>
            <a:fillRect/>
          </a:stretch>
        </p:blipFill>
        <p:spPr>
          <a:xfrm>
            <a:off x="8269224" y="2081784"/>
            <a:ext cx="520216" cy="640080"/>
          </a:xfrm>
          <a:prstGeom prst="rect">
            <a:avLst/>
          </a:prstGeom>
        </p:spPr>
      </p:pic>
      <p:sp>
        <p:nvSpPr>
          <p:cNvPr id="21" name="Text 14">
            <a:extLst>
              <a:ext uri="{FF2B5EF4-FFF2-40B4-BE49-F238E27FC236}">
                <a16:creationId xmlns:a16="http://schemas.microsoft.com/office/drawing/2014/main" id="{4D66EB6D-67DB-C384-34ED-219BDBF76861}"/>
              </a:ext>
            </a:extLst>
          </p:cNvPr>
          <p:cNvSpPr/>
          <p:nvPr/>
        </p:nvSpPr>
        <p:spPr>
          <a:xfrm>
            <a:off x="8269224" y="2849880"/>
            <a:ext cx="3154680" cy="457200"/>
          </a:xfrm>
          <a:prstGeom prst="rect">
            <a:avLst/>
          </a:prstGeom>
          <a:noFill/>
          <a:ln/>
        </p:spPr>
        <p:txBody>
          <a:bodyPr wrap="square" lIns="0" tIns="0" rIns="0" bIns="0" rtlCol="0" anchor="ctr"/>
          <a:lstStyle/>
          <a:p>
            <a:pPr marL="0" indent="0">
              <a:buNone/>
            </a:pPr>
            <a:r>
              <a:rPr lang="en-US" sz="1500" b="1">
                <a:solidFill>
                  <a:srgbClr val="1D2933"/>
                </a:solidFill>
                <a:latin typeface="Arial" pitchFamily="34" charset="0"/>
                <a:ea typeface="Arial" pitchFamily="34" charset="-122"/>
                <a:cs typeface="Arial" pitchFamily="34" charset="-120"/>
              </a:rPr>
              <a:t>Preseden lintas-batas</a:t>
            </a:r>
            <a:endParaRPr lang="en-US" sz="1500"/>
          </a:p>
        </p:txBody>
      </p:sp>
      <p:sp>
        <p:nvSpPr>
          <p:cNvPr id="22" name="Shape 15">
            <a:extLst>
              <a:ext uri="{FF2B5EF4-FFF2-40B4-BE49-F238E27FC236}">
                <a16:creationId xmlns:a16="http://schemas.microsoft.com/office/drawing/2014/main" id="{256786BA-765B-E9FC-FF14-0C607C082CD5}"/>
              </a:ext>
            </a:extLst>
          </p:cNvPr>
          <p:cNvSpPr/>
          <p:nvPr/>
        </p:nvSpPr>
        <p:spPr>
          <a:xfrm>
            <a:off x="8269224" y="3334512"/>
            <a:ext cx="457200" cy="0"/>
          </a:xfrm>
          <a:prstGeom prst="line">
            <a:avLst/>
          </a:prstGeom>
          <a:noFill/>
          <a:ln w="25400">
            <a:solidFill>
              <a:srgbClr val="FFD000"/>
            </a:solidFill>
            <a:prstDash val="solid"/>
          </a:ln>
        </p:spPr>
        <p:txBody>
          <a:bodyPr/>
          <a:lstStyle/>
          <a:p>
            <a:endParaRPr lang="en-US"/>
          </a:p>
        </p:txBody>
      </p:sp>
      <p:sp>
        <p:nvSpPr>
          <p:cNvPr id="23" name="Text 16">
            <a:extLst>
              <a:ext uri="{FF2B5EF4-FFF2-40B4-BE49-F238E27FC236}">
                <a16:creationId xmlns:a16="http://schemas.microsoft.com/office/drawing/2014/main" id="{D0A7AF8E-9290-6D82-AE8D-3CC7D0FA50A6}"/>
              </a:ext>
            </a:extLst>
          </p:cNvPr>
          <p:cNvSpPr/>
          <p:nvPr/>
        </p:nvSpPr>
        <p:spPr>
          <a:xfrm>
            <a:off x="8269224" y="3489960"/>
            <a:ext cx="3154680" cy="1828800"/>
          </a:xfrm>
          <a:prstGeom prst="rect">
            <a:avLst/>
          </a:prstGeom>
          <a:noFill/>
          <a:ln/>
        </p:spPr>
        <p:txBody>
          <a:bodyPr wrap="square" lIns="0" tIns="0" rIns="0" bIns="0" rtlCol="0" anchor="t"/>
          <a:lstStyle/>
          <a:p>
            <a:r>
              <a:rPr lang="en-US" sz="1100" dirty="0">
                <a:solidFill>
                  <a:srgbClr val="1D2933"/>
                </a:solidFill>
                <a:latin typeface="Arial" pitchFamily="34" charset="0"/>
                <a:ea typeface="Arial" pitchFamily="34" charset="-122"/>
                <a:cs typeface="Arial" pitchFamily="34" charset="-120"/>
              </a:rPr>
              <a:t>PT </a:t>
            </a:r>
            <a:r>
              <a:rPr lang="en-US" sz="1100" dirty="0" err="1">
                <a:solidFill>
                  <a:srgbClr val="1D2933"/>
                </a:solidFill>
                <a:latin typeface="Arial" pitchFamily="34" charset="0"/>
                <a:ea typeface="Arial" pitchFamily="34" charset="-122"/>
                <a:cs typeface="Arial" pitchFamily="34" charset="-120"/>
              </a:rPr>
              <a:t>Transportasi</a:t>
            </a:r>
            <a:r>
              <a:rPr lang="en-US" sz="1100" dirty="0">
                <a:solidFill>
                  <a:srgbClr val="1D2933"/>
                </a:solidFill>
                <a:latin typeface="Arial" pitchFamily="34" charset="0"/>
                <a:ea typeface="Arial" pitchFamily="34" charset="-122"/>
                <a:cs typeface="Arial" pitchFamily="34" charset="-120"/>
              </a:rPr>
              <a:t> Gas Indonesia (TGI), yang </a:t>
            </a:r>
            <a:r>
              <a:rPr lang="en-US" sz="1100" dirty="0" err="1">
                <a:solidFill>
                  <a:srgbClr val="1D2933"/>
                </a:solidFill>
                <a:latin typeface="Arial" pitchFamily="34" charset="0"/>
                <a:ea typeface="Arial" pitchFamily="34" charset="-122"/>
                <a:cs typeface="Arial" pitchFamily="34" charset="-120"/>
              </a:rPr>
              <a:t>mayoritas</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dimiliki</a:t>
            </a:r>
            <a:r>
              <a:rPr lang="en-US" sz="1100" dirty="0">
                <a:solidFill>
                  <a:srgbClr val="1D2933"/>
                </a:solidFill>
                <a:latin typeface="Arial" pitchFamily="34" charset="0"/>
                <a:ea typeface="Arial" pitchFamily="34" charset="-122"/>
                <a:cs typeface="Arial" pitchFamily="34" charset="-120"/>
              </a:rPr>
              <a:t> PT Perusahaan Gas Negara </a:t>
            </a:r>
            <a:r>
              <a:rPr lang="en-US" sz="1100" dirty="0" err="1">
                <a:solidFill>
                  <a:srgbClr val="1D2933"/>
                </a:solidFill>
                <a:latin typeface="Arial" pitchFamily="34" charset="0"/>
                <a:ea typeface="Arial" pitchFamily="34" charset="-122"/>
                <a:cs typeface="Arial" pitchFamily="34" charset="-120"/>
              </a:rPr>
              <a:t>Tbk</a:t>
            </a:r>
            <a:r>
              <a:rPr lang="en-US" sz="1100" dirty="0">
                <a:solidFill>
                  <a:srgbClr val="1D2933"/>
                </a:solidFill>
                <a:latin typeface="Arial" pitchFamily="34" charset="0"/>
                <a:ea typeface="Arial" pitchFamily="34" charset="-122"/>
                <a:cs typeface="Arial" pitchFamily="34" charset="-120"/>
              </a:rPr>
              <a:t> (PT PGN), </a:t>
            </a:r>
            <a:r>
              <a:rPr lang="en-US" sz="1100" dirty="0" err="1">
                <a:solidFill>
                  <a:srgbClr val="1D2933"/>
                </a:solidFill>
                <a:latin typeface="Arial" pitchFamily="34" charset="0"/>
                <a:ea typeface="Arial" pitchFamily="34" charset="-122"/>
                <a:cs typeface="Arial" pitchFamily="34" charset="-120"/>
              </a:rPr>
              <a:t>mengoperasikan</a:t>
            </a:r>
            <a:r>
              <a:rPr lang="en-US" sz="1100" dirty="0">
                <a:solidFill>
                  <a:srgbClr val="1D2933"/>
                </a:solidFill>
                <a:latin typeface="Arial" pitchFamily="34" charset="0"/>
                <a:ea typeface="Arial" pitchFamily="34" charset="-122"/>
                <a:cs typeface="Arial" pitchFamily="34" charset="-120"/>
              </a:rPr>
              <a:t> pipa gas Sumatra–Singapura, </a:t>
            </a:r>
            <a:r>
              <a:rPr lang="en-US" sz="1100" dirty="0" err="1">
                <a:solidFill>
                  <a:srgbClr val="1D2933"/>
                </a:solidFill>
                <a:latin typeface="Arial" pitchFamily="34" charset="0"/>
                <a:ea typeface="Arial" pitchFamily="34" charset="-122"/>
                <a:cs typeface="Arial" pitchFamily="34" charset="-120"/>
              </a:rPr>
              <a:t>membuktikan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bahwa</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infrastruktur</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berbasis</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tarif</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teregulasi</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dapat</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mendukung</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perdagangan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energi</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lintas</a:t>
            </a:r>
            <a:r>
              <a:rPr lang="en-US" sz="1100" dirty="0">
                <a:solidFill>
                  <a:srgbClr val="1D2933"/>
                </a:solidFill>
                <a:latin typeface="Arial" pitchFamily="34" charset="0"/>
                <a:ea typeface="Arial" pitchFamily="34" charset="-122"/>
                <a:cs typeface="Arial" pitchFamily="34" charset="-120"/>
              </a:rPr>
              <a:t>-batas.</a:t>
            </a:r>
            <a:endParaRPr lang="en-US" sz="1100" dirty="0"/>
          </a:p>
        </p:txBody>
      </p:sp>
      <p:sp>
        <p:nvSpPr>
          <p:cNvPr id="24" name="Text 17">
            <a:extLst>
              <a:ext uri="{FF2B5EF4-FFF2-40B4-BE49-F238E27FC236}">
                <a16:creationId xmlns:a16="http://schemas.microsoft.com/office/drawing/2014/main" id="{F4233B2F-3E2E-10AA-2DB6-7E71245BAF4F}"/>
              </a:ext>
            </a:extLst>
          </p:cNvPr>
          <p:cNvSpPr/>
          <p:nvPr/>
        </p:nvSpPr>
        <p:spPr>
          <a:xfrm>
            <a:off x="350520" y="5594580"/>
            <a:ext cx="11247120" cy="365760"/>
          </a:xfrm>
          <a:prstGeom prst="rect">
            <a:avLst/>
          </a:prstGeom>
          <a:noFill/>
          <a:ln/>
        </p:spPr>
        <p:txBody>
          <a:bodyPr wrap="square" lIns="0" tIns="0" rIns="0" bIns="0" rtlCol="0" anchor="ctr"/>
          <a:lstStyle/>
          <a:p>
            <a:pPr marL="0" indent="0" algn="ctr">
              <a:buNone/>
            </a:pPr>
            <a:r>
              <a:rPr lang="en-US" sz="1200" b="1" i="1">
                <a:solidFill>
                  <a:srgbClr val="1D2933"/>
                </a:solidFill>
                <a:latin typeface="Arial" pitchFamily="34" charset="0"/>
                <a:ea typeface="Arial" pitchFamily="34" charset="-122"/>
                <a:cs typeface="Arial" pitchFamily="34" charset="-120"/>
              </a:rPr>
              <a:t>Memperluas prinsip-prinsip ini ke transmisi listrik konsisten dengan kerangka regulasi Indonesia yang ada, bukan sebuah penyimpangan.</a:t>
            </a:r>
            <a:endParaRPr lang="en-US" sz="1200"/>
          </a:p>
        </p:txBody>
      </p:sp>
      <p:sp>
        <p:nvSpPr>
          <p:cNvPr id="25" name="Text 18">
            <a:extLst>
              <a:ext uri="{FF2B5EF4-FFF2-40B4-BE49-F238E27FC236}">
                <a16:creationId xmlns:a16="http://schemas.microsoft.com/office/drawing/2014/main" id="{6AD5BA8A-2750-DC7D-CF0B-541A0412A25B}"/>
              </a:ext>
            </a:extLst>
          </p:cNvPr>
          <p:cNvSpPr/>
          <p:nvPr/>
        </p:nvSpPr>
        <p:spPr>
          <a:xfrm>
            <a:off x="350520" y="5913120"/>
            <a:ext cx="11247120" cy="256032"/>
          </a:xfrm>
          <a:prstGeom prst="rect">
            <a:avLst/>
          </a:prstGeom>
          <a:noFill/>
          <a:ln/>
        </p:spPr>
        <p:txBody>
          <a:bodyPr wrap="square" lIns="0" tIns="0" rIns="0" bIns="0" rtlCol="0" anchor="ctr"/>
          <a:lstStyle/>
          <a:p>
            <a:pPr marL="0" indent="0">
              <a:buNone/>
            </a:pPr>
            <a:r>
              <a:rPr lang="en-US" sz="900" i="1">
                <a:solidFill>
                  <a:srgbClr val="5B6573"/>
                </a:solidFill>
                <a:latin typeface="Arial" pitchFamily="34" charset="0"/>
                <a:ea typeface="Arial" pitchFamily="34" charset="-122"/>
                <a:cs typeface="Arial" pitchFamily="34" charset="-120"/>
              </a:rPr>
              <a:t>Sumber: Peraturan BPH Migas No. 1/2023 dan No. 3/2024; Laporan tahunan PGN; Analisis IEEFA.</a:t>
            </a:r>
            <a:endParaRPr lang="en-US" sz="900"/>
          </a:p>
        </p:txBody>
      </p:sp>
    </p:spTree>
    <p:extLst>
      <p:ext uri="{BB962C8B-B14F-4D97-AF65-F5344CB8AC3E}">
        <p14:creationId xmlns:p14="http://schemas.microsoft.com/office/powerpoint/2010/main" val="1626238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DC2EE-A783-02BE-DB0F-2367758CA154}"/>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AC06F529-A280-A7FE-A8F7-5DDA06867332}"/>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ED7C4E80-FB2B-2FF8-3E8C-4E0E4964F091}"/>
              </a:ext>
            </a:extLst>
          </p:cNvPr>
          <p:cNvSpPr>
            <a:spLocks noGrp="1"/>
          </p:cNvSpPr>
          <p:nvPr>
            <p:ph type="sldNum" sz="quarter" idx="4"/>
          </p:nvPr>
        </p:nvSpPr>
        <p:spPr/>
        <p:txBody>
          <a:bodyPr/>
          <a:lstStyle/>
          <a:p>
            <a:fld id="{7782931A-7D25-4B4B-9464-57AE418934A3}" type="slidenum">
              <a:rPr lang="en-US" smtClean="0"/>
              <a:pPr/>
              <a:t>18</a:t>
            </a:fld>
            <a:endParaRPr lang="en-US"/>
          </a:p>
        </p:txBody>
      </p:sp>
      <p:sp>
        <p:nvSpPr>
          <p:cNvPr id="2" name="Text 0">
            <a:extLst>
              <a:ext uri="{FF2B5EF4-FFF2-40B4-BE49-F238E27FC236}">
                <a16:creationId xmlns:a16="http://schemas.microsoft.com/office/drawing/2014/main" id="{3650C58D-8D5D-D909-F37C-6E8154B08F94}"/>
              </a:ext>
            </a:extLst>
          </p:cNvPr>
          <p:cNvSpPr/>
          <p:nvPr/>
        </p:nvSpPr>
        <p:spPr>
          <a:xfrm>
            <a:off x="472440" y="162782"/>
            <a:ext cx="11247120" cy="640080"/>
          </a:xfrm>
          <a:prstGeom prst="rect">
            <a:avLst/>
          </a:prstGeom>
          <a:noFill/>
          <a:ln/>
        </p:spPr>
        <p:txBody>
          <a:bodyPr wrap="square" lIns="0" tIns="0" rIns="0" bIns="0" rtlCol="0" anchor="ctr"/>
          <a:lstStyle/>
          <a:p>
            <a:pPr marL="0" indent="0">
              <a:buNone/>
            </a:pPr>
            <a:r>
              <a:rPr lang="en-US" sz="2800" b="1" dirty="0">
                <a:solidFill>
                  <a:srgbClr val="1D2933"/>
                </a:solidFill>
                <a:latin typeface="Arial" pitchFamily="34" charset="0"/>
                <a:ea typeface="Arial" pitchFamily="34" charset="-122"/>
                <a:cs typeface="Arial" pitchFamily="34" charset="-120"/>
              </a:rPr>
              <a:t>PLN </a:t>
            </a:r>
            <a:r>
              <a:rPr lang="en-US" sz="2800" b="1" dirty="0" err="1">
                <a:solidFill>
                  <a:srgbClr val="1D2933"/>
                </a:solidFill>
                <a:latin typeface="Arial" pitchFamily="34" charset="0"/>
                <a:ea typeface="Arial" pitchFamily="34" charset="-122"/>
                <a:cs typeface="Arial" pitchFamily="34" charset="-120"/>
              </a:rPr>
              <a:t>sudah</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mempunyai</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struktur</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subholding</a:t>
            </a:r>
            <a:r>
              <a:rPr lang="en-US" sz="2800" b="1" dirty="0">
                <a:solidFill>
                  <a:srgbClr val="1D2933"/>
                </a:solidFill>
                <a:latin typeface="Arial" pitchFamily="34" charset="0"/>
                <a:ea typeface="Arial" pitchFamily="34" charset="-122"/>
                <a:cs typeface="Arial" pitchFamily="34" charset="-120"/>
              </a:rPr>
              <a:t> dan </a:t>
            </a:r>
            <a:r>
              <a:rPr lang="en-US" sz="2800" b="1" dirty="0" err="1">
                <a:solidFill>
                  <a:srgbClr val="1D2933"/>
                </a:solidFill>
                <a:latin typeface="Arial" pitchFamily="34" charset="0"/>
                <a:ea typeface="Arial" pitchFamily="34" charset="-122"/>
                <a:cs typeface="Arial" pitchFamily="34" charset="-120"/>
              </a:rPr>
              <a:t>anak</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perusahaan</a:t>
            </a:r>
            <a:endParaRPr lang="en-US" sz="2800" dirty="0"/>
          </a:p>
        </p:txBody>
      </p:sp>
      <p:sp>
        <p:nvSpPr>
          <p:cNvPr id="3" name="Text 1">
            <a:extLst>
              <a:ext uri="{FF2B5EF4-FFF2-40B4-BE49-F238E27FC236}">
                <a16:creationId xmlns:a16="http://schemas.microsoft.com/office/drawing/2014/main" id="{8C99AE6D-2B8C-3B9E-B876-E4ADD6B45C87}"/>
              </a:ext>
            </a:extLst>
          </p:cNvPr>
          <p:cNvSpPr/>
          <p:nvPr/>
        </p:nvSpPr>
        <p:spPr>
          <a:xfrm>
            <a:off x="472440" y="871782"/>
            <a:ext cx="11247120" cy="640080"/>
          </a:xfrm>
          <a:prstGeom prst="rect">
            <a:avLst/>
          </a:prstGeom>
          <a:noFill/>
          <a:ln/>
        </p:spPr>
        <p:txBody>
          <a:bodyPr wrap="square" lIns="0" tIns="0" rIns="0" bIns="0" rtlCol="0" anchor="ctr"/>
          <a:lstStyle/>
          <a:p>
            <a:pPr marL="0" indent="0">
              <a:buNone/>
            </a:pPr>
            <a:r>
              <a:rPr lang="en-US" sz="1300" i="1">
                <a:solidFill>
                  <a:srgbClr val="5B6573"/>
                </a:solidFill>
                <a:latin typeface="Arial" pitchFamily="34" charset="0"/>
                <a:ea typeface="Arial" pitchFamily="34" charset="-122"/>
                <a:cs typeface="Arial" pitchFamily="34" charset="-120"/>
              </a:rPr>
              <a:t>Restrukturisasi korporasi 2022 menciptakan sub-holding fungsional di dalam PLN, membuktikan bahwa pemisahan finansial di dalam BUMN dapat diterapkan tanpa mengorbankan kendali negara atau integrasi sistem.</a:t>
            </a:r>
            <a:endParaRPr lang="en-US" sz="1300"/>
          </a:p>
        </p:txBody>
      </p:sp>
      <p:sp>
        <p:nvSpPr>
          <p:cNvPr id="6" name="Shape 2">
            <a:extLst>
              <a:ext uri="{FF2B5EF4-FFF2-40B4-BE49-F238E27FC236}">
                <a16:creationId xmlns:a16="http://schemas.microsoft.com/office/drawing/2014/main" id="{4118A3C3-C25E-7253-7AFA-38C323447A22}"/>
              </a:ext>
            </a:extLst>
          </p:cNvPr>
          <p:cNvSpPr/>
          <p:nvPr/>
        </p:nvSpPr>
        <p:spPr>
          <a:xfrm>
            <a:off x="472440" y="1717262"/>
            <a:ext cx="5532120" cy="1691640"/>
          </a:xfrm>
          <a:prstGeom prst="rect">
            <a:avLst/>
          </a:prstGeom>
          <a:solidFill>
            <a:srgbClr val="EDF0F3"/>
          </a:solidFill>
          <a:ln w="12700">
            <a:solidFill>
              <a:srgbClr val="EDF0F3"/>
            </a:solidFill>
            <a:prstDash val="solid"/>
          </a:ln>
        </p:spPr>
        <p:txBody>
          <a:bodyPr/>
          <a:lstStyle/>
          <a:p>
            <a:endParaRPr lang="en-US"/>
          </a:p>
        </p:txBody>
      </p:sp>
      <p:sp>
        <p:nvSpPr>
          <p:cNvPr id="7" name="Shape 3">
            <a:extLst>
              <a:ext uri="{FF2B5EF4-FFF2-40B4-BE49-F238E27FC236}">
                <a16:creationId xmlns:a16="http://schemas.microsoft.com/office/drawing/2014/main" id="{BB1C044D-ED95-8587-7969-1FB75DB35A9E}"/>
              </a:ext>
            </a:extLst>
          </p:cNvPr>
          <p:cNvSpPr/>
          <p:nvPr/>
        </p:nvSpPr>
        <p:spPr>
          <a:xfrm>
            <a:off x="472440" y="1717262"/>
            <a:ext cx="73152" cy="1691640"/>
          </a:xfrm>
          <a:prstGeom prst="rect">
            <a:avLst/>
          </a:prstGeom>
          <a:solidFill>
            <a:srgbClr val="355EFF"/>
          </a:solidFill>
          <a:ln w="12700">
            <a:solidFill>
              <a:srgbClr val="355EFF"/>
            </a:solidFill>
            <a:prstDash val="solid"/>
          </a:ln>
        </p:spPr>
        <p:txBody>
          <a:bodyPr/>
          <a:lstStyle/>
          <a:p>
            <a:endParaRPr lang="en-US"/>
          </a:p>
        </p:txBody>
      </p:sp>
      <p:sp>
        <p:nvSpPr>
          <p:cNvPr id="10" name="Text 5">
            <a:extLst>
              <a:ext uri="{FF2B5EF4-FFF2-40B4-BE49-F238E27FC236}">
                <a16:creationId xmlns:a16="http://schemas.microsoft.com/office/drawing/2014/main" id="{858C2EEF-B012-372F-5026-117AC655EEE7}"/>
              </a:ext>
            </a:extLst>
          </p:cNvPr>
          <p:cNvSpPr/>
          <p:nvPr/>
        </p:nvSpPr>
        <p:spPr>
          <a:xfrm>
            <a:off x="1478280" y="2494502"/>
            <a:ext cx="4251960" cy="777240"/>
          </a:xfrm>
          <a:prstGeom prst="rect">
            <a:avLst/>
          </a:prstGeom>
          <a:noFill/>
          <a:ln/>
        </p:spPr>
        <p:txBody>
          <a:bodyPr wrap="square" lIns="0" tIns="0" rIns="0" bIns="0" rtlCol="0" anchor="ctr"/>
          <a:lstStyle/>
          <a:p>
            <a:pPr marL="0" indent="0">
              <a:buNone/>
            </a:pPr>
            <a:r>
              <a:rPr lang="en-US" sz="1100" dirty="0">
                <a:solidFill>
                  <a:srgbClr val="1D2933"/>
                </a:solidFill>
                <a:latin typeface="Arial" pitchFamily="34" charset="0"/>
                <a:ea typeface="Arial" pitchFamily="34" charset="-122"/>
                <a:cs typeface="Arial" pitchFamily="34" charset="-120"/>
              </a:rPr>
              <a:t>Sub-holding </a:t>
            </a:r>
            <a:r>
              <a:rPr lang="en-US" sz="1100" dirty="0" err="1">
                <a:solidFill>
                  <a:srgbClr val="1D2933"/>
                </a:solidFill>
                <a:latin typeface="Arial" pitchFamily="34" charset="0"/>
                <a:ea typeface="Arial" pitchFamily="34" charset="-122"/>
                <a:cs typeface="Arial" pitchFamily="34" charset="-120"/>
              </a:rPr>
              <a:t>pembangkitan</a:t>
            </a:r>
            <a:r>
              <a:rPr lang="en-US" sz="1100" dirty="0">
                <a:solidFill>
                  <a:srgbClr val="1D2933"/>
                </a:solidFill>
                <a:latin typeface="Arial" pitchFamily="34" charset="0"/>
                <a:ea typeface="Arial" pitchFamily="34" charset="-122"/>
                <a:cs typeface="Arial" pitchFamily="34" charset="-120"/>
              </a:rPr>
              <a:t>, ~39 gigawatt (GW) </a:t>
            </a:r>
            <a:r>
              <a:rPr lang="en-US" sz="1100" dirty="0" err="1">
                <a:solidFill>
                  <a:srgbClr val="1D2933"/>
                </a:solidFill>
                <a:latin typeface="Arial" pitchFamily="34" charset="0"/>
                <a:ea typeface="Arial" pitchFamily="34" charset="-122"/>
                <a:cs typeface="Arial" pitchFamily="34" charset="-120"/>
              </a:rPr>
              <a:t>gabungan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dengan</a:t>
            </a:r>
            <a:r>
              <a:rPr lang="en-US" sz="1100" dirty="0">
                <a:solidFill>
                  <a:srgbClr val="1D2933"/>
                </a:solidFill>
                <a:latin typeface="Arial" pitchFamily="34" charset="0"/>
                <a:ea typeface="Arial" pitchFamily="34" charset="-122"/>
                <a:cs typeface="Arial" pitchFamily="34" charset="-120"/>
              </a:rPr>
              <a:t> PLN Nusantara Power, </a:t>
            </a:r>
            <a:r>
              <a:rPr lang="en-US" sz="1100" dirty="0" err="1">
                <a:solidFill>
                  <a:srgbClr val="1D2933"/>
                </a:solidFill>
                <a:latin typeface="Arial" pitchFamily="34" charset="0"/>
                <a:ea typeface="Arial" pitchFamily="34" charset="-122"/>
                <a:cs typeface="Arial" pitchFamily="34" charset="-120"/>
              </a:rPr>
              <a:t>termasuk</a:t>
            </a:r>
            <a:r>
              <a:rPr lang="en-US" sz="1100" dirty="0">
                <a:solidFill>
                  <a:srgbClr val="1D2933"/>
                </a:solidFill>
                <a:latin typeface="Arial" pitchFamily="34" charset="0"/>
                <a:ea typeface="Arial" pitchFamily="34" charset="-122"/>
                <a:cs typeface="Arial" pitchFamily="34" charset="-120"/>
              </a:rPr>
              <a:t> yang </a:t>
            </a:r>
            <a:r>
              <a:rPr lang="en-US" sz="1100" dirty="0" err="1">
                <a:solidFill>
                  <a:srgbClr val="1D2933"/>
                </a:solidFill>
                <a:latin typeface="Arial" pitchFamily="34" charset="0"/>
                <a:ea typeface="Arial" pitchFamily="34" charset="-122"/>
                <a:cs typeface="Arial" pitchFamily="34" charset="-120"/>
              </a:rPr>
              <a:t>terbesar</a:t>
            </a:r>
            <a:r>
              <a:rPr lang="en-US" sz="1100" dirty="0">
                <a:solidFill>
                  <a:srgbClr val="1D2933"/>
                </a:solidFill>
                <a:latin typeface="Arial" pitchFamily="34" charset="0"/>
                <a:ea typeface="Arial" pitchFamily="34" charset="-122"/>
                <a:cs typeface="Arial" pitchFamily="34" charset="-120"/>
              </a:rPr>
              <a:t> di Asia Tenggara.</a:t>
            </a:r>
            <a:endParaRPr lang="en-US" sz="1100" dirty="0"/>
          </a:p>
        </p:txBody>
      </p:sp>
      <p:sp>
        <p:nvSpPr>
          <p:cNvPr id="11" name="Shape 6">
            <a:extLst>
              <a:ext uri="{FF2B5EF4-FFF2-40B4-BE49-F238E27FC236}">
                <a16:creationId xmlns:a16="http://schemas.microsoft.com/office/drawing/2014/main" id="{53CAC92E-6913-10F0-7860-35FCB6E7B531}"/>
              </a:ext>
            </a:extLst>
          </p:cNvPr>
          <p:cNvSpPr/>
          <p:nvPr/>
        </p:nvSpPr>
        <p:spPr>
          <a:xfrm>
            <a:off x="6141720" y="1717262"/>
            <a:ext cx="5532120" cy="1691640"/>
          </a:xfrm>
          <a:prstGeom prst="rect">
            <a:avLst/>
          </a:prstGeom>
          <a:solidFill>
            <a:srgbClr val="EDF0F3"/>
          </a:solidFill>
          <a:ln w="12700">
            <a:solidFill>
              <a:srgbClr val="EDF0F3"/>
            </a:solidFill>
            <a:prstDash val="solid"/>
          </a:ln>
        </p:spPr>
        <p:txBody>
          <a:bodyPr/>
          <a:lstStyle/>
          <a:p>
            <a:endParaRPr lang="en-US"/>
          </a:p>
        </p:txBody>
      </p:sp>
      <p:sp>
        <p:nvSpPr>
          <p:cNvPr id="12" name="Shape 7">
            <a:extLst>
              <a:ext uri="{FF2B5EF4-FFF2-40B4-BE49-F238E27FC236}">
                <a16:creationId xmlns:a16="http://schemas.microsoft.com/office/drawing/2014/main" id="{F0E209C7-CE35-925D-C6B1-2FFBE4EF0C12}"/>
              </a:ext>
            </a:extLst>
          </p:cNvPr>
          <p:cNvSpPr/>
          <p:nvPr/>
        </p:nvSpPr>
        <p:spPr>
          <a:xfrm>
            <a:off x="6141720" y="1717262"/>
            <a:ext cx="73152" cy="1691640"/>
          </a:xfrm>
          <a:prstGeom prst="rect">
            <a:avLst/>
          </a:prstGeom>
          <a:solidFill>
            <a:srgbClr val="355EFF"/>
          </a:solidFill>
          <a:ln w="12700">
            <a:solidFill>
              <a:srgbClr val="355EFF"/>
            </a:solidFill>
            <a:prstDash val="solid"/>
          </a:ln>
        </p:spPr>
        <p:txBody>
          <a:bodyPr/>
          <a:lstStyle/>
          <a:p>
            <a:endParaRPr lang="en-US"/>
          </a:p>
        </p:txBody>
      </p:sp>
      <p:sp>
        <p:nvSpPr>
          <p:cNvPr id="15" name="Text 9">
            <a:extLst>
              <a:ext uri="{FF2B5EF4-FFF2-40B4-BE49-F238E27FC236}">
                <a16:creationId xmlns:a16="http://schemas.microsoft.com/office/drawing/2014/main" id="{BFC543D6-7B74-F281-02B0-2CF7E5F32B44}"/>
              </a:ext>
            </a:extLst>
          </p:cNvPr>
          <p:cNvSpPr/>
          <p:nvPr/>
        </p:nvSpPr>
        <p:spPr>
          <a:xfrm>
            <a:off x="7147560" y="2494502"/>
            <a:ext cx="4251960" cy="777240"/>
          </a:xfrm>
          <a:prstGeom prst="rect">
            <a:avLst/>
          </a:prstGeom>
          <a:noFill/>
          <a:ln/>
        </p:spPr>
        <p:txBody>
          <a:bodyPr wrap="square" lIns="0" tIns="0" rIns="0" bIns="0" rtlCol="0" anchor="ctr"/>
          <a:lstStyle/>
          <a:p>
            <a:pPr marL="0" indent="0">
              <a:buNone/>
            </a:pPr>
            <a:r>
              <a:rPr lang="en-US" sz="1100">
                <a:solidFill>
                  <a:srgbClr val="1D2933"/>
                </a:solidFill>
                <a:latin typeface="Arial" pitchFamily="34" charset="0"/>
                <a:ea typeface="Arial" pitchFamily="34" charset="-122"/>
                <a:cs typeface="Arial" pitchFamily="34" charset="-120"/>
              </a:rPr>
              <a:t>Sub-holding pembangkitan dengan anak perusahaan tingkat kedua termasuk PLN Nusantara Renewables.</a:t>
            </a:r>
            <a:endParaRPr lang="en-US" sz="1100"/>
          </a:p>
        </p:txBody>
      </p:sp>
      <p:sp>
        <p:nvSpPr>
          <p:cNvPr id="16" name="Shape 10">
            <a:extLst>
              <a:ext uri="{FF2B5EF4-FFF2-40B4-BE49-F238E27FC236}">
                <a16:creationId xmlns:a16="http://schemas.microsoft.com/office/drawing/2014/main" id="{8BFF91E4-65F8-01C7-A0AF-1442FD6664A2}"/>
              </a:ext>
            </a:extLst>
          </p:cNvPr>
          <p:cNvSpPr/>
          <p:nvPr/>
        </p:nvSpPr>
        <p:spPr>
          <a:xfrm>
            <a:off x="472440" y="3546062"/>
            <a:ext cx="5532120" cy="1691640"/>
          </a:xfrm>
          <a:prstGeom prst="rect">
            <a:avLst/>
          </a:prstGeom>
          <a:solidFill>
            <a:srgbClr val="EDF0F3"/>
          </a:solidFill>
          <a:ln w="12700">
            <a:solidFill>
              <a:srgbClr val="EDF0F3"/>
            </a:solidFill>
            <a:prstDash val="solid"/>
          </a:ln>
        </p:spPr>
        <p:txBody>
          <a:bodyPr/>
          <a:lstStyle/>
          <a:p>
            <a:endParaRPr lang="en-US"/>
          </a:p>
        </p:txBody>
      </p:sp>
      <p:sp>
        <p:nvSpPr>
          <p:cNvPr id="17" name="Shape 11">
            <a:extLst>
              <a:ext uri="{FF2B5EF4-FFF2-40B4-BE49-F238E27FC236}">
                <a16:creationId xmlns:a16="http://schemas.microsoft.com/office/drawing/2014/main" id="{718D1DDA-6CDF-6077-F5B0-4540C15A2C05}"/>
              </a:ext>
            </a:extLst>
          </p:cNvPr>
          <p:cNvSpPr/>
          <p:nvPr/>
        </p:nvSpPr>
        <p:spPr>
          <a:xfrm>
            <a:off x="472440" y="3546062"/>
            <a:ext cx="73152" cy="1691640"/>
          </a:xfrm>
          <a:prstGeom prst="rect">
            <a:avLst/>
          </a:prstGeom>
          <a:solidFill>
            <a:srgbClr val="355EFF"/>
          </a:solidFill>
          <a:ln w="12700">
            <a:solidFill>
              <a:srgbClr val="355EFF"/>
            </a:solidFill>
            <a:prstDash val="solid"/>
          </a:ln>
        </p:spPr>
        <p:txBody>
          <a:bodyPr/>
          <a:lstStyle/>
          <a:p>
            <a:endParaRPr lang="en-US"/>
          </a:p>
        </p:txBody>
      </p:sp>
      <p:sp>
        <p:nvSpPr>
          <p:cNvPr id="20" name="Text 13">
            <a:extLst>
              <a:ext uri="{FF2B5EF4-FFF2-40B4-BE49-F238E27FC236}">
                <a16:creationId xmlns:a16="http://schemas.microsoft.com/office/drawing/2014/main" id="{9C87EAEA-8ADC-0AA2-D909-9E1E9C19AC92}"/>
              </a:ext>
            </a:extLst>
          </p:cNvPr>
          <p:cNvSpPr/>
          <p:nvPr/>
        </p:nvSpPr>
        <p:spPr>
          <a:xfrm>
            <a:off x="1423416" y="4665633"/>
            <a:ext cx="4251960" cy="516410"/>
          </a:xfrm>
          <a:prstGeom prst="rect">
            <a:avLst/>
          </a:prstGeom>
          <a:noFill/>
          <a:ln/>
        </p:spPr>
        <p:txBody>
          <a:bodyPr wrap="square" lIns="0" tIns="0" rIns="0" bIns="0" rtlCol="0" anchor="ctr"/>
          <a:lstStyle/>
          <a:p>
            <a:pPr marL="0" indent="0">
              <a:buNone/>
            </a:pPr>
            <a:r>
              <a:rPr lang="en-US" sz="1100">
                <a:solidFill>
                  <a:srgbClr val="1D2933"/>
                </a:solidFill>
                <a:latin typeface="Arial" pitchFamily="34" charset="0"/>
                <a:ea typeface="Arial" pitchFamily="34" charset="-122"/>
                <a:cs typeface="Arial" pitchFamily="34" charset="-120"/>
              </a:rPr>
              <a:t>Rantai pasok energi primer: pengadaan dan logistik batu bara, solar, gas, dan biomassa.</a:t>
            </a:r>
            <a:endParaRPr lang="en-US" sz="1100"/>
          </a:p>
        </p:txBody>
      </p:sp>
      <p:sp>
        <p:nvSpPr>
          <p:cNvPr id="21" name="Shape 14">
            <a:extLst>
              <a:ext uri="{FF2B5EF4-FFF2-40B4-BE49-F238E27FC236}">
                <a16:creationId xmlns:a16="http://schemas.microsoft.com/office/drawing/2014/main" id="{3CB1D8F1-C07D-76E0-FD0F-419830003256}"/>
              </a:ext>
            </a:extLst>
          </p:cNvPr>
          <p:cNvSpPr/>
          <p:nvPr/>
        </p:nvSpPr>
        <p:spPr>
          <a:xfrm>
            <a:off x="6141720" y="3546062"/>
            <a:ext cx="5532120" cy="1691640"/>
          </a:xfrm>
          <a:prstGeom prst="rect">
            <a:avLst/>
          </a:prstGeom>
          <a:solidFill>
            <a:srgbClr val="EDF0F3"/>
          </a:solidFill>
          <a:ln w="12700">
            <a:solidFill>
              <a:srgbClr val="EDF0F3"/>
            </a:solidFill>
            <a:prstDash val="solid"/>
          </a:ln>
        </p:spPr>
        <p:txBody>
          <a:bodyPr/>
          <a:lstStyle/>
          <a:p>
            <a:endParaRPr lang="en-US"/>
          </a:p>
        </p:txBody>
      </p:sp>
      <p:sp>
        <p:nvSpPr>
          <p:cNvPr id="22" name="Shape 15">
            <a:extLst>
              <a:ext uri="{FF2B5EF4-FFF2-40B4-BE49-F238E27FC236}">
                <a16:creationId xmlns:a16="http://schemas.microsoft.com/office/drawing/2014/main" id="{5C3BC9AD-8037-23AC-2FA5-686D4E5A5819}"/>
              </a:ext>
            </a:extLst>
          </p:cNvPr>
          <p:cNvSpPr/>
          <p:nvPr/>
        </p:nvSpPr>
        <p:spPr>
          <a:xfrm>
            <a:off x="6141720" y="3546062"/>
            <a:ext cx="73152" cy="1691640"/>
          </a:xfrm>
          <a:prstGeom prst="rect">
            <a:avLst/>
          </a:prstGeom>
          <a:solidFill>
            <a:srgbClr val="355EFF"/>
          </a:solidFill>
          <a:ln w="12700">
            <a:solidFill>
              <a:srgbClr val="355EFF"/>
            </a:solidFill>
            <a:prstDash val="solid"/>
          </a:ln>
        </p:spPr>
        <p:txBody>
          <a:bodyPr/>
          <a:lstStyle/>
          <a:p>
            <a:endParaRPr lang="en-US"/>
          </a:p>
        </p:txBody>
      </p:sp>
      <p:sp>
        <p:nvSpPr>
          <p:cNvPr id="25" name="Text 17">
            <a:extLst>
              <a:ext uri="{FF2B5EF4-FFF2-40B4-BE49-F238E27FC236}">
                <a16:creationId xmlns:a16="http://schemas.microsoft.com/office/drawing/2014/main" id="{1E5CD0A9-A7AF-9C51-68EF-2F5CB8FC1A3D}"/>
              </a:ext>
            </a:extLst>
          </p:cNvPr>
          <p:cNvSpPr/>
          <p:nvPr/>
        </p:nvSpPr>
        <p:spPr>
          <a:xfrm>
            <a:off x="6906887" y="4443943"/>
            <a:ext cx="4251960" cy="777240"/>
          </a:xfrm>
          <a:prstGeom prst="rect">
            <a:avLst/>
          </a:prstGeom>
          <a:noFill/>
          <a:ln/>
        </p:spPr>
        <p:txBody>
          <a:bodyPr wrap="square" lIns="0" tIns="0" rIns="0" bIns="0" rtlCol="0" anchor="ctr"/>
          <a:lstStyle/>
          <a:p>
            <a:pPr marL="0" indent="0">
              <a:buNone/>
            </a:pPr>
            <a:r>
              <a:rPr lang="en-US" sz="1100" dirty="0" err="1">
                <a:solidFill>
                  <a:srgbClr val="1D2933"/>
                </a:solidFill>
                <a:latin typeface="Arial" pitchFamily="34" charset="0"/>
                <a:ea typeface="Arial" pitchFamily="34" charset="-122"/>
                <a:cs typeface="Arial" pitchFamily="34" charset="-120"/>
              </a:rPr>
              <a:t>Layanan</a:t>
            </a:r>
            <a:r>
              <a:rPr lang="en-US" sz="1100" dirty="0">
                <a:solidFill>
                  <a:srgbClr val="1D2933"/>
                </a:solidFill>
                <a:latin typeface="Arial" pitchFamily="34" charset="0"/>
                <a:ea typeface="Arial" pitchFamily="34" charset="-122"/>
                <a:cs typeface="Arial" pitchFamily="34" charset="-120"/>
              </a:rPr>
              <a:t> di </a:t>
            </a:r>
            <a:r>
              <a:rPr lang="en-US" sz="1100" dirty="0" err="1">
                <a:solidFill>
                  <a:srgbClr val="1D2933"/>
                </a:solidFill>
                <a:latin typeface="Arial" pitchFamily="34" charset="0"/>
                <a:ea typeface="Arial" pitchFamily="34" charset="-122"/>
                <a:cs typeface="Arial" pitchFamily="34" charset="-120"/>
              </a:rPr>
              <a:t>luar</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listrik</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termasuk</a:t>
            </a:r>
            <a:r>
              <a:rPr lang="en-US" sz="1100" dirty="0">
                <a:solidFill>
                  <a:srgbClr val="1D2933"/>
                </a:solidFill>
                <a:latin typeface="Arial" pitchFamily="34" charset="0"/>
                <a:ea typeface="Arial" pitchFamily="34" charset="-122"/>
                <a:cs typeface="Arial" pitchFamily="34" charset="-120"/>
              </a:rPr>
              <a:t> broadband dan </a:t>
            </a:r>
            <a:r>
              <a:rPr lang="en-US" sz="1100" dirty="0" err="1">
                <a:solidFill>
                  <a:srgbClr val="1D2933"/>
                </a:solidFill>
                <a:latin typeface="Arial" pitchFamily="34" charset="0"/>
                <a:ea typeface="Arial" pitchFamily="34" charset="-122"/>
                <a:cs typeface="Arial" pitchFamily="34" charset="-120"/>
              </a:rPr>
              <a:t>infrastruktur</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pengisian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kendaraan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listrik</a:t>
            </a:r>
            <a:r>
              <a:rPr lang="en-US" sz="1100" dirty="0">
                <a:solidFill>
                  <a:srgbClr val="1D2933"/>
                </a:solidFill>
                <a:latin typeface="Arial" pitchFamily="34" charset="0"/>
                <a:ea typeface="Arial" pitchFamily="34" charset="-122"/>
                <a:cs typeface="Arial" pitchFamily="34" charset="-120"/>
              </a:rPr>
              <a:t>.</a:t>
            </a:r>
            <a:endParaRPr lang="en-US" sz="1100" dirty="0"/>
          </a:p>
        </p:txBody>
      </p:sp>
      <p:sp>
        <p:nvSpPr>
          <p:cNvPr id="26" name="Text 18">
            <a:extLst>
              <a:ext uri="{FF2B5EF4-FFF2-40B4-BE49-F238E27FC236}">
                <a16:creationId xmlns:a16="http://schemas.microsoft.com/office/drawing/2014/main" id="{495806DC-1E20-A99E-3217-4AC877E45538}"/>
              </a:ext>
            </a:extLst>
          </p:cNvPr>
          <p:cNvSpPr/>
          <p:nvPr/>
        </p:nvSpPr>
        <p:spPr>
          <a:xfrm>
            <a:off x="472440" y="5498532"/>
            <a:ext cx="11247120" cy="365760"/>
          </a:xfrm>
          <a:prstGeom prst="rect">
            <a:avLst/>
          </a:prstGeom>
          <a:noFill/>
          <a:ln/>
        </p:spPr>
        <p:txBody>
          <a:bodyPr wrap="square" lIns="0" tIns="0" rIns="0" bIns="0" rtlCol="0" anchor="ctr"/>
          <a:lstStyle/>
          <a:p>
            <a:pPr marL="0" indent="0" algn="ctr">
              <a:buNone/>
            </a:pPr>
            <a:r>
              <a:rPr lang="en-US" sz="1200" b="1" i="1">
                <a:solidFill>
                  <a:srgbClr val="1D2933"/>
                </a:solidFill>
                <a:latin typeface="Arial" pitchFamily="34" charset="0"/>
                <a:ea typeface="Arial" pitchFamily="34" charset="-122"/>
                <a:cs typeface="Arial" pitchFamily="34" charset="-120"/>
              </a:rPr>
              <a:t>Sub-holding transmisi PLN merupakan perpanjangan alami dari praktik korporasi yang sudah berjalan, bukan sebuah penyimpangan struktural.</a:t>
            </a:r>
            <a:endParaRPr lang="en-US" sz="1200"/>
          </a:p>
        </p:txBody>
      </p:sp>
      <p:sp>
        <p:nvSpPr>
          <p:cNvPr id="27" name="Text 19">
            <a:extLst>
              <a:ext uri="{FF2B5EF4-FFF2-40B4-BE49-F238E27FC236}">
                <a16:creationId xmlns:a16="http://schemas.microsoft.com/office/drawing/2014/main" id="{E7E9029A-5EB2-D86D-4DEA-E8D83AD24CF6}"/>
              </a:ext>
            </a:extLst>
          </p:cNvPr>
          <p:cNvSpPr/>
          <p:nvPr/>
        </p:nvSpPr>
        <p:spPr>
          <a:xfrm>
            <a:off x="472440" y="5877782"/>
            <a:ext cx="11247120" cy="256032"/>
          </a:xfrm>
          <a:prstGeom prst="rect">
            <a:avLst/>
          </a:prstGeom>
          <a:noFill/>
          <a:ln/>
        </p:spPr>
        <p:txBody>
          <a:bodyPr wrap="square" lIns="0" tIns="0" rIns="0" bIns="0" rtlCol="0" anchor="ctr"/>
          <a:lstStyle/>
          <a:p>
            <a:pPr marL="0" indent="0">
              <a:buNone/>
            </a:pPr>
            <a:r>
              <a:rPr lang="en-US" sz="900" i="1">
                <a:solidFill>
                  <a:srgbClr val="5B6573"/>
                </a:solidFill>
                <a:latin typeface="Arial" pitchFamily="34" charset="0"/>
                <a:ea typeface="Arial" pitchFamily="34" charset="-122"/>
                <a:cs typeface="Arial" pitchFamily="34" charset="-120"/>
              </a:rPr>
              <a:t>Sumber: Dokumentasi restrukturisasi korporasi PLN 2022; Laporan tahunan PLN; Analisis IEEFA.</a:t>
            </a:r>
            <a:endParaRPr lang="en-US" sz="900"/>
          </a:p>
        </p:txBody>
      </p:sp>
      <p:pic>
        <p:nvPicPr>
          <p:cNvPr id="28" name="Picture 27">
            <a:extLst>
              <a:ext uri="{FF2B5EF4-FFF2-40B4-BE49-F238E27FC236}">
                <a16:creationId xmlns:a16="http://schemas.microsoft.com/office/drawing/2014/main" id="{7C0014EA-0A04-6A69-A702-C27008E71A9A}"/>
              </a:ext>
            </a:extLst>
          </p:cNvPr>
          <p:cNvPicPr>
            <a:picLocks noChangeAspect="1"/>
          </p:cNvPicPr>
          <p:nvPr/>
        </p:nvPicPr>
        <p:blipFill>
          <a:blip r:embed="rId3"/>
          <a:stretch>
            <a:fillRect/>
          </a:stretch>
        </p:blipFill>
        <p:spPr>
          <a:xfrm>
            <a:off x="6416040" y="3683222"/>
            <a:ext cx="2109561" cy="747231"/>
          </a:xfrm>
          <a:prstGeom prst="rect">
            <a:avLst/>
          </a:prstGeom>
        </p:spPr>
      </p:pic>
      <p:pic>
        <p:nvPicPr>
          <p:cNvPr id="29" name="Picture 28">
            <a:extLst>
              <a:ext uri="{FF2B5EF4-FFF2-40B4-BE49-F238E27FC236}">
                <a16:creationId xmlns:a16="http://schemas.microsoft.com/office/drawing/2014/main" id="{57930416-CF23-A3F8-46F5-69C5E8ECA3AA}"/>
              </a:ext>
            </a:extLst>
          </p:cNvPr>
          <p:cNvPicPr>
            <a:picLocks noChangeAspect="1"/>
          </p:cNvPicPr>
          <p:nvPr/>
        </p:nvPicPr>
        <p:blipFill>
          <a:blip r:embed="rId4"/>
          <a:stretch>
            <a:fillRect/>
          </a:stretch>
        </p:blipFill>
        <p:spPr>
          <a:xfrm>
            <a:off x="6416040" y="1888369"/>
            <a:ext cx="2996529" cy="697573"/>
          </a:xfrm>
          <a:prstGeom prst="rect">
            <a:avLst/>
          </a:prstGeom>
        </p:spPr>
      </p:pic>
      <p:pic>
        <p:nvPicPr>
          <p:cNvPr id="31" name="Picture 30">
            <a:extLst>
              <a:ext uri="{FF2B5EF4-FFF2-40B4-BE49-F238E27FC236}">
                <a16:creationId xmlns:a16="http://schemas.microsoft.com/office/drawing/2014/main" id="{B01B0775-9956-B465-D959-C1F1094EDEB2}"/>
              </a:ext>
            </a:extLst>
          </p:cNvPr>
          <p:cNvPicPr>
            <a:picLocks noChangeAspect="1"/>
          </p:cNvPicPr>
          <p:nvPr/>
        </p:nvPicPr>
        <p:blipFill>
          <a:blip r:embed="rId5"/>
          <a:stretch>
            <a:fillRect/>
          </a:stretch>
        </p:blipFill>
        <p:spPr>
          <a:xfrm>
            <a:off x="682752" y="1888369"/>
            <a:ext cx="3133689" cy="657373"/>
          </a:xfrm>
          <a:prstGeom prst="rect">
            <a:avLst/>
          </a:prstGeom>
        </p:spPr>
      </p:pic>
      <p:pic>
        <p:nvPicPr>
          <p:cNvPr id="34" name="Picture 33">
            <a:extLst>
              <a:ext uri="{FF2B5EF4-FFF2-40B4-BE49-F238E27FC236}">
                <a16:creationId xmlns:a16="http://schemas.microsoft.com/office/drawing/2014/main" id="{868CDF81-A402-5CAD-42D5-5C4C284165C5}"/>
              </a:ext>
            </a:extLst>
          </p:cNvPr>
          <p:cNvPicPr>
            <a:picLocks noChangeAspect="1"/>
          </p:cNvPicPr>
          <p:nvPr/>
        </p:nvPicPr>
        <p:blipFill>
          <a:blip r:embed="rId6"/>
          <a:stretch>
            <a:fillRect/>
          </a:stretch>
        </p:blipFill>
        <p:spPr>
          <a:xfrm>
            <a:off x="682752" y="3720141"/>
            <a:ext cx="2414744" cy="945492"/>
          </a:xfrm>
          <a:prstGeom prst="rect">
            <a:avLst/>
          </a:prstGeom>
        </p:spPr>
      </p:pic>
    </p:spTree>
    <p:extLst>
      <p:ext uri="{BB962C8B-B14F-4D97-AF65-F5344CB8AC3E}">
        <p14:creationId xmlns:p14="http://schemas.microsoft.com/office/powerpoint/2010/main" val="1188676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3D971-539C-D043-6B17-9AB0C9E183E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C73CAB4-0BF4-FF72-11A2-68C2065FFE1F}"/>
              </a:ext>
            </a:extLst>
          </p:cNvPr>
          <p:cNvSpPr>
            <a:spLocks noGrp="1"/>
          </p:cNvSpPr>
          <p:nvPr>
            <p:ph type="body" sz="quarter" idx="10"/>
          </p:nvPr>
        </p:nvSpPr>
        <p:spPr/>
        <p:txBody>
          <a:bodyPr/>
          <a:lstStyle/>
          <a:p>
            <a:pPr algn="l"/>
            <a:r>
              <a:rPr lang="en-US" sz="2800" i="1" dirty="0" err="1">
                <a:solidFill>
                  <a:srgbClr val="FFFFFF"/>
                </a:solidFill>
                <a:latin typeface="Arial" pitchFamily="34" charset="0"/>
                <a:ea typeface="Arial" pitchFamily="34" charset="-122"/>
                <a:cs typeface="Arial" pitchFamily="34" charset="-120"/>
              </a:rPr>
              <a:t>Entitas</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transmisi</a:t>
            </a:r>
            <a:r>
              <a:rPr lang="en-US" sz="2800" i="1" dirty="0">
                <a:solidFill>
                  <a:srgbClr val="FFFFFF"/>
                </a:solidFill>
                <a:latin typeface="Arial" pitchFamily="34" charset="0"/>
                <a:ea typeface="Arial" pitchFamily="34" charset="-122"/>
                <a:cs typeface="Arial" pitchFamily="34" charset="-120"/>
              </a:rPr>
              <a:t> yang </a:t>
            </a:r>
            <a:r>
              <a:rPr lang="en-US" sz="2800" i="1" dirty="0" err="1">
                <a:solidFill>
                  <a:srgbClr val="FFFFFF"/>
                </a:solidFill>
                <a:latin typeface="Arial" pitchFamily="34" charset="0"/>
                <a:ea typeface="Arial" pitchFamily="34" charset="-122"/>
                <a:cs typeface="Arial" pitchFamily="34" charset="-120"/>
              </a:rPr>
              <a:t>terpisah</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secara</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finansial</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menciptakan</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kondisi</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bagi</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jaringan</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untuk</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menghasilkan</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pendapatannya</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sendiri</a:t>
            </a:r>
            <a:r>
              <a:rPr lang="en-US" sz="2800" i="1" dirty="0">
                <a:solidFill>
                  <a:srgbClr val="FFFFFF"/>
                </a:solidFill>
                <a:latin typeface="Arial" pitchFamily="34" charset="0"/>
                <a:ea typeface="Arial" pitchFamily="34" charset="-122"/>
                <a:cs typeface="Arial" pitchFamily="34" charset="-120"/>
              </a:rPr>
              <a:t>.</a:t>
            </a:r>
          </a:p>
        </p:txBody>
      </p:sp>
      <p:sp>
        <p:nvSpPr>
          <p:cNvPr id="3" name="Title 2">
            <a:extLst>
              <a:ext uri="{FF2B5EF4-FFF2-40B4-BE49-F238E27FC236}">
                <a16:creationId xmlns:a16="http://schemas.microsoft.com/office/drawing/2014/main" id="{CECBB0E0-4FCE-D6C8-DE3D-9E31E330ECC1}"/>
              </a:ext>
            </a:extLst>
          </p:cNvPr>
          <p:cNvSpPr>
            <a:spLocks noGrp="1"/>
          </p:cNvSpPr>
          <p:nvPr>
            <p:ph type="title"/>
          </p:nvPr>
        </p:nvSpPr>
        <p:spPr/>
        <p:txBody>
          <a:bodyPr/>
          <a:lstStyle/>
          <a:p>
            <a:pPr algn="l"/>
            <a:r>
              <a:rPr lang="en-US">
                <a:solidFill>
                  <a:srgbClr val="FFFFFF"/>
                </a:solidFill>
                <a:latin typeface="Arial" pitchFamily="34" charset="0"/>
                <a:ea typeface="Arial" pitchFamily="34" charset="-122"/>
                <a:cs typeface="Arial" pitchFamily="34" charset="-120"/>
              </a:rPr>
              <a:t>Lebih dari sekadar pengurangan biaya</a:t>
            </a:r>
            <a:endParaRPr lang="en-US"/>
          </a:p>
        </p:txBody>
      </p:sp>
      <p:sp>
        <p:nvSpPr>
          <p:cNvPr id="4" name="Footer Placeholder 3">
            <a:extLst>
              <a:ext uri="{FF2B5EF4-FFF2-40B4-BE49-F238E27FC236}">
                <a16:creationId xmlns:a16="http://schemas.microsoft.com/office/drawing/2014/main" id="{C1AC3BCD-ED81-6A09-EA78-C67ABCAABCC0}"/>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0E1A7D32-3ECF-3187-046E-2E81916663FC}"/>
              </a:ext>
            </a:extLst>
          </p:cNvPr>
          <p:cNvSpPr>
            <a:spLocks noGrp="1"/>
          </p:cNvSpPr>
          <p:nvPr>
            <p:ph type="sldNum" sz="quarter" idx="4"/>
          </p:nvPr>
        </p:nvSpPr>
        <p:spPr/>
        <p:txBody>
          <a:bodyPr/>
          <a:lstStyle/>
          <a:p>
            <a:fld id="{7782931A-7D25-4B4B-9464-57AE418934A3}" type="slidenum">
              <a:rPr lang="en-US" smtClean="0"/>
              <a:pPr/>
              <a:t>19</a:t>
            </a:fld>
            <a:endParaRPr lang="en-US"/>
          </a:p>
        </p:txBody>
      </p:sp>
      <p:sp>
        <p:nvSpPr>
          <p:cNvPr id="6" name="Title 2">
            <a:extLst>
              <a:ext uri="{FF2B5EF4-FFF2-40B4-BE49-F238E27FC236}">
                <a16:creationId xmlns:a16="http://schemas.microsoft.com/office/drawing/2014/main" id="{6927D69A-E04C-6E8D-65F4-60FA35FB1586}"/>
              </a:ext>
            </a:extLst>
          </p:cNvPr>
          <p:cNvSpPr txBox="1">
            <a:spLocks/>
          </p:cNvSpPr>
          <p:nvPr/>
        </p:nvSpPr>
        <p:spPr>
          <a:xfrm>
            <a:off x="0" y="765693"/>
            <a:ext cx="2690568" cy="982111"/>
          </a:xfrm>
          <a:prstGeom prst="rect">
            <a:avLst/>
          </a:prstGeom>
        </p:spPr>
        <p:txBody>
          <a:bodyPr lIns="0" tIns="0" rIns="0" bIns="0" anchor="ct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600">
                <a:solidFill>
                  <a:srgbClr val="FFFFFF"/>
                </a:solidFill>
                <a:latin typeface="Arial" pitchFamily="34" charset="0"/>
                <a:ea typeface="Arial" pitchFamily="34" charset="-122"/>
                <a:cs typeface="Arial" pitchFamily="34" charset="-120"/>
              </a:rPr>
              <a:t>05</a:t>
            </a:r>
            <a:endParaRPr lang="en-US" sz="9600"/>
          </a:p>
        </p:txBody>
      </p:sp>
    </p:spTree>
    <p:extLst>
      <p:ext uri="{BB962C8B-B14F-4D97-AF65-F5344CB8AC3E}">
        <p14:creationId xmlns:p14="http://schemas.microsoft.com/office/powerpoint/2010/main" val="3696895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AA79B3C-14FB-4757-66C6-5DC28E8134EB}"/>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F2B1E09D-3305-6DA9-E795-C78D3E16701B}"/>
              </a:ext>
            </a:extLst>
          </p:cNvPr>
          <p:cNvSpPr>
            <a:spLocks noGrp="1"/>
          </p:cNvSpPr>
          <p:nvPr>
            <p:ph type="sldNum" sz="quarter" idx="4"/>
          </p:nvPr>
        </p:nvSpPr>
        <p:spPr/>
        <p:txBody>
          <a:bodyPr/>
          <a:lstStyle/>
          <a:p>
            <a:fld id="{7782931A-7D25-4B4B-9464-57AE418934A3}" type="slidenum">
              <a:rPr lang="en-US" smtClean="0"/>
              <a:pPr/>
              <a:t>2</a:t>
            </a:fld>
            <a:endParaRPr lang="en-US"/>
          </a:p>
        </p:txBody>
      </p:sp>
      <p:sp>
        <p:nvSpPr>
          <p:cNvPr id="21" name="Text 0">
            <a:extLst>
              <a:ext uri="{FF2B5EF4-FFF2-40B4-BE49-F238E27FC236}">
                <a16:creationId xmlns:a16="http://schemas.microsoft.com/office/drawing/2014/main" id="{3EC1E7F6-BD33-429E-37D3-8714BA0D1858}"/>
              </a:ext>
            </a:extLst>
          </p:cNvPr>
          <p:cNvSpPr/>
          <p:nvPr/>
        </p:nvSpPr>
        <p:spPr>
          <a:xfrm>
            <a:off x="457200" y="411480"/>
            <a:ext cx="11247120" cy="640080"/>
          </a:xfrm>
          <a:prstGeom prst="rect">
            <a:avLst/>
          </a:prstGeom>
          <a:noFill/>
          <a:ln/>
        </p:spPr>
        <p:txBody>
          <a:bodyPr wrap="square" lIns="0" tIns="0" rIns="0" bIns="0" rtlCol="0" anchor="ctr"/>
          <a:lstStyle/>
          <a:p>
            <a:r>
              <a:rPr lang="en-US" sz="2800" b="1" dirty="0" err="1">
                <a:solidFill>
                  <a:srgbClr val="1D2933"/>
                </a:solidFill>
                <a:latin typeface="Arial" pitchFamily="34" charset="0"/>
                <a:ea typeface="Arial" pitchFamily="34" charset="-122"/>
                <a:cs typeface="Arial" pitchFamily="34" charset="-120"/>
              </a:rPr>
              <a:t>Temuan</a:t>
            </a:r>
            <a:r>
              <a:rPr lang="en-US" sz="2800" b="1" dirty="0">
                <a:solidFill>
                  <a:srgbClr val="1D2933"/>
                </a:solidFill>
                <a:latin typeface="Arial" pitchFamily="34" charset="0"/>
                <a:ea typeface="Arial" pitchFamily="34" charset="-122"/>
                <a:cs typeface="Arial" pitchFamily="34" charset="-120"/>
              </a:rPr>
              <a:t> Utama – </a:t>
            </a:r>
            <a:r>
              <a:rPr lang="en-US" sz="2800" b="1" dirty="0">
                <a:solidFill>
                  <a:srgbClr val="1D2933"/>
                </a:solidFill>
                <a:latin typeface="Arial" pitchFamily="34" charset="0"/>
                <a:ea typeface="Arial" pitchFamily="34" charset="-122"/>
                <a:cs typeface="Arial" pitchFamily="34" charset="-120"/>
                <a:hlinkClick r:id="rId3"/>
              </a:rPr>
              <a:t>Laporan IEEFA</a:t>
            </a:r>
            <a:endParaRPr lang="en-US" sz="2800" dirty="0"/>
          </a:p>
        </p:txBody>
      </p:sp>
      <p:sp>
        <p:nvSpPr>
          <p:cNvPr id="22" name="Text 1">
            <a:extLst>
              <a:ext uri="{FF2B5EF4-FFF2-40B4-BE49-F238E27FC236}">
                <a16:creationId xmlns:a16="http://schemas.microsoft.com/office/drawing/2014/main" id="{3A00180D-1B1D-4B47-24FF-0D1D79CED0B7}"/>
              </a:ext>
            </a:extLst>
          </p:cNvPr>
          <p:cNvSpPr/>
          <p:nvPr/>
        </p:nvSpPr>
        <p:spPr>
          <a:xfrm>
            <a:off x="457200" y="1234440"/>
            <a:ext cx="1005840" cy="1161288"/>
          </a:xfrm>
          <a:prstGeom prst="rect">
            <a:avLst/>
          </a:prstGeom>
          <a:noFill/>
          <a:ln/>
        </p:spPr>
        <p:txBody>
          <a:bodyPr wrap="square" lIns="0" tIns="0" rIns="0" bIns="0" rtlCol="0" anchor="t"/>
          <a:lstStyle/>
          <a:p>
            <a:pPr marL="0" indent="0">
              <a:buNone/>
            </a:pPr>
            <a:r>
              <a:rPr lang="en-US" sz="4400" b="1">
                <a:solidFill>
                  <a:srgbClr val="355EFF"/>
                </a:solidFill>
                <a:latin typeface="Arial" pitchFamily="34" charset="0"/>
                <a:ea typeface="Arial" pitchFamily="34" charset="-122"/>
                <a:cs typeface="Arial" pitchFamily="34" charset="-120"/>
              </a:rPr>
              <a:t>01</a:t>
            </a:r>
            <a:endParaRPr lang="en-US" sz="4400"/>
          </a:p>
        </p:txBody>
      </p:sp>
      <p:sp>
        <p:nvSpPr>
          <p:cNvPr id="23" name="Shape 2">
            <a:extLst>
              <a:ext uri="{FF2B5EF4-FFF2-40B4-BE49-F238E27FC236}">
                <a16:creationId xmlns:a16="http://schemas.microsoft.com/office/drawing/2014/main" id="{0D8519EA-ED3D-2AF7-2155-1DB422CA31A3}"/>
              </a:ext>
            </a:extLst>
          </p:cNvPr>
          <p:cNvSpPr/>
          <p:nvPr/>
        </p:nvSpPr>
        <p:spPr>
          <a:xfrm>
            <a:off x="1417320" y="1325880"/>
            <a:ext cx="0" cy="978408"/>
          </a:xfrm>
          <a:prstGeom prst="line">
            <a:avLst/>
          </a:prstGeom>
          <a:noFill/>
          <a:ln w="25400">
            <a:solidFill>
              <a:srgbClr val="355EFF"/>
            </a:solidFill>
            <a:prstDash val="solid"/>
          </a:ln>
        </p:spPr>
        <p:txBody>
          <a:bodyPr/>
          <a:lstStyle/>
          <a:p>
            <a:endParaRPr lang="en-US"/>
          </a:p>
        </p:txBody>
      </p:sp>
      <p:sp>
        <p:nvSpPr>
          <p:cNvPr id="24" name="Text 3">
            <a:extLst>
              <a:ext uri="{FF2B5EF4-FFF2-40B4-BE49-F238E27FC236}">
                <a16:creationId xmlns:a16="http://schemas.microsoft.com/office/drawing/2014/main" id="{BE4E0E01-AE60-5661-D480-B044DEC217D1}"/>
              </a:ext>
            </a:extLst>
          </p:cNvPr>
          <p:cNvSpPr/>
          <p:nvPr/>
        </p:nvSpPr>
        <p:spPr>
          <a:xfrm>
            <a:off x="1600200" y="1234440"/>
            <a:ext cx="10149840" cy="1115568"/>
          </a:xfrm>
          <a:prstGeom prst="rect">
            <a:avLst/>
          </a:prstGeom>
          <a:noFill/>
          <a:ln/>
        </p:spPr>
        <p:txBody>
          <a:bodyPr wrap="square" lIns="0" tIns="0" rIns="0" bIns="0" rtlCol="0" anchor="t"/>
          <a:lstStyle/>
          <a:p>
            <a:pPr marL="0" indent="0">
              <a:buNone/>
            </a:pPr>
            <a:r>
              <a:rPr lang="en-US" sz="1200" dirty="0">
                <a:solidFill>
                  <a:srgbClr val="1D2933"/>
                </a:solidFill>
                <a:latin typeface="Arial" pitchFamily="34" charset="0"/>
                <a:ea typeface="Arial" pitchFamily="34" charset="-122"/>
                <a:cs typeface="Arial" pitchFamily="34" charset="-120"/>
              </a:rPr>
              <a:t>Rencana Usaha Penyediaan Tenaga Listrik (RUPTL) 2025–2034 </a:t>
            </a:r>
            <a:r>
              <a:rPr lang="en-US" sz="1200" dirty="0" err="1">
                <a:solidFill>
                  <a:srgbClr val="1D2933"/>
                </a:solidFill>
                <a:latin typeface="Arial" pitchFamily="34" charset="0"/>
                <a:ea typeface="Arial" pitchFamily="34" charset="-122"/>
                <a:cs typeface="Arial" pitchFamily="34" charset="-120"/>
              </a:rPr>
              <a:t>mensyaratkan</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investasi</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transmisi</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tahunan</a:t>
            </a:r>
            <a:r>
              <a:rPr lang="en-US" sz="1200" dirty="0">
                <a:solidFill>
                  <a:srgbClr val="1D2933"/>
                </a:solidFill>
                <a:latin typeface="Arial" pitchFamily="34" charset="0"/>
                <a:ea typeface="Arial" pitchFamily="34" charset="-122"/>
                <a:cs typeface="Arial" pitchFamily="34" charset="-120"/>
              </a:rPr>
              <a:t> rata-rata USD2,4 </a:t>
            </a:r>
            <a:r>
              <a:rPr lang="en-US" sz="1200" dirty="0" err="1">
                <a:solidFill>
                  <a:srgbClr val="1D2933"/>
                </a:solidFill>
                <a:latin typeface="Arial" pitchFamily="34" charset="0"/>
                <a:ea typeface="Arial" pitchFamily="34" charset="-122"/>
                <a:cs typeface="Arial" pitchFamily="34" charset="-120"/>
              </a:rPr>
              <a:t>miliar</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untuk</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mendukung</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penggelaran</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energi</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terbarukan</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skala</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besar</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elektrifikasi</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industri</a:t>
            </a:r>
            <a:r>
              <a:rPr lang="en-US" sz="1200" dirty="0">
                <a:solidFill>
                  <a:srgbClr val="1D2933"/>
                </a:solidFill>
                <a:latin typeface="Arial" pitchFamily="34" charset="0"/>
                <a:ea typeface="Arial" pitchFamily="34" charset="-122"/>
                <a:cs typeface="Arial" pitchFamily="34" charset="-120"/>
              </a:rPr>
              <a:t>, dan </a:t>
            </a:r>
            <a:r>
              <a:rPr lang="en-US" sz="1200" dirty="0" err="1">
                <a:solidFill>
                  <a:srgbClr val="1D2933"/>
                </a:solidFill>
                <a:latin typeface="Arial" pitchFamily="34" charset="0"/>
                <a:ea typeface="Arial" pitchFamily="34" charset="-122"/>
                <a:cs typeface="Arial" pitchFamily="34" charset="-120"/>
              </a:rPr>
              <a:t>integrasi</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jaringan</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antar-pulau</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Investasi</a:t>
            </a:r>
            <a:r>
              <a:rPr lang="en-US" sz="1200" dirty="0">
                <a:solidFill>
                  <a:srgbClr val="1D2933"/>
                </a:solidFill>
                <a:latin typeface="Arial" pitchFamily="34" charset="0"/>
                <a:ea typeface="Arial" pitchFamily="34" charset="-122"/>
                <a:cs typeface="Arial" pitchFamily="34" charset="-120"/>
              </a:rPr>
              <a:t> yang </a:t>
            </a:r>
            <a:r>
              <a:rPr lang="en-US" sz="1200" dirty="0" err="1">
                <a:solidFill>
                  <a:srgbClr val="1D2933"/>
                </a:solidFill>
                <a:latin typeface="Arial" pitchFamily="34" charset="0"/>
                <a:ea typeface="Arial" pitchFamily="34" charset="-122"/>
                <a:cs typeface="Arial" pitchFamily="34" charset="-120"/>
              </a:rPr>
              <a:t>terealisasi</a:t>
            </a:r>
            <a:r>
              <a:rPr lang="en-US" sz="1200" dirty="0">
                <a:solidFill>
                  <a:srgbClr val="1D2933"/>
                </a:solidFill>
                <a:latin typeface="Arial" pitchFamily="34" charset="0"/>
                <a:ea typeface="Arial" pitchFamily="34" charset="-122"/>
                <a:cs typeface="Arial" pitchFamily="34" charset="-120"/>
              </a:rPr>
              <a:t> rata-rata </a:t>
            </a:r>
            <a:r>
              <a:rPr lang="en-US" sz="1200" dirty="0" err="1">
                <a:solidFill>
                  <a:srgbClr val="1D2933"/>
                </a:solidFill>
                <a:latin typeface="Arial" pitchFamily="34" charset="0"/>
                <a:ea typeface="Arial" pitchFamily="34" charset="-122"/>
                <a:cs typeface="Arial" pitchFamily="34" charset="-120"/>
              </a:rPr>
              <a:t>hanya</a:t>
            </a:r>
            <a:r>
              <a:rPr lang="en-US" sz="1200" dirty="0">
                <a:solidFill>
                  <a:srgbClr val="1D2933"/>
                </a:solidFill>
                <a:latin typeface="Arial" pitchFamily="34" charset="0"/>
                <a:ea typeface="Arial" pitchFamily="34" charset="-122"/>
                <a:cs typeface="Arial" pitchFamily="34" charset="-120"/>
              </a:rPr>
              <a:t> USD1,4 </a:t>
            </a:r>
            <a:r>
              <a:rPr lang="en-US" sz="1200" dirty="0" err="1">
                <a:solidFill>
                  <a:srgbClr val="1D2933"/>
                </a:solidFill>
                <a:latin typeface="Arial" pitchFamily="34" charset="0"/>
                <a:ea typeface="Arial" pitchFamily="34" charset="-122"/>
                <a:cs typeface="Arial" pitchFamily="34" charset="-120"/>
              </a:rPr>
              <a:t>miliar</a:t>
            </a:r>
            <a:r>
              <a:rPr lang="en-US" sz="1200" dirty="0">
                <a:solidFill>
                  <a:srgbClr val="1D2933"/>
                </a:solidFill>
                <a:latin typeface="Arial" pitchFamily="34" charset="0"/>
                <a:ea typeface="Arial" pitchFamily="34" charset="-122"/>
                <a:cs typeface="Arial" pitchFamily="34" charset="-120"/>
              </a:rPr>
              <a:t> per </a:t>
            </a:r>
            <a:r>
              <a:rPr lang="en-US" sz="1200" dirty="0" err="1">
                <a:solidFill>
                  <a:srgbClr val="1D2933"/>
                </a:solidFill>
                <a:latin typeface="Arial" pitchFamily="34" charset="0"/>
                <a:ea typeface="Arial" pitchFamily="34" charset="-122"/>
                <a:cs typeface="Arial" pitchFamily="34" charset="-120"/>
              </a:rPr>
              <a:t>tahun</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sejak</a:t>
            </a:r>
            <a:r>
              <a:rPr lang="en-US" sz="1200" dirty="0">
                <a:solidFill>
                  <a:srgbClr val="1D2933"/>
                </a:solidFill>
                <a:latin typeface="Arial" pitchFamily="34" charset="0"/>
                <a:ea typeface="Arial" pitchFamily="34" charset="-122"/>
                <a:cs typeface="Arial" pitchFamily="34" charset="-120"/>
              </a:rPr>
              <a:t> 2019. </a:t>
            </a:r>
            <a:r>
              <a:rPr lang="en-US" sz="1200" dirty="0" err="1">
                <a:solidFill>
                  <a:srgbClr val="1D2933"/>
                </a:solidFill>
                <a:latin typeface="Arial" pitchFamily="34" charset="0"/>
                <a:ea typeface="Arial" pitchFamily="34" charset="-122"/>
                <a:cs typeface="Arial" pitchFamily="34" charset="-120"/>
              </a:rPr>
              <a:t>Menutup</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kesenjangan</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ini</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memerlukan</a:t>
            </a:r>
            <a:r>
              <a:rPr lang="en-US" sz="1200" dirty="0">
                <a:solidFill>
                  <a:srgbClr val="1D2933"/>
                </a:solidFill>
                <a:latin typeface="Arial" pitchFamily="34" charset="0"/>
                <a:ea typeface="Arial" pitchFamily="34" charset="-122"/>
                <a:cs typeface="Arial" pitchFamily="34" charset="-120"/>
              </a:rPr>
              <a:t> reformasi </a:t>
            </a:r>
            <a:r>
              <a:rPr lang="en-US" sz="1200" dirty="0" err="1">
                <a:solidFill>
                  <a:srgbClr val="1D2933"/>
                </a:solidFill>
                <a:latin typeface="Arial" pitchFamily="34" charset="0"/>
                <a:ea typeface="Arial" pitchFamily="34" charset="-122"/>
                <a:cs typeface="Arial" pitchFamily="34" charset="-120"/>
              </a:rPr>
              <a:t>struktural</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pembiayaan</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transmisi</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bukan</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sekadar</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peningkatan</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alokasi</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anggaran</a:t>
            </a:r>
            <a:r>
              <a:rPr lang="en-US" sz="1200" dirty="0">
                <a:solidFill>
                  <a:srgbClr val="1D2933"/>
                </a:solidFill>
                <a:latin typeface="Arial" pitchFamily="34" charset="0"/>
                <a:ea typeface="Arial" pitchFamily="34" charset="-122"/>
                <a:cs typeface="Arial" pitchFamily="34" charset="-120"/>
              </a:rPr>
              <a:t>.</a:t>
            </a:r>
            <a:endParaRPr lang="en-US" sz="1200" dirty="0"/>
          </a:p>
        </p:txBody>
      </p:sp>
      <p:sp>
        <p:nvSpPr>
          <p:cNvPr id="25" name="Text 4">
            <a:extLst>
              <a:ext uri="{FF2B5EF4-FFF2-40B4-BE49-F238E27FC236}">
                <a16:creationId xmlns:a16="http://schemas.microsoft.com/office/drawing/2014/main" id="{351602FE-5321-155A-CF17-092837014EB9}"/>
              </a:ext>
            </a:extLst>
          </p:cNvPr>
          <p:cNvSpPr/>
          <p:nvPr/>
        </p:nvSpPr>
        <p:spPr>
          <a:xfrm>
            <a:off x="457200" y="2395728"/>
            <a:ext cx="1005840" cy="1161288"/>
          </a:xfrm>
          <a:prstGeom prst="rect">
            <a:avLst/>
          </a:prstGeom>
          <a:noFill/>
          <a:ln/>
        </p:spPr>
        <p:txBody>
          <a:bodyPr wrap="square" lIns="0" tIns="0" rIns="0" bIns="0" rtlCol="0" anchor="t"/>
          <a:lstStyle/>
          <a:p>
            <a:pPr marL="0" indent="0">
              <a:buNone/>
            </a:pPr>
            <a:r>
              <a:rPr lang="en-US" sz="4400" b="1">
                <a:solidFill>
                  <a:srgbClr val="355EFF"/>
                </a:solidFill>
                <a:latin typeface="Arial" pitchFamily="34" charset="0"/>
                <a:ea typeface="Arial" pitchFamily="34" charset="-122"/>
                <a:cs typeface="Arial" pitchFamily="34" charset="-120"/>
              </a:rPr>
              <a:t>02</a:t>
            </a:r>
            <a:endParaRPr lang="en-US" sz="4400"/>
          </a:p>
        </p:txBody>
      </p:sp>
      <p:sp>
        <p:nvSpPr>
          <p:cNvPr id="26" name="Shape 5">
            <a:extLst>
              <a:ext uri="{FF2B5EF4-FFF2-40B4-BE49-F238E27FC236}">
                <a16:creationId xmlns:a16="http://schemas.microsoft.com/office/drawing/2014/main" id="{F1F7B940-B7FC-9F8D-B77A-2B3FECEBEF5D}"/>
              </a:ext>
            </a:extLst>
          </p:cNvPr>
          <p:cNvSpPr/>
          <p:nvPr/>
        </p:nvSpPr>
        <p:spPr>
          <a:xfrm>
            <a:off x="1417320" y="2487168"/>
            <a:ext cx="0" cy="978408"/>
          </a:xfrm>
          <a:prstGeom prst="line">
            <a:avLst/>
          </a:prstGeom>
          <a:noFill/>
          <a:ln w="25400">
            <a:solidFill>
              <a:srgbClr val="355EFF"/>
            </a:solidFill>
            <a:prstDash val="solid"/>
          </a:ln>
        </p:spPr>
        <p:txBody>
          <a:bodyPr/>
          <a:lstStyle/>
          <a:p>
            <a:endParaRPr lang="en-US"/>
          </a:p>
        </p:txBody>
      </p:sp>
      <p:sp>
        <p:nvSpPr>
          <p:cNvPr id="27" name="Text 6">
            <a:extLst>
              <a:ext uri="{FF2B5EF4-FFF2-40B4-BE49-F238E27FC236}">
                <a16:creationId xmlns:a16="http://schemas.microsoft.com/office/drawing/2014/main" id="{6BEBAD7D-2494-2D32-A069-E904598BBD90}"/>
              </a:ext>
            </a:extLst>
          </p:cNvPr>
          <p:cNvSpPr/>
          <p:nvPr/>
        </p:nvSpPr>
        <p:spPr>
          <a:xfrm>
            <a:off x="1600200" y="2395728"/>
            <a:ext cx="10149840" cy="1115568"/>
          </a:xfrm>
          <a:prstGeom prst="rect">
            <a:avLst/>
          </a:prstGeom>
          <a:noFill/>
          <a:ln/>
        </p:spPr>
        <p:txBody>
          <a:bodyPr wrap="square" lIns="0" tIns="0" rIns="0" bIns="0" rtlCol="0" anchor="t"/>
          <a:lstStyle/>
          <a:p>
            <a:pPr marL="0" indent="0">
              <a:buNone/>
            </a:pPr>
            <a:r>
              <a:rPr lang="en-US" sz="1200" dirty="0" err="1">
                <a:solidFill>
                  <a:srgbClr val="1D2933"/>
                </a:solidFill>
                <a:latin typeface="Arial" pitchFamily="34" charset="0"/>
                <a:ea typeface="Arial" pitchFamily="34" charset="-122"/>
                <a:cs typeface="Arial" pitchFamily="34" charset="-120"/>
              </a:rPr>
              <a:t>Transmisi</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listrik</a:t>
            </a:r>
            <a:r>
              <a:rPr lang="en-US" sz="1200" dirty="0">
                <a:solidFill>
                  <a:srgbClr val="1D2933"/>
                </a:solidFill>
                <a:latin typeface="Arial" pitchFamily="34" charset="0"/>
                <a:ea typeface="Arial" pitchFamily="34" charset="-122"/>
                <a:cs typeface="Arial" pitchFamily="34" charset="-120"/>
              </a:rPr>
              <a:t> Indonesia </a:t>
            </a:r>
            <a:r>
              <a:rPr lang="en-US" sz="1200" dirty="0" err="1">
                <a:solidFill>
                  <a:srgbClr val="1D2933"/>
                </a:solidFill>
                <a:latin typeface="Arial" pitchFamily="34" charset="0"/>
                <a:ea typeface="Arial" pitchFamily="34" charset="-122"/>
                <a:cs typeface="Arial" pitchFamily="34" charset="-120"/>
              </a:rPr>
              <a:t>dibiayai</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melalui</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neraca</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konsolidasi</a:t>
            </a:r>
            <a:r>
              <a:rPr lang="en-US" sz="1200" dirty="0">
                <a:solidFill>
                  <a:srgbClr val="1D2933"/>
                </a:solidFill>
                <a:latin typeface="Arial" pitchFamily="34" charset="0"/>
                <a:ea typeface="Arial" pitchFamily="34" charset="-122"/>
                <a:cs typeface="Arial" pitchFamily="34" charset="-120"/>
              </a:rPr>
              <a:t> PLN, yang </a:t>
            </a:r>
            <a:r>
              <a:rPr lang="en-US" sz="1200" dirty="0" err="1">
                <a:solidFill>
                  <a:srgbClr val="1D2933"/>
                </a:solidFill>
                <a:latin typeface="Arial" pitchFamily="34" charset="0"/>
                <a:ea typeface="Arial" pitchFamily="34" charset="-122"/>
                <a:cs typeface="Arial" pitchFamily="34" charset="-120"/>
              </a:rPr>
              <a:t>mencampur</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profil</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risiko</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rendah</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transmisi</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dengan</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volatilitas</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harga</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bahan</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bakar</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eksposur</a:t>
            </a:r>
            <a:r>
              <a:rPr lang="en-US" sz="1200" dirty="0">
                <a:solidFill>
                  <a:srgbClr val="1D2933"/>
                </a:solidFill>
                <a:latin typeface="Arial" pitchFamily="34" charset="0"/>
                <a:ea typeface="Arial" pitchFamily="34" charset="-122"/>
                <a:cs typeface="Arial" pitchFamily="34" charset="-120"/>
              </a:rPr>
              <a:t> valuta </a:t>
            </a:r>
            <a:r>
              <a:rPr lang="en-US" sz="1200" dirty="0" err="1">
                <a:solidFill>
                  <a:srgbClr val="1D2933"/>
                </a:solidFill>
                <a:latin typeface="Arial" pitchFamily="34" charset="0"/>
                <a:ea typeface="Arial" pitchFamily="34" charset="-122"/>
                <a:cs typeface="Arial" pitchFamily="34" charset="-120"/>
              </a:rPr>
              <a:t>asing</a:t>
            </a:r>
            <a:r>
              <a:rPr lang="en-US" sz="1200" dirty="0">
                <a:solidFill>
                  <a:srgbClr val="1D2933"/>
                </a:solidFill>
                <a:latin typeface="Arial" pitchFamily="34" charset="0"/>
                <a:ea typeface="Arial" pitchFamily="34" charset="-122"/>
                <a:cs typeface="Arial" pitchFamily="34" charset="-120"/>
              </a:rPr>
              <a:t>, dan </a:t>
            </a:r>
            <a:r>
              <a:rPr lang="en-US" sz="1200" dirty="0" err="1">
                <a:solidFill>
                  <a:srgbClr val="1D2933"/>
                </a:solidFill>
                <a:latin typeface="Arial" pitchFamily="34" charset="0"/>
                <a:ea typeface="Arial" pitchFamily="34" charset="-122"/>
                <a:cs typeface="Arial" pitchFamily="34" charset="-120"/>
              </a:rPr>
              <a:t>risiko</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subsidi</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Ketidakselarasan</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ini</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menggelembungkan</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biaya</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pembiayaan</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menyamarkan</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pengeluaran</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jaringan</a:t>
            </a:r>
            <a:r>
              <a:rPr lang="en-US" sz="1200" dirty="0">
                <a:solidFill>
                  <a:srgbClr val="1D2933"/>
                </a:solidFill>
                <a:latin typeface="Arial" pitchFamily="34" charset="0"/>
                <a:ea typeface="Arial" pitchFamily="34" charset="-122"/>
                <a:cs typeface="Arial" pitchFamily="34" charset="-120"/>
              </a:rPr>
              <a:t>, dan </a:t>
            </a:r>
            <a:r>
              <a:rPr lang="en-US" sz="1200" dirty="0" err="1">
                <a:solidFill>
                  <a:srgbClr val="1D2933"/>
                </a:solidFill>
                <a:latin typeface="Arial" pitchFamily="34" charset="0"/>
                <a:ea typeface="Arial" pitchFamily="34" charset="-122"/>
                <a:cs typeface="Arial" pitchFamily="34" charset="-120"/>
              </a:rPr>
              <a:t>berisiko</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menjadikan</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transmisi</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sebagai</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penghambat</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transisi</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energi</a:t>
            </a:r>
            <a:r>
              <a:rPr lang="en-US" sz="1200" dirty="0">
                <a:solidFill>
                  <a:srgbClr val="1D2933"/>
                </a:solidFill>
                <a:latin typeface="Arial" pitchFamily="34" charset="0"/>
                <a:ea typeface="Arial" pitchFamily="34" charset="-122"/>
                <a:cs typeface="Arial" pitchFamily="34" charset="-120"/>
              </a:rPr>
              <a:t>.</a:t>
            </a:r>
            <a:endParaRPr lang="en-US" sz="1200" dirty="0"/>
          </a:p>
        </p:txBody>
      </p:sp>
      <p:sp>
        <p:nvSpPr>
          <p:cNvPr id="28" name="Text 7">
            <a:extLst>
              <a:ext uri="{FF2B5EF4-FFF2-40B4-BE49-F238E27FC236}">
                <a16:creationId xmlns:a16="http://schemas.microsoft.com/office/drawing/2014/main" id="{76C1C2E1-285B-CD75-7824-145BEDE1C046}"/>
              </a:ext>
            </a:extLst>
          </p:cNvPr>
          <p:cNvSpPr/>
          <p:nvPr/>
        </p:nvSpPr>
        <p:spPr>
          <a:xfrm>
            <a:off x="457200" y="3557016"/>
            <a:ext cx="1005840" cy="1161288"/>
          </a:xfrm>
          <a:prstGeom prst="rect">
            <a:avLst/>
          </a:prstGeom>
          <a:noFill/>
          <a:ln/>
        </p:spPr>
        <p:txBody>
          <a:bodyPr wrap="square" lIns="0" tIns="0" rIns="0" bIns="0" rtlCol="0" anchor="t"/>
          <a:lstStyle/>
          <a:p>
            <a:pPr marL="0" indent="0">
              <a:buNone/>
            </a:pPr>
            <a:r>
              <a:rPr lang="en-US" sz="4400" b="1">
                <a:solidFill>
                  <a:srgbClr val="355EFF"/>
                </a:solidFill>
                <a:latin typeface="Arial" pitchFamily="34" charset="0"/>
                <a:ea typeface="Arial" pitchFamily="34" charset="-122"/>
                <a:cs typeface="Arial" pitchFamily="34" charset="-120"/>
              </a:rPr>
              <a:t>03</a:t>
            </a:r>
            <a:endParaRPr lang="en-US" sz="4400"/>
          </a:p>
        </p:txBody>
      </p:sp>
      <p:sp>
        <p:nvSpPr>
          <p:cNvPr id="29" name="Shape 8">
            <a:extLst>
              <a:ext uri="{FF2B5EF4-FFF2-40B4-BE49-F238E27FC236}">
                <a16:creationId xmlns:a16="http://schemas.microsoft.com/office/drawing/2014/main" id="{00F255CC-6DB1-10DE-76B6-05548A1D078F}"/>
              </a:ext>
            </a:extLst>
          </p:cNvPr>
          <p:cNvSpPr/>
          <p:nvPr/>
        </p:nvSpPr>
        <p:spPr>
          <a:xfrm>
            <a:off x="1417320" y="3648456"/>
            <a:ext cx="0" cy="978408"/>
          </a:xfrm>
          <a:prstGeom prst="line">
            <a:avLst/>
          </a:prstGeom>
          <a:noFill/>
          <a:ln w="25400">
            <a:solidFill>
              <a:srgbClr val="355EFF"/>
            </a:solidFill>
            <a:prstDash val="solid"/>
          </a:ln>
        </p:spPr>
        <p:txBody>
          <a:bodyPr/>
          <a:lstStyle/>
          <a:p>
            <a:endParaRPr lang="en-US"/>
          </a:p>
        </p:txBody>
      </p:sp>
      <p:sp>
        <p:nvSpPr>
          <p:cNvPr id="30" name="Text 9">
            <a:extLst>
              <a:ext uri="{FF2B5EF4-FFF2-40B4-BE49-F238E27FC236}">
                <a16:creationId xmlns:a16="http://schemas.microsoft.com/office/drawing/2014/main" id="{40B7AF12-1F1D-BEDA-EB72-3DEC84E27371}"/>
              </a:ext>
            </a:extLst>
          </p:cNvPr>
          <p:cNvSpPr/>
          <p:nvPr/>
        </p:nvSpPr>
        <p:spPr>
          <a:xfrm>
            <a:off x="1600200" y="3557016"/>
            <a:ext cx="10149840" cy="1115568"/>
          </a:xfrm>
          <a:prstGeom prst="rect">
            <a:avLst/>
          </a:prstGeom>
          <a:noFill/>
          <a:ln/>
        </p:spPr>
        <p:txBody>
          <a:bodyPr wrap="square" lIns="0" tIns="0" rIns="0" bIns="0" rtlCol="0" anchor="t"/>
          <a:lstStyle/>
          <a:p>
            <a:pPr marL="0" indent="0">
              <a:buNone/>
            </a:pPr>
            <a:r>
              <a:rPr lang="en-US" sz="1200">
                <a:solidFill>
                  <a:srgbClr val="1D2933"/>
                </a:solidFill>
                <a:latin typeface="Arial" pitchFamily="34" charset="0"/>
                <a:ea typeface="Arial" pitchFamily="34" charset="-122"/>
                <a:cs typeface="Arial" pitchFamily="34" charset="-120"/>
              </a:rPr>
              <a:t>Pendirian perusahaan transmisi PLN yang terpisah melalui restrukturisasi korporasi dan pemisahan finansial (ring-fencing) di dalam kerangka kepemilikan negara menawarkan solusi pragmatis. Mendefinisikan aset, biaya, dan pendapatan transmisi secara jelas akan memungkinkan tarif teregulasi untuk mendukung pemulihan biaya, membuka pembiayaan infrastruktur jangka panjang, dan mengurangi ketergantungan pada APBN tanpa mengubah kendali negara.</a:t>
            </a:r>
            <a:endParaRPr lang="en-US" sz="1200"/>
          </a:p>
        </p:txBody>
      </p:sp>
      <p:sp>
        <p:nvSpPr>
          <p:cNvPr id="31" name="Text 10">
            <a:extLst>
              <a:ext uri="{FF2B5EF4-FFF2-40B4-BE49-F238E27FC236}">
                <a16:creationId xmlns:a16="http://schemas.microsoft.com/office/drawing/2014/main" id="{AC5ACA6D-5292-0C67-E48C-0F7ABE64B38E}"/>
              </a:ext>
            </a:extLst>
          </p:cNvPr>
          <p:cNvSpPr/>
          <p:nvPr/>
        </p:nvSpPr>
        <p:spPr>
          <a:xfrm>
            <a:off x="457200" y="4718304"/>
            <a:ext cx="1005840" cy="1161288"/>
          </a:xfrm>
          <a:prstGeom prst="rect">
            <a:avLst/>
          </a:prstGeom>
          <a:noFill/>
          <a:ln/>
        </p:spPr>
        <p:txBody>
          <a:bodyPr wrap="square" lIns="0" tIns="0" rIns="0" bIns="0" rtlCol="0" anchor="t"/>
          <a:lstStyle/>
          <a:p>
            <a:pPr marL="0" indent="0">
              <a:buNone/>
            </a:pPr>
            <a:r>
              <a:rPr lang="en-US" sz="4400" b="1">
                <a:solidFill>
                  <a:srgbClr val="355EFF"/>
                </a:solidFill>
                <a:latin typeface="Arial" pitchFamily="34" charset="0"/>
                <a:ea typeface="Arial" pitchFamily="34" charset="-122"/>
                <a:cs typeface="Arial" pitchFamily="34" charset="-120"/>
              </a:rPr>
              <a:t>04</a:t>
            </a:r>
            <a:endParaRPr lang="en-US" sz="4400"/>
          </a:p>
        </p:txBody>
      </p:sp>
      <p:sp>
        <p:nvSpPr>
          <p:cNvPr id="32" name="Shape 11">
            <a:extLst>
              <a:ext uri="{FF2B5EF4-FFF2-40B4-BE49-F238E27FC236}">
                <a16:creationId xmlns:a16="http://schemas.microsoft.com/office/drawing/2014/main" id="{5C83EFEC-6633-FFEB-AF93-84BFB64CA224}"/>
              </a:ext>
            </a:extLst>
          </p:cNvPr>
          <p:cNvSpPr/>
          <p:nvPr/>
        </p:nvSpPr>
        <p:spPr>
          <a:xfrm>
            <a:off x="1417320" y="4809744"/>
            <a:ext cx="0" cy="978408"/>
          </a:xfrm>
          <a:prstGeom prst="line">
            <a:avLst/>
          </a:prstGeom>
          <a:noFill/>
          <a:ln w="25400">
            <a:solidFill>
              <a:srgbClr val="355EFF"/>
            </a:solidFill>
            <a:prstDash val="solid"/>
          </a:ln>
        </p:spPr>
        <p:txBody>
          <a:bodyPr/>
          <a:lstStyle/>
          <a:p>
            <a:endParaRPr lang="en-US"/>
          </a:p>
        </p:txBody>
      </p:sp>
      <p:sp>
        <p:nvSpPr>
          <p:cNvPr id="33" name="Text 12">
            <a:extLst>
              <a:ext uri="{FF2B5EF4-FFF2-40B4-BE49-F238E27FC236}">
                <a16:creationId xmlns:a16="http://schemas.microsoft.com/office/drawing/2014/main" id="{5053AF06-26E1-CD62-0E58-7F1D0B3C9561}"/>
              </a:ext>
            </a:extLst>
          </p:cNvPr>
          <p:cNvSpPr/>
          <p:nvPr/>
        </p:nvSpPr>
        <p:spPr>
          <a:xfrm>
            <a:off x="1600200" y="4718304"/>
            <a:ext cx="10149840" cy="1115568"/>
          </a:xfrm>
          <a:prstGeom prst="rect">
            <a:avLst/>
          </a:prstGeom>
          <a:noFill/>
          <a:ln/>
        </p:spPr>
        <p:txBody>
          <a:bodyPr wrap="square" lIns="0" tIns="0" rIns="0" bIns="0" rtlCol="0" anchor="t"/>
          <a:lstStyle/>
          <a:p>
            <a:pPr marL="0" indent="0">
              <a:buNone/>
            </a:pPr>
            <a:r>
              <a:rPr lang="en-US" sz="1200">
                <a:solidFill>
                  <a:srgbClr val="1D2933"/>
                </a:solidFill>
                <a:latin typeface="Arial" pitchFamily="34" charset="0"/>
                <a:ea typeface="Arial" pitchFamily="34" charset="-122"/>
                <a:cs typeface="Arial" pitchFamily="34" charset="-120"/>
              </a:rPr>
              <a:t>Pengalaman pemisahan transmisi dari India dan Vietnam menunjukkan bahwa pemisahan finansial serupa di dalam PLN dapat membuka pembiayaan transmisi jangka panjang dengan biaya lebih rendah, serta meningkatkan skala dan transparansi investasi. Hal ini juga akan mendukung integrasi energi terbarukan dan ekspor listrik regional, serta memperkuat keberlanjutan finansial, tanpa mengubah kepemilikan negara atau kerangka konstitusional Indonesia.</a:t>
            </a:r>
            <a:endParaRPr lang="en-US" sz="1200"/>
          </a:p>
        </p:txBody>
      </p:sp>
      <p:sp>
        <p:nvSpPr>
          <p:cNvPr id="2" name="Shape 0">
            <a:extLst>
              <a:ext uri="{FF2B5EF4-FFF2-40B4-BE49-F238E27FC236}">
                <a16:creationId xmlns:a16="http://schemas.microsoft.com/office/drawing/2014/main" id="{EDAE7232-5379-D68F-42DA-5D676A3B3897}"/>
              </a:ext>
            </a:extLst>
          </p:cNvPr>
          <p:cNvSpPr/>
          <p:nvPr/>
        </p:nvSpPr>
        <p:spPr>
          <a:xfrm>
            <a:off x="9902952" y="0"/>
            <a:ext cx="2286000" cy="548640"/>
          </a:xfrm>
          <a:prstGeom prst="rect">
            <a:avLst/>
          </a:prstGeom>
          <a:solidFill>
            <a:srgbClr val="355EFF"/>
          </a:solidFill>
          <a:ln w="12700">
            <a:solidFill>
              <a:srgbClr val="355EFF"/>
            </a:solidFill>
            <a:prstDash val="solid"/>
          </a:ln>
        </p:spPr>
        <p:txBody>
          <a:bodyPr anchor="ctr"/>
          <a:lstStyle/>
          <a:p>
            <a:pPr algn="ctr"/>
            <a:r>
              <a:rPr lang="en-US" b="1">
                <a:solidFill>
                  <a:srgbClr val="FFFFFF"/>
                </a:solidFill>
                <a:latin typeface="Arial" pitchFamily="34" charset="0"/>
                <a:ea typeface="Arial" pitchFamily="34" charset="-122"/>
                <a:cs typeface="Arial" pitchFamily="34" charset="-120"/>
              </a:rPr>
              <a:t>Mei 2026</a:t>
            </a:r>
            <a:endParaRPr lang="en-US"/>
          </a:p>
        </p:txBody>
      </p:sp>
    </p:spTree>
    <p:extLst>
      <p:ext uri="{BB962C8B-B14F-4D97-AF65-F5344CB8AC3E}">
        <p14:creationId xmlns:p14="http://schemas.microsoft.com/office/powerpoint/2010/main" val="726240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C40D6-09D7-10AB-087E-372BE0B31210}"/>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123C26-57E8-AC63-18A2-778DD95D824D}"/>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85F2B35D-5630-9CCD-C511-DF3A3B9C7891}"/>
              </a:ext>
            </a:extLst>
          </p:cNvPr>
          <p:cNvSpPr>
            <a:spLocks noGrp="1"/>
          </p:cNvSpPr>
          <p:nvPr>
            <p:ph type="sldNum" sz="quarter" idx="4"/>
          </p:nvPr>
        </p:nvSpPr>
        <p:spPr/>
        <p:txBody>
          <a:bodyPr/>
          <a:lstStyle/>
          <a:p>
            <a:fld id="{7782931A-7D25-4B4B-9464-57AE418934A3}" type="slidenum">
              <a:rPr lang="en-US" smtClean="0"/>
              <a:pPr/>
              <a:t>20</a:t>
            </a:fld>
            <a:endParaRPr lang="en-US"/>
          </a:p>
        </p:txBody>
      </p:sp>
      <p:sp>
        <p:nvSpPr>
          <p:cNvPr id="2" name="Text 0">
            <a:extLst>
              <a:ext uri="{FF2B5EF4-FFF2-40B4-BE49-F238E27FC236}">
                <a16:creationId xmlns:a16="http://schemas.microsoft.com/office/drawing/2014/main" id="{E1CBDC76-C3E6-5B58-9C68-C95D14247233}"/>
              </a:ext>
            </a:extLst>
          </p:cNvPr>
          <p:cNvSpPr/>
          <p:nvPr/>
        </p:nvSpPr>
        <p:spPr>
          <a:xfrm>
            <a:off x="365759" y="182880"/>
            <a:ext cx="11402687" cy="640080"/>
          </a:xfrm>
          <a:prstGeom prst="rect">
            <a:avLst/>
          </a:prstGeom>
          <a:noFill/>
          <a:ln/>
        </p:spPr>
        <p:txBody>
          <a:bodyPr wrap="square" lIns="0" tIns="0" rIns="0" bIns="0" rtlCol="0" anchor="ctr"/>
          <a:lstStyle/>
          <a:p>
            <a:pPr marL="0" indent="0">
              <a:buNone/>
            </a:pPr>
            <a:r>
              <a:rPr lang="en-US" sz="2800" b="1" dirty="0">
                <a:solidFill>
                  <a:srgbClr val="1D2933"/>
                </a:solidFill>
                <a:latin typeface="Arial" pitchFamily="34" charset="0"/>
                <a:ea typeface="Arial" pitchFamily="34" charset="-122"/>
                <a:cs typeface="Arial" pitchFamily="34" charset="-120"/>
              </a:rPr>
              <a:t>Power wheeling: </a:t>
            </a:r>
            <a:r>
              <a:rPr lang="en-US" sz="2800" b="1" dirty="0" err="1">
                <a:solidFill>
                  <a:srgbClr val="1D2933"/>
                </a:solidFill>
                <a:latin typeface="Arial" pitchFamily="34" charset="0"/>
                <a:ea typeface="Arial" pitchFamily="34" charset="-122"/>
                <a:cs typeface="Arial" pitchFamily="34" charset="-120"/>
              </a:rPr>
              <a:t>jaringan</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menghasilkan</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pendapatannya</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sendiri</a:t>
            </a:r>
            <a:endParaRPr lang="en-US" sz="2800" dirty="0"/>
          </a:p>
        </p:txBody>
      </p:sp>
      <p:sp>
        <p:nvSpPr>
          <p:cNvPr id="3" name="Shape 1">
            <a:extLst>
              <a:ext uri="{FF2B5EF4-FFF2-40B4-BE49-F238E27FC236}">
                <a16:creationId xmlns:a16="http://schemas.microsoft.com/office/drawing/2014/main" id="{C05215ED-4B77-E385-2336-AF3338EB549F}"/>
              </a:ext>
            </a:extLst>
          </p:cNvPr>
          <p:cNvSpPr/>
          <p:nvPr/>
        </p:nvSpPr>
        <p:spPr>
          <a:xfrm>
            <a:off x="365760" y="960120"/>
            <a:ext cx="11247120" cy="1371600"/>
          </a:xfrm>
          <a:prstGeom prst="rect">
            <a:avLst/>
          </a:prstGeom>
          <a:solidFill>
            <a:srgbClr val="1D2933"/>
          </a:solidFill>
          <a:ln w="12700">
            <a:solidFill>
              <a:srgbClr val="1D2933"/>
            </a:solidFill>
            <a:prstDash val="solid"/>
          </a:ln>
        </p:spPr>
        <p:txBody>
          <a:bodyPr/>
          <a:lstStyle/>
          <a:p>
            <a:endParaRPr lang="en-US"/>
          </a:p>
        </p:txBody>
      </p:sp>
      <p:sp>
        <p:nvSpPr>
          <p:cNvPr id="6" name="Text 2">
            <a:extLst>
              <a:ext uri="{FF2B5EF4-FFF2-40B4-BE49-F238E27FC236}">
                <a16:creationId xmlns:a16="http://schemas.microsoft.com/office/drawing/2014/main" id="{259166A5-CEC4-2769-E6E9-6462FAC0564D}"/>
              </a:ext>
            </a:extLst>
          </p:cNvPr>
          <p:cNvSpPr/>
          <p:nvPr/>
        </p:nvSpPr>
        <p:spPr>
          <a:xfrm>
            <a:off x="685800" y="1124712"/>
            <a:ext cx="5029200" cy="640080"/>
          </a:xfrm>
          <a:prstGeom prst="rect">
            <a:avLst/>
          </a:prstGeom>
          <a:noFill/>
          <a:ln/>
        </p:spPr>
        <p:txBody>
          <a:bodyPr wrap="square" lIns="0" tIns="0" rIns="0" bIns="0" rtlCol="0" anchor="ctr"/>
          <a:lstStyle/>
          <a:p>
            <a:pPr marL="0" indent="0">
              <a:buNone/>
            </a:pPr>
            <a:r>
              <a:rPr lang="en-US" sz="3200" b="1">
                <a:solidFill>
                  <a:srgbClr val="FFD000"/>
                </a:solidFill>
                <a:latin typeface="Arial" pitchFamily="34" charset="0"/>
                <a:ea typeface="Arial" pitchFamily="34" charset="-122"/>
                <a:cs typeface="Arial" pitchFamily="34" charset="-120"/>
              </a:rPr>
              <a:t>USD150 miliar</a:t>
            </a:r>
            <a:endParaRPr lang="en-US" sz="3200"/>
          </a:p>
        </p:txBody>
      </p:sp>
      <p:sp>
        <p:nvSpPr>
          <p:cNvPr id="7" name="Text 3">
            <a:extLst>
              <a:ext uri="{FF2B5EF4-FFF2-40B4-BE49-F238E27FC236}">
                <a16:creationId xmlns:a16="http://schemas.microsoft.com/office/drawing/2014/main" id="{0B013146-0E12-82D6-A5DC-0222C7EE8873}"/>
              </a:ext>
            </a:extLst>
          </p:cNvPr>
          <p:cNvSpPr/>
          <p:nvPr/>
        </p:nvSpPr>
        <p:spPr>
          <a:xfrm>
            <a:off x="685800" y="1737360"/>
            <a:ext cx="5303520" cy="502920"/>
          </a:xfrm>
          <a:prstGeom prst="rect">
            <a:avLst/>
          </a:prstGeom>
          <a:noFill/>
          <a:ln/>
        </p:spPr>
        <p:txBody>
          <a:bodyPr wrap="square" lIns="0" tIns="0" rIns="0" bIns="0" rtlCol="0" anchor="ctr"/>
          <a:lstStyle/>
          <a:p>
            <a:pPr marL="0" indent="0">
              <a:buNone/>
            </a:pPr>
            <a:r>
              <a:rPr lang="en-US" sz="1100" i="1">
                <a:solidFill>
                  <a:srgbClr val="FFFFFF"/>
                </a:solidFill>
                <a:latin typeface="Arial" pitchFamily="34" charset="0"/>
                <a:ea typeface="Arial" pitchFamily="34" charset="-122"/>
                <a:cs typeface="Arial" pitchFamily="34" charset="-120"/>
              </a:rPr>
              <a:t>potensi investasi energi terbarukan yang dapat dibuka melalui akses transmisi bersama</a:t>
            </a:r>
            <a:endParaRPr lang="en-US" sz="1100"/>
          </a:p>
        </p:txBody>
      </p:sp>
      <p:sp>
        <p:nvSpPr>
          <p:cNvPr id="8" name="Shape 4">
            <a:extLst>
              <a:ext uri="{FF2B5EF4-FFF2-40B4-BE49-F238E27FC236}">
                <a16:creationId xmlns:a16="http://schemas.microsoft.com/office/drawing/2014/main" id="{A430E12B-18A6-B416-32D8-2FA8FD3568F7}"/>
              </a:ext>
            </a:extLst>
          </p:cNvPr>
          <p:cNvSpPr/>
          <p:nvPr/>
        </p:nvSpPr>
        <p:spPr>
          <a:xfrm>
            <a:off x="6309360" y="1188720"/>
            <a:ext cx="0" cy="914400"/>
          </a:xfrm>
          <a:prstGeom prst="line">
            <a:avLst/>
          </a:prstGeom>
          <a:noFill/>
          <a:ln w="12700">
            <a:solidFill>
              <a:srgbClr val="5B6573"/>
            </a:solidFill>
            <a:prstDash val="solid"/>
          </a:ln>
        </p:spPr>
        <p:txBody>
          <a:bodyPr/>
          <a:lstStyle/>
          <a:p>
            <a:endParaRPr lang="en-US"/>
          </a:p>
        </p:txBody>
      </p:sp>
      <p:sp>
        <p:nvSpPr>
          <p:cNvPr id="9" name="Text 5">
            <a:extLst>
              <a:ext uri="{FF2B5EF4-FFF2-40B4-BE49-F238E27FC236}">
                <a16:creationId xmlns:a16="http://schemas.microsoft.com/office/drawing/2014/main" id="{836DBC48-3F2C-DEA8-4055-98315B303067}"/>
              </a:ext>
            </a:extLst>
          </p:cNvPr>
          <p:cNvSpPr/>
          <p:nvPr/>
        </p:nvSpPr>
        <p:spPr>
          <a:xfrm>
            <a:off x="6583680" y="1124712"/>
            <a:ext cx="5029200" cy="640080"/>
          </a:xfrm>
          <a:prstGeom prst="rect">
            <a:avLst/>
          </a:prstGeom>
          <a:noFill/>
          <a:ln/>
        </p:spPr>
        <p:txBody>
          <a:bodyPr wrap="square" lIns="0" tIns="0" rIns="0" bIns="0" rtlCol="0" anchor="ctr"/>
          <a:lstStyle/>
          <a:p>
            <a:pPr marL="0" indent="0">
              <a:buNone/>
            </a:pPr>
            <a:r>
              <a:rPr lang="en-US" sz="3200" b="1">
                <a:solidFill>
                  <a:srgbClr val="FFD000"/>
                </a:solidFill>
                <a:latin typeface="Arial" pitchFamily="34" charset="0"/>
                <a:ea typeface="Arial" pitchFamily="34" charset="-122"/>
                <a:cs typeface="Arial" pitchFamily="34" charset="-120"/>
              </a:rPr>
              <a:t>USD146 miliar</a:t>
            </a:r>
            <a:endParaRPr lang="en-US" sz="3200"/>
          </a:p>
        </p:txBody>
      </p:sp>
      <p:sp>
        <p:nvSpPr>
          <p:cNvPr id="10" name="Text 6">
            <a:extLst>
              <a:ext uri="{FF2B5EF4-FFF2-40B4-BE49-F238E27FC236}">
                <a16:creationId xmlns:a16="http://schemas.microsoft.com/office/drawing/2014/main" id="{B9663D9E-63A2-59BB-26B8-5A6E9A3D4353}"/>
              </a:ext>
            </a:extLst>
          </p:cNvPr>
          <p:cNvSpPr/>
          <p:nvPr/>
        </p:nvSpPr>
        <p:spPr>
          <a:xfrm>
            <a:off x="6583680" y="1737360"/>
            <a:ext cx="5029200" cy="502920"/>
          </a:xfrm>
          <a:prstGeom prst="rect">
            <a:avLst/>
          </a:prstGeom>
          <a:noFill/>
          <a:ln/>
        </p:spPr>
        <p:txBody>
          <a:bodyPr wrap="square" lIns="0" tIns="0" rIns="0" bIns="0" rtlCol="0" anchor="ctr"/>
          <a:lstStyle/>
          <a:p>
            <a:pPr marL="0" indent="0">
              <a:buNone/>
            </a:pPr>
            <a:r>
              <a:rPr lang="en-US" sz="1100" i="1">
                <a:solidFill>
                  <a:srgbClr val="FFFFFF"/>
                </a:solidFill>
                <a:latin typeface="Arial" pitchFamily="34" charset="0"/>
                <a:ea typeface="Arial" pitchFamily="34" charset="-122"/>
                <a:cs typeface="Arial" pitchFamily="34" charset="-120"/>
              </a:rPr>
              <a:t>perkiraan kesenjangan untuk memenuhi target energi bersih Indonesia 2030</a:t>
            </a:r>
            <a:endParaRPr lang="en-US" sz="1100"/>
          </a:p>
        </p:txBody>
      </p:sp>
      <p:sp>
        <p:nvSpPr>
          <p:cNvPr id="11" name="Shape 7">
            <a:extLst>
              <a:ext uri="{FF2B5EF4-FFF2-40B4-BE49-F238E27FC236}">
                <a16:creationId xmlns:a16="http://schemas.microsoft.com/office/drawing/2014/main" id="{331D590D-CCF1-098D-38E4-498B4DD9E19A}"/>
              </a:ext>
            </a:extLst>
          </p:cNvPr>
          <p:cNvSpPr/>
          <p:nvPr/>
        </p:nvSpPr>
        <p:spPr>
          <a:xfrm>
            <a:off x="365760" y="2560320"/>
            <a:ext cx="11247120" cy="1005840"/>
          </a:xfrm>
          <a:prstGeom prst="rect">
            <a:avLst/>
          </a:prstGeom>
          <a:solidFill>
            <a:srgbClr val="EDF0F3"/>
          </a:solidFill>
          <a:ln w="12700">
            <a:solidFill>
              <a:srgbClr val="EDF0F3"/>
            </a:solidFill>
            <a:prstDash val="solid"/>
          </a:ln>
        </p:spPr>
        <p:txBody>
          <a:bodyPr/>
          <a:lstStyle/>
          <a:p>
            <a:endParaRPr lang="en-US"/>
          </a:p>
        </p:txBody>
      </p:sp>
      <p:pic>
        <p:nvPicPr>
          <p:cNvPr id="12" name="Image 0" descr="/home/claude/deck2/assets/icon_loop_dark.png">
            <a:extLst>
              <a:ext uri="{FF2B5EF4-FFF2-40B4-BE49-F238E27FC236}">
                <a16:creationId xmlns:a16="http://schemas.microsoft.com/office/drawing/2014/main" id="{A8F903AF-FFE6-C000-37B0-B2599FC66F15}"/>
              </a:ext>
            </a:extLst>
          </p:cNvPr>
          <p:cNvPicPr>
            <a:picLocks noChangeAspect="1"/>
          </p:cNvPicPr>
          <p:nvPr/>
        </p:nvPicPr>
        <p:blipFill>
          <a:blip r:embed="rId3"/>
          <a:stretch>
            <a:fillRect/>
          </a:stretch>
        </p:blipFill>
        <p:spPr>
          <a:xfrm>
            <a:off x="594360" y="2852928"/>
            <a:ext cx="548640" cy="484632"/>
          </a:xfrm>
          <a:prstGeom prst="rect">
            <a:avLst/>
          </a:prstGeom>
        </p:spPr>
      </p:pic>
      <p:sp>
        <p:nvSpPr>
          <p:cNvPr id="13" name="Text 8">
            <a:extLst>
              <a:ext uri="{FF2B5EF4-FFF2-40B4-BE49-F238E27FC236}">
                <a16:creationId xmlns:a16="http://schemas.microsoft.com/office/drawing/2014/main" id="{1139D7B3-CB45-E2BE-3E0C-250FC8EA4D33}"/>
              </a:ext>
            </a:extLst>
          </p:cNvPr>
          <p:cNvSpPr/>
          <p:nvPr/>
        </p:nvSpPr>
        <p:spPr>
          <a:xfrm>
            <a:off x="1280160" y="2697480"/>
            <a:ext cx="10058400" cy="365760"/>
          </a:xfrm>
          <a:prstGeom prst="rect">
            <a:avLst/>
          </a:prstGeom>
          <a:noFill/>
          <a:ln/>
        </p:spPr>
        <p:txBody>
          <a:bodyPr wrap="square" lIns="0" tIns="0" rIns="0" bIns="0" rtlCol="0" anchor="ctr"/>
          <a:lstStyle/>
          <a:p>
            <a:pPr marL="0" indent="0">
              <a:buNone/>
            </a:pPr>
            <a:r>
              <a:rPr lang="en-US" sz="1300" b="1">
                <a:solidFill>
                  <a:srgbClr val="1D2933"/>
                </a:solidFill>
                <a:latin typeface="Arial" pitchFamily="34" charset="0"/>
                <a:ea typeface="Arial" pitchFamily="34" charset="-122"/>
                <a:cs typeface="Arial" pitchFamily="34" charset="-120"/>
              </a:rPr>
              <a:t>Apa yang dilakukan power wheeling</a:t>
            </a:r>
            <a:endParaRPr lang="en-US" sz="1300"/>
          </a:p>
        </p:txBody>
      </p:sp>
      <p:sp>
        <p:nvSpPr>
          <p:cNvPr id="14" name="Text 9">
            <a:extLst>
              <a:ext uri="{FF2B5EF4-FFF2-40B4-BE49-F238E27FC236}">
                <a16:creationId xmlns:a16="http://schemas.microsoft.com/office/drawing/2014/main" id="{1E7628CE-314E-9420-60F7-A8D4AF78D9FA}"/>
              </a:ext>
            </a:extLst>
          </p:cNvPr>
          <p:cNvSpPr/>
          <p:nvPr/>
        </p:nvSpPr>
        <p:spPr>
          <a:xfrm>
            <a:off x="1280160" y="3017520"/>
            <a:ext cx="10058400" cy="502920"/>
          </a:xfrm>
          <a:prstGeom prst="rect">
            <a:avLst/>
          </a:prstGeom>
          <a:noFill/>
          <a:ln/>
        </p:spPr>
        <p:txBody>
          <a:bodyPr wrap="square" lIns="0" tIns="0" rIns="0" bIns="0" rtlCol="0" anchor="ctr"/>
          <a:lstStyle/>
          <a:p>
            <a:r>
              <a:rPr lang="en-US" sz="1100" dirty="0">
                <a:solidFill>
                  <a:srgbClr val="1D2933"/>
                </a:solidFill>
                <a:latin typeface="Arial" pitchFamily="34" charset="0"/>
                <a:ea typeface="Arial" pitchFamily="34" charset="-122"/>
                <a:cs typeface="Arial" pitchFamily="34" charset="-120"/>
              </a:rPr>
              <a:t>Memungkinkan independent power producers (IPP) dan </a:t>
            </a:r>
            <a:r>
              <a:rPr lang="en-US" sz="1100" dirty="0" err="1">
                <a:solidFill>
                  <a:srgbClr val="1D2933"/>
                </a:solidFill>
                <a:latin typeface="Arial" pitchFamily="34" charset="0"/>
                <a:ea typeface="Arial" pitchFamily="34" charset="-122"/>
                <a:cs typeface="Arial" pitchFamily="34" charset="-120"/>
              </a:rPr>
              <a:t>konsumen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korporasi</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untuk</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bertransaksi</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listrik</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secara</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langsung</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melalui</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jaringan</a:t>
            </a:r>
            <a:r>
              <a:rPr lang="en-US" sz="1100" dirty="0">
                <a:solidFill>
                  <a:srgbClr val="1D2933"/>
                </a:solidFill>
                <a:latin typeface="Arial" pitchFamily="34" charset="0"/>
                <a:ea typeface="Arial" pitchFamily="34" charset="-122"/>
                <a:cs typeface="Arial" pitchFamily="34" charset="-120"/>
              </a:rPr>
              <a:t> PLN, </a:t>
            </a:r>
            <a:r>
              <a:rPr lang="en-US" sz="1100" dirty="0" err="1">
                <a:solidFill>
                  <a:srgbClr val="1D2933"/>
                </a:solidFill>
                <a:latin typeface="Arial" pitchFamily="34" charset="0"/>
                <a:ea typeface="Arial" pitchFamily="34" charset="-122"/>
                <a:cs typeface="Arial" pitchFamily="34" charset="-120"/>
              </a:rPr>
              <a:t>membayar</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biaya</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akses</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jaringan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teregulasi</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menjadikan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transmisi</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sebagai</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layanan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penghasil</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pendapatan</a:t>
            </a:r>
            <a:r>
              <a:rPr lang="en-US" sz="1100" dirty="0">
                <a:solidFill>
                  <a:srgbClr val="1D2933"/>
                </a:solidFill>
                <a:latin typeface="Arial" pitchFamily="34" charset="0"/>
                <a:ea typeface="Arial" pitchFamily="34" charset="-122"/>
                <a:cs typeface="Arial" pitchFamily="34" charset="-120"/>
              </a:rPr>
              <a:t>.</a:t>
            </a:r>
            <a:endParaRPr lang="en-US" sz="1100" dirty="0"/>
          </a:p>
        </p:txBody>
      </p:sp>
      <p:sp>
        <p:nvSpPr>
          <p:cNvPr id="15" name="Shape 10">
            <a:extLst>
              <a:ext uri="{FF2B5EF4-FFF2-40B4-BE49-F238E27FC236}">
                <a16:creationId xmlns:a16="http://schemas.microsoft.com/office/drawing/2014/main" id="{CDCE58E2-BD1D-5420-2940-D08D3C75F9C9}"/>
              </a:ext>
            </a:extLst>
          </p:cNvPr>
          <p:cNvSpPr/>
          <p:nvPr/>
        </p:nvSpPr>
        <p:spPr>
          <a:xfrm>
            <a:off x="365760" y="3657600"/>
            <a:ext cx="11247120" cy="1005840"/>
          </a:xfrm>
          <a:prstGeom prst="rect">
            <a:avLst/>
          </a:prstGeom>
          <a:solidFill>
            <a:srgbClr val="EDF0F3"/>
          </a:solidFill>
          <a:ln w="12700">
            <a:solidFill>
              <a:srgbClr val="EDF0F3"/>
            </a:solidFill>
            <a:prstDash val="solid"/>
          </a:ln>
        </p:spPr>
        <p:txBody>
          <a:bodyPr/>
          <a:lstStyle/>
          <a:p>
            <a:endParaRPr lang="en-US"/>
          </a:p>
        </p:txBody>
      </p:sp>
      <p:pic>
        <p:nvPicPr>
          <p:cNvPr id="16" name="Image 1" descr="/home/claude/deck2/assets/icon_govt_dark.png">
            <a:extLst>
              <a:ext uri="{FF2B5EF4-FFF2-40B4-BE49-F238E27FC236}">
                <a16:creationId xmlns:a16="http://schemas.microsoft.com/office/drawing/2014/main" id="{7F33F7E3-AA0F-FEF4-7B84-25256502F70F}"/>
              </a:ext>
            </a:extLst>
          </p:cNvPr>
          <p:cNvPicPr>
            <a:picLocks noChangeAspect="1"/>
          </p:cNvPicPr>
          <p:nvPr/>
        </p:nvPicPr>
        <p:blipFill>
          <a:blip r:embed="rId4"/>
          <a:stretch>
            <a:fillRect/>
          </a:stretch>
        </p:blipFill>
        <p:spPr>
          <a:xfrm>
            <a:off x="594360" y="3886200"/>
            <a:ext cx="548640" cy="548640"/>
          </a:xfrm>
          <a:prstGeom prst="rect">
            <a:avLst/>
          </a:prstGeom>
        </p:spPr>
      </p:pic>
      <p:sp>
        <p:nvSpPr>
          <p:cNvPr id="17" name="Text 11">
            <a:extLst>
              <a:ext uri="{FF2B5EF4-FFF2-40B4-BE49-F238E27FC236}">
                <a16:creationId xmlns:a16="http://schemas.microsoft.com/office/drawing/2014/main" id="{A01F3F6A-067E-C705-FFE6-50EF0A234AF0}"/>
              </a:ext>
            </a:extLst>
          </p:cNvPr>
          <p:cNvSpPr/>
          <p:nvPr/>
        </p:nvSpPr>
        <p:spPr>
          <a:xfrm>
            <a:off x="1280160" y="3794760"/>
            <a:ext cx="10058400" cy="365760"/>
          </a:xfrm>
          <a:prstGeom prst="rect">
            <a:avLst/>
          </a:prstGeom>
          <a:noFill/>
          <a:ln/>
        </p:spPr>
        <p:txBody>
          <a:bodyPr wrap="square" lIns="0" tIns="0" rIns="0" bIns="0" rtlCol="0" anchor="ctr"/>
          <a:lstStyle/>
          <a:p>
            <a:pPr marL="0" indent="0">
              <a:buNone/>
            </a:pPr>
            <a:r>
              <a:rPr lang="en-US" sz="1300" b="1">
                <a:solidFill>
                  <a:srgbClr val="1D2933"/>
                </a:solidFill>
                <a:latin typeface="Arial" pitchFamily="34" charset="0"/>
                <a:ea typeface="Arial" pitchFamily="34" charset="-122"/>
                <a:cs typeface="Arial" pitchFamily="34" charset="-120"/>
              </a:rPr>
              <a:t>Mengapa belum diterapkan</a:t>
            </a:r>
            <a:endParaRPr lang="en-US" sz="1300"/>
          </a:p>
        </p:txBody>
      </p:sp>
      <p:sp>
        <p:nvSpPr>
          <p:cNvPr id="18" name="Text 12">
            <a:extLst>
              <a:ext uri="{FF2B5EF4-FFF2-40B4-BE49-F238E27FC236}">
                <a16:creationId xmlns:a16="http://schemas.microsoft.com/office/drawing/2014/main" id="{69FF0988-EDF1-2697-B307-955B81560AB8}"/>
              </a:ext>
            </a:extLst>
          </p:cNvPr>
          <p:cNvSpPr/>
          <p:nvPr/>
        </p:nvSpPr>
        <p:spPr>
          <a:xfrm>
            <a:off x="1280160" y="4114800"/>
            <a:ext cx="10058400" cy="502920"/>
          </a:xfrm>
          <a:prstGeom prst="rect">
            <a:avLst/>
          </a:prstGeom>
          <a:noFill/>
          <a:ln/>
        </p:spPr>
        <p:txBody>
          <a:bodyPr wrap="square" lIns="0" tIns="0" rIns="0" bIns="0" rtlCol="0" anchor="ctr"/>
          <a:lstStyle/>
          <a:p>
            <a:r>
              <a:rPr lang="en-US" sz="1100" dirty="0" err="1">
                <a:solidFill>
                  <a:srgbClr val="1D2933"/>
                </a:solidFill>
                <a:latin typeface="Arial" pitchFamily="34" charset="0"/>
                <a:ea typeface="Arial" pitchFamily="34" charset="-122"/>
                <a:cs typeface="Arial" pitchFamily="34" charset="-120"/>
              </a:rPr>
              <a:t>Sudah</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disebut</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dalam</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regulasi</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sejak</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Peraturan</a:t>
            </a:r>
            <a:r>
              <a:rPr lang="en-US" sz="1100" dirty="0">
                <a:solidFill>
                  <a:srgbClr val="1D2933"/>
                </a:solidFill>
                <a:latin typeface="Arial" pitchFamily="34" charset="0"/>
                <a:ea typeface="Arial" pitchFamily="34" charset="-122"/>
                <a:cs typeface="Arial" pitchFamily="34" charset="-120"/>
              </a:rPr>
              <a:t> Menteri Energi dan </a:t>
            </a:r>
            <a:r>
              <a:rPr lang="en-US" sz="1100" dirty="0" err="1">
                <a:solidFill>
                  <a:srgbClr val="1D2933"/>
                </a:solidFill>
                <a:latin typeface="Arial" pitchFamily="34" charset="0"/>
                <a:ea typeface="Arial" pitchFamily="34" charset="-122"/>
                <a:cs typeface="Arial" pitchFamily="34" charset="-120"/>
              </a:rPr>
              <a:t>Sumber</a:t>
            </a:r>
            <a:r>
              <a:rPr lang="en-US" sz="1100" dirty="0">
                <a:solidFill>
                  <a:srgbClr val="1D2933"/>
                </a:solidFill>
                <a:latin typeface="Arial" pitchFamily="34" charset="0"/>
                <a:ea typeface="Arial" pitchFamily="34" charset="-122"/>
                <a:cs typeface="Arial" pitchFamily="34" charset="-120"/>
              </a:rPr>
              <a:t> Daya Mineral (ESDM) No. 1 </a:t>
            </a:r>
            <a:r>
              <a:rPr lang="en-US" sz="1100" dirty="0" err="1">
                <a:solidFill>
                  <a:srgbClr val="1D2933"/>
                </a:solidFill>
                <a:latin typeface="Arial" pitchFamily="34" charset="0"/>
                <a:ea typeface="Arial" pitchFamily="34" charset="-122"/>
                <a:cs typeface="Arial" pitchFamily="34" charset="-120"/>
              </a:rPr>
              <a:t>Tahun</a:t>
            </a:r>
            <a:r>
              <a:rPr lang="en-US" sz="1100" dirty="0">
                <a:solidFill>
                  <a:srgbClr val="1D2933"/>
                </a:solidFill>
                <a:latin typeface="Arial" pitchFamily="34" charset="0"/>
                <a:ea typeface="Arial" pitchFamily="34" charset="-122"/>
                <a:cs typeface="Arial" pitchFamily="34" charset="-120"/>
              </a:rPr>
              <a:t> 2015, </a:t>
            </a:r>
            <a:r>
              <a:rPr lang="en-US" sz="1100" dirty="0" err="1">
                <a:solidFill>
                  <a:srgbClr val="1D2933"/>
                </a:solidFill>
                <a:latin typeface="Arial" pitchFamily="34" charset="0"/>
                <a:ea typeface="Arial" pitchFamily="34" charset="-122"/>
                <a:cs typeface="Arial" pitchFamily="34" charset="-120"/>
              </a:rPr>
              <a:t>namun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belum</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ada</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tarif</a:t>
            </a:r>
            <a:r>
              <a:rPr lang="en-US" sz="1100" dirty="0">
                <a:solidFill>
                  <a:srgbClr val="1D2933"/>
                </a:solidFill>
                <a:latin typeface="Arial" pitchFamily="34" charset="0"/>
                <a:ea typeface="Arial" pitchFamily="34" charset="-122"/>
                <a:cs typeface="Arial" pitchFamily="34" charset="-120"/>
              </a:rPr>
              <a:t> wheeling yang </a:t>
            </a:r>
            <a:r>
              <a:rPr lang="en-US" sz="1100" dirty="0" err="1">
                <a:solidFill>
                  <a:srgbClr val="1D2933"/>
                </a:solidFill>
                <a:latin typeface="Arial" pitchFamily="34" charset="0"/>
                <a:ea typeface="Arial" pitchFamily="34" charset="-122"/>
                <a:cs typeface="Arial" pitchFamily="34" charset="-120"/>
              </a:rPr>
              <a:t>transparan</a:t>
            </a:r>
            <a:r>
              <a:rPr lang="en-US" sz="1100" dirty="0">
                <a:solidFill>
                  <a:srgbClr val="1D2933"/>
                </a:solidFill>
                <a:latin typeface="Arial" pitchFamily="34" charset="0"/>
                <a:ea typeface="Arial" pitchFamily="34" charset="-122"/>
                <a:cs typeface="Arial" pitchFamily="34" charset="-120"/>
              </a:rPr>
              <a:t>, dan </a:t>
            </a:r>
            <a:r>
              <a:rPr lang="en-US" sz="1100" dirty="0" err="1">
                <a:solidFill>
                  <a:srgbClr val="1D2933"/>
                </a:solidFill>
                <a:latin typeface="Arial" pitchFamily="34" charset="0"/>
                <a:ea typeface="Arial" pitchFamily="34" charset="-122"/>
                <a:cs typeface="Arial" pitchFamily="34" charset="-120"/>
              </a:rPr>
              <a:t>belum</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ada</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izin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usaha</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transmisi</a:t>
            </a:r>
            <a:r>
              <a:rPr lang="en-US" sz="1100" dirty="0">
                <a:solidFill>
                  <a:srgbClr val="1D2933"/>
                </a:solidFill>
                <a:latin typeface="Arial" pitchFamily="34" charset="0"/>
                <a:ea typeface="Arial" pitchFamily="34" charset="-122"/>
                <a:cs typeface="Arial" pitchFamily="34" charset="-120"/>
              </a:rPr>
              <a:t> yang </a:t>
            </a:r>
            <a:r>
              <a:rPr lang="en-US" sz="1100" dirty="0" err="1">
                <a:solidFill>
                  <a:srgbClr val="1D2933"/>
                </a:solidFill>
                <a:latin typeface="Arial" pitchFamily="34" charset="0"/>
                <a:ea typeface="Arial" pitchFamily="34" charset="-122"/>
                <a:cs typeface="Arial" pitchFamily="34" charset="-120"/>
              </a:rPr>
              <a:t>diterbitkan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Struktur</a:t>
            </a:r>
            <a:r>
              <a:rPr lang="en-US" sz="1100" dirty="0">
                <a:solidFill>
                  <a:srgbClr val="1D2933"/>
                </a:solidFill>
                <a:latin typeface="Arial" pitchFamily="34" charset="0"/>
                <a:ea typeface="Arial" pitchFamily="34" charset="-122"/>
                <a:cs typeface="Arial" pitchFamily="34" charset="-120"/>
              </a:rPr>
              <a:t> PLN yang </a:t>
            </a:r>
            <a:r>
              <a:rPr lang="en-US" sz="1100" dirty="0" err="1">
                <a:solidFill>
                  <a:srgbClr val="1D2933"/>
                </a:solidFill>
                <a:latin typeface="Arial" pitchFamily="34" charset="0"/>
                <a:ea typeface="Arial" pitchFamily="34" charset="-122"/>
                <a:cs typeface="Arial" pitchFamily="34" charset="-120"/>
              </a:rPr>
              <a:t>masih</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gabungan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tidak</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dapat</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mendukung</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arsitektur</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tarif</a:t>
            </a:r>
            <a:r>
              <a:rPr lang="en-US" sz="1100" dirty="0">
                <a:solidFill>
                  <a:srgbClr val="1D2933"/>
                </a:solidFill>
                <a:latin typeface="Arial" pitchFamily="34" charset="0"/>
                <a:ea typeface="Arial" pitchFamily="34" charset="-122"/>
                <a:cs typeface="Arial" pitchFamily="34" charset="-120"/>
              </a:rPr>
              <a:t> yang </a:t>
            </a:r>
            <a:r>
              <a:rPr lang="en-US" sz="1100" dirty="0" err="1">
                <a:solidFill>
                  <a:srgbClr val="1D2933"/>
                </a:solidFill>
                <a:latin typeface="Arial" pitchFamily="34" charset="0"/>
                <a:ea typeface="Arial" pitchFamily="34" charset="-122"/>
                <a:cs typeface="Arial" pitchFamily="34" charset="-120"/>
              </a:rPr>
              <a:t>dibutuhkan</a:t>
            </a:r>
            <a:r>
              <a:rPr lang="en-US" sz="1100" dirty="0">
                <a:solidFill>
                  <a:srgbClr val="1D2933"/>
                </a:solidFill>
                <a:latin typeface="Arial" pitchFamily="34" charset="0"/>
                <a:ea typeface="Arial" pitchFamily="34" charset="-122"/>
                <a:cs typeface="Arial" pitchFamily="34" charset="-120"/>
              </a:rPr>
              <a:t>.</a:t>
            </a:r>
            <a:endParaRPr lang="en-US" sz="1100" dirty="0"/>
          </a:p>
        </p:txBody>
      </p:sp>
      <p:sp>
        <p:nvSpPr>
          <p:cNvPr id="19" name="Shape 13">
            <a:extLst>
              <a:ext uri="{FF2B5EF4-FFF2-40B4-BE49-F238E27FC236}">
                <a16:creationId xmlns:a16="http://schemas.microsoft.com/office/drawing/2014/main" id="{3838ED7E-DCC9-FDB0-6004-5014EACA2B67}"/>
              </a:ext>
            </a:extLst>
          </p:cNvPr>
          <p:cNvSpPr/>
          <p:nvPr/>
        </p:nvSpPr>
        <p:spPr>
          <a:xfrm>
            <a:off x="365760" y="4754880"/>
            <a:ext cx="11247120" cy="1005840"/>
          </a:xfrm>
          <a:prstGeom prst="rect">
            <a:avLst/>
          </a:prstGeom>
          <a:solidFill>
            <a:srgbClr val="EDF0F3"/>
          </a:solidFill>
          <a:ln w="12700">
            <a:solidFill>
              <a:srgbClr val="EDF0F3"/>
            </a:solidFill>
            <a:prstDash val="solid"/>
          </a:ln>
        </p:spPr>
        <p:txBody>
          <a:bodyPr/>
          <a:lstStyle/>
          <a:p>
            <a:endParaRPr lang="en-US"/>
          </a:p>
        </p:txBody>
      </p:sp>
      <p:pic>
        <p:nvPicPr>
          <p:cNvPr id="20" name="Image 2" descr="/home/claude/deck2/assets/icon_atom_dark.png">
            <a:extLst>
              <a:ext uri="{FF2B5EF4-FFF2-40B4-BE49-F238E27FC236}">
                <a16:creationId xmlns:a16="http://schemas.microsoft.com/office/drawing/2014/main" id="{607613B6-598A-9A22-DAFA-C424D938916C}"/>
              </a:ext>
            </a:extLst>
          </p:cNvPr>
          <p:cNvPicPr>
            <a:picLocks noChangeAspect="1"/>
          </p:cNvPicPr>
          <p:nvPr/>
        </p:nvPicPr>
        <p:blipFill>
          <a:blip r:embed="rId5"/>
          <a:stretch>
            <a:fillRect/>
          </a:stretch>
        </p:blipFill>
        <p:spPr>
          <a:xfrm>
            <a:off x="594360" y="4983480"/>
            <a:ext cx="548640" cy="548640"/>
          </a:xfrm>
          <a:prstGeom prst="rect">
            <a:avLst/>
          </a:prstGeom>
        </p:spPr>
      </p:pic>
      <p:sp>
        <p:nvSpPr>
          <p:cNvPr id="21" name="Text 14">
            <a:extLst>
              <a:ext uri="{FF2B5EF4-FFF2-40B4-BE49-F238E27FC236}">
                <a16:creationId xmlns:a16="http://schemas.microsoft.com/office/drawing/2014/main" id="{53CC2D88-8892-87F4-7C04-23EA3004E079}"/>
              </a:ext>
            </a:extLst>
          </p:cNvPr>
          <p:cNvSpPr/>
          <p:nvPr/>
        </p:nvSpPr>
        <p:spPr>
          <a:xfrm>
            <a:off x="1280160" y="4892040"/>
            <a:ext cx="10058400" cy="365760"/>
          </a:xfrm>
          <a:prstGeom prst="rect">
            <a:avLst/>
          </a:prstGeom>
          <a:noFill/>
          <a:ln/>
        </p:spPr>
        <p:txBody>
          <a:bodyPr wrap="square" lIns="0" tIns="0" rIns="0" bIns="0" rtlCol="0" anchor="ctr"/>
          <a:lstStyle/>
          <a:p>
            <a:pPr marL="0" indent="0">
              <a:buNone/>
            </a:pPr>
            <a:r>
              <a:rPr lang="en-US" sz="1300" b="1">
                <a:solidFill>
                  <a:srgbClr val="1D2933"/>
                </a:solidFill>
                <a:latin typeface="Arial" pitchFamily="34" charset="0"/>
                <a:ea typeface="Arial" pitchFamily="34" charset="-122"/>
                <a:cs typeface="Arial" pitchFamily="34" charset="-120"/>
              </a:rPr>
              <a:t>Permintaan korporasi RE100</a:t>
            </a:r>
            <a:endParaRPr lang="en-US" sz="1300"/>
          </a:p>
        </p:txBody>
      </p:sp>
      <p:sp>
        <p:nvSpPr>
          <p:cNvPr id="22" name="Text 15">
            <a:extLst>
              <a:ext uri="{FF2B5EF4-FFF2-40B4-BE49-F238E27FC236}">
                <a16:creationId xmlns:a16="http://schemas.microsoft.com/office/drawing/2014/main" id="{548FA617-9739-72BF-11BB-F691C16661E3}"/>
              </a:ext>
            </a:extLst>
          </p:cNvPr>
          <p:cNvSpPr/>
          <p:nvPr/>
        </p:nvSpPr>
        <p:spPr>
          <a:xfrm>
            <a:off x="1280160" y="5212080"/>
            <a:ext cx="10058400" cy="502920"/>
          </a:xfrm>
          <a:prstGeom prst="rect">
            <a:avLst/>
          </a:prstGeom>
          <a:noFill/>
          <a:ln/>
        </p:spPr>
        <p:txBody>
          <a:bodyPr wrap="square" lIns="0" tIns="0" rIns="0" bIns="0" rtlCol="0" anchor="ctr"/>
          <a:lstStyle/>
          <a:p>
            <a:pPr marL="0" indent="0">
              <a:buNone/>
            </a:pPr>
            <a:r>
              <a:rPr lang="en-US" sz="1100" dirty="0" err="1">
                <a:solidFill>
                  <a:srgbClr val="1D2933"/>
                </a:solidFill>
                <a:latin typeface="Arial" pitchFamily="34" charset="0"/>
                <a:ea typeface="Arial" pitchFamily="34" charset="-122"/>
                <a:cs typeface="Arial" pitchFamily="34" charset="-120"/>
              </a:rPr>
              <a:t>Lebih</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dari</a:t>
            </a:r>
            <a:r>
              <a:rPr lang="en-US" sz="1100" dirty="0">
                <a:solidFill>
                  <a:srgbClr val="1D2933"/>
                </a:solidFill>
                <a:latin typeface="Arial" pitchFamily="34" charset="0"/>
                <a:ea typeface="Arial" pitchFamily="34" charset="-122"/>
                <a:cs typeface="Arial" pitchFamily="34" charset="-120"/>
              </a:rPr>
              <a:t> 130 </a:t>
            </a:r>
            <a:r>
              <a:rPr lang="en-US" sz="1100" dirty="0" err="1">
                <a:solidFill>
                  <a:srgbClr val="1D2933"/>
                </a:solidFill>
                <a:latin typeface="Arial" pitchFamily="34" charset="0"/>
                <a:ea typeface="Arial" pitchFamily="34" charset="-122"/>
                <a:cs typeface="Arial" pitchFamily="34" charset="-120"/>
              </a:rPr>
              <a:t>perusahaan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anggota</a:t>
            </a:r>
            <a:r>
              <a:rPr lang="en-US" sz="1100" dirty="0">
                <a:solidFill>
                  <a:srgbClr val="1D2933"/>
                </a:solidFill>
                <a:latin typeface="Arial" pitchFamily="34" charset="0"/>
                <a:ea typeface="Arial" pitchFamily="34" charset="-122"/>
                <a:cs typeface="Arial" pitchFamily="34" charset="-120"/>
              </a:rPr>
              <a:t> RE100 </a:t>
            </a:r>
            <a:r>
              <a:rPr lang="en-US" sz="1100" dirty="0" err="1">
                <a:solidFill>
                  <a:srgbClr val="1D2933"/>
                </a:solidFill>
                <a:latin typeface="Arial" pitchFamily="34" charset="0"/>
                <a:ea typeface="Arial" pitchFamily="34" charset="-122"/>
                <a:cs typeface="Arial" pitchFamily="34" charset="-120"/>
              </a:rPr>
              <a:t>beroperasi</a:t>
            </a:r>
            <a:r>
              <a:rPr lang="en-US" sz="1100" dirty="0">
                <a:solidFill>
                  <a:srgbClr val="1D2933"/>
                </a:solidFill>
                <a:latin typeface="Arial" pitchFamily="34" charset="0"/>
                <a:ea typeface="Arial" pitchFamily="34" charset="-122"/>
                <a:cs typeface="Arial" pitchFamily="34" charset="-120"/>
              </a:rPr>
              <a:t> di Indonesia, </a:t>
            </a:r>
            <a:r>
              <a:rPr lang="en-US" sz="1100" dirty="0" err="1">
                <a:solidFill>
                  <a:srgbClr val="1D2933"/>
                </a:solidFill>
                <a:latin typeface="Arial" pitchFamily="34" charset="0"/>
                <a:ea typeface="Arial" pitchFamily="34" charset="-122"/>
                <a:cs typeface="Arial" pitchFamily="34" charset="-120"/>
              </a:rPr>
              <a:t>mewakili</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sekitar</a:t>
            </a:r>
            <a:r>
              <a:rPr lang="en-US" sz="1100" dirty="0">
                <a:solidFill>
                  <a:srgbClr val="1D2933"/>
                </a:solidFill>
                <a:latin typeface="Arial" pitchFamily="34" charset="0"/>
                <a:ea typeface="Arial" pitchFamily="34" charset="-122"/>
                <a:cs typeface="Arial" pitchFamily="34" charset="-120"/>
              </a:rPr>
              <a:t> 3 terawatt-hours (TWh) </a:t>
            </a:r>
            <a:r>
              <a:rPr lang="en-US" sz="1100" dirty="0" err="1">
                <a:solidFill>
                  <a:srgbClr val="1D2933"/>
                </a:solidFill>
                <a:latin typeface="Arial" pitchFamily="34" charset="0"/>
                <a:ea typeface="Arial" pitchFamily="34" charset="-122"/>
                <a:cs typeface="Arial" pitchFamily="34" charset="-120"/>
              </a:rPr>
              <a:t>permintaan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listrik</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tahunan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Mereka</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mengidentifikasi</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akses</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jaringan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sebagai</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hambatan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utama</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untuk</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memperoleh</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energi</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terbarukan</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secara</a:t>
            </a:r>
            <a:r>
              <a:rPr lang="en-US" sz="1100" dirty="0">
                <a:solidFill>
                  <a:srgbClr val="1D2933"/>
                </a:solidFill>
                <a:latin typeface="Arial" pitchFamily="34" charset="0"/>
                <a:ea typeface="Arial" pitchFamily="34" charset="-122"/>
                <a:cs typeface="Arial" pitchFamily="34" charset="-120"/>
              </a:rPr>
              <a:t> </a:t>
            </a:r>
            <a:r>
              <a:rPr lang="en-US" sz="1100" dirty="0" err="1">
                <a:solidFill>
                  <a:srgbClr val="1D2933"/>
                </a:solidFill>
                <a:latin typeface="Arial" pitchFamily="34" charset="0"/>
                <a:ea typeface="Arial" pitchFamily="34" charset="-122"/>
                <a:cs typeface="Arial" pitchFamily="34" charset="-120"/>
              </a:rPr>
              <a:t>lokal</a:t>
            </a:r>
            <a:r>
              <a:rPr lang="en-US" sz="1100" dirty="0">
                <a:solidFill>
                  <a:srgbClr val="1D2933"/>
                </a:solidFill>
                <a:latin typeface="Arial" pitchFamily="34" charset="0"/>
                <a:ea typeface="Arial" pitchFamily="34" charset="-122"/>
                <a:cs typeface="Arial" pitchFamily="34" charset="-120"/>
              </a:rPr>
              <a:t>.</a:t>
            </a:r>
            <a:endParaRPr lang="en-US" sz="1100" dirty="0"/>
          </a:p>
        </p:txBody>
      </p:sp>
      <p:sp>
        <p:nvSpPr>
          <p:cNvPr id="23" name="Text 16">
            <a:extLst>
              <a:ext uri="{FF2B5EF4-FFF2-40B4-BE49-F238E27FC236}">
                <a16:creationId xmlns:a16="http://schemas.microsoft.com/office/drawing/2014/main" id="{06B0005F-EBDC-4E3A-F893-A2DB90110475}"/>
              </a:ext>
            </a:extLst>
          </p:cNvPr>
          <p:cNvSpPr/>
          <p:nvPr/>
        </p:nvSpPr>
        <p:spPr>
          <a:xfrm>
            <a:off x="365760" y="5897880"/>
            <a:ext cx="11247120" cy="256032"/>
          </a:xfrm>
          <a:prstGeom prst="rect">
            <a:avLst/>
          </a:prstGeom>
          <a:noFill/>
          <a:ln/>
        </p:spPr>
        <p:txBody>
          <a:bodyPr wrap="square" lIns="0" tIns="0" rIns="0" bIns="0" rtlCol="0" anchor="ctr"/>
          <a:lstStyle/>
          <a:p>
            <a:pPr marL="0" indent="0">
              <a:buNone/>
            </a:pPr>
            <a:r>
              <a:rPr lang="en-US" sz="900" i="1">
                <a:solidFill>
                  <a:srgbClr val="5B6573"/>
                </a:solidFill>
                <a:latin typeface="Arial" pitchFamily="34" charset="0"/>
                <a:ea typeface="Arial" pitchFamily="34" charset="-122"/>
                <a:cs typeface="Arial" pitchFamily="34" charset="-120"/>
              </a:rPr>
              <a:t>Sumber: IEEFA, IESR &amp; RE100, 'Accelerating Renewables Investment in Indonesia: Shared Use of the Transmission Network'.</a:t>
            </a:r>
            <a:endParaRPr lang="en-US" sz="900"/>
          </a:p>
        </p:txBody>
      </p:sp>
    </p:spTree>
    <p:extLst>
      <p:ext uri="{BB962C8B-B14F-4D97-AF65-F5344CB8AC3E}">
        <p14:creationId xmlns:p14="http://schemas.microsoft.com/office/powerpoint/2010/main" val="3442699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5A9F3-B49D-7764-DE0B-3C8D05A5B413}"/>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D629F6E7-3DFE-5E66-BB9E-584A36D03F04}"/>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EBF711F5-53FA-83D7-39F4-DA1A5CF652DE}"/>
              </a:ext>
            </a:extLst>
          </p:cNvPr>
          <p:cNvSpPr>
            <a:spLocks noGrp="1"/>
          </p:cNvSpPr>
          <p:nvPr>
            <p:ph type="sldNum" sz="quarter" idx="4"/>
          </p:nvPr>
        </p:nvSpPr>
        <p:spPr/>
        <p:txBody>
          <a:bodyPr/>
          <a:lstStyle/>
          <a:p>
            <a:fld id="{7782931A-7D25-4B4B-9464-57AE418934A3}" type="slidenum">
              <a:rPr lang="en-US" smtClean="0"/>
              <a:pPr/>
              <a:t>21</a:t>
            </a:fld>
            <a:endParaRPr lang="en-US"/>
          </a:p>
        </p:txBody>
      </p:sp>
      <p:sp>
        <p:nvSpPr>
          <p:cNvPr id="2" name="Text 0">
            <a:extLst>
              <a:ext uri="{FF2B5EF4-FFF2-40B4-BE49-F238E27FC236}">
                <a16:creationId xmlns:a16="http://schemas.microsoft.com/office/drawing/2014/main" id="{F7BC242A-1326-50CC-5CB3-8D0F7E3427CF}"/>
              </a:ext>
            </a:extLst>
          </p:cNvPr>
          <p:cNvSpPr/>
          <p:nvPr/>
        </p:nvSpPr>
        <p:spPr>
          <a:xfrm>
            <a:off x="411480" y="182880"/>
            <a:ext cx="11247120" cy="640080"/>
          </a:xfrm>
          <a:prstGeom prst="rect">
            <a:avLst/>
          </a:prstGeom>
          <a:noFill/>
          <a:ln/>
        </p:spPr>
        <p:txBody>
          <a:bodyPr wrap="square" lIns="0" tIns="0" rIns="0" bIns="0" rtlCol="0" anchor="ctr"/>
          <a:lstStyle/>
          <a:p>
            <a:pPr marL="0" indent="0">
              <a:buNone/>
            </a:pPr>
            <a:r>
              <a:rPr lang="en-US" sz="2800" b="1" dirty="0" err="1">
                <a:solidFill>
                  <a:srgbClr val="1D2933"/>
                </a:solidFill>
                <a:latin typeface="Arial" pitchFamily="34" charset="0"/>
                <a:ea typeface="Arial" pitchFamily="34" charset="-122"/>
                <a:cs typeface="Arial" pitchFamily="34" charset="-120"/>
              </a:rPr>
              <a:t>Ekspor</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listrik</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dipimpin</a:t>
            </a:r>
            <a:r>
              <a:rPr lang="en-US" sz="2800" b="1" dirty="0">
                <a:solidFill>
                  <a:srgbClr val="1D2933"/>
                </a:solidFill>
                <a:latin typeface="Arial" pitchFamily="34" charset="0"/>
                <a:ea typeface="Arial" pitchFamily="34" charset="-122"/>
                <a:cs typeface="Arial" pitchFamily="34" charset="-120"/>
              </a:rPr>
              <a:t> oleh </a:t>
            </a:r>
            <a:r>
              <a:rPr lang="en-US" sz="2800" b="1" dirty="0" err="1">
                <a:solidFill>
                  <a:srgbClr val="1D2933"/>
                </a:solidFill>
                <a:latin typeface="Arial" pitchFamily="34" charset="0"/>
                <a:ea typeface="Arial" pitchFamily="34" charset="-122"/>
                <a:cs typeface="Arial" pitchFamily="34" charset="-120"/>
              </a:rPr>
              <a:t>usaha</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transmisi</a:t>
            </a:r>
            <a:endParaRPr lang="en-US" sz="2800" dirty="0"/>
          </a:p>
        </p:txBody>
      </p:sp>
      <p:sp>
        <p:nvSpPr>
          <p:cNvPr id="3" name="Shape 1">
            <a:extLst>
              <a:ext uri="{FF2B5EF4-FFF2-40B4-BE49-F238E27FC236}">
                <a16:creationId xmlns:a16="http://schemas.microsoft.com/office/drawing/2014/main" id="{157326B4-4E03-AF67-A024-EAEA55CEBFCF}"/>
              </a:ext>
            </a:extLst>
          </p:cNvPr>
          <p:cNvSpPr/>
          <p:nvPr/>
        </p:nvSpPr>
        <p:spPr>
          <a:xfrm>
            <a:off x="411480" y="960120"/>
            <a:ext cx="11247120" cy="1371600"/>
          </a:xfrm>
          <a:prstGeom prst="rect">
            <a:avLst/>
          </a:prstGeom>
          <a:solidFill>
            <a:srgbClr val="1D2933"/>
          </a:solidFill>
          <a:ln w="12700">
            <a:solidFill>
              <a:srgbClr val="1D2933"/>
            </a:solidFill>
            <a:prstDash val="solid"/>
          </a:ln>
        </p:spPr>
        <p:txBody>
          <a:bodyPr/>
          <a:lstStyle/>
          <a:p>
            <a:endParaRPr lang="en-US"/>
          </a:p>
        </p:txBody>
      </p:sp>
      <p:sp>
        <p:nvSpPr>
          <p:cNvPr id="6" name="Text 2">
            <a:extLst>
              <a:ext uri="{FF2B5EF4-FFF2-40B4-BE49-F238E27FC236}">
                <a16:creationId xmlns:a16="http://schemas.microsoft.com/office/drawing/2014/main" id="{3CFA6DA9-CB12-EE51-C9C5-F8716688B4BD}"/>
              </a:ext>
            </a:extLst>
          </p:cNvPr>
          <p:cNvSpPr/>
          <p:nvPr/>
        </p:nvSpPr>
        <p:spPr>
          <a:xfrm>
            <a:off x="502920" y="1124712"/>
            <a:ext cx="3657600" cy="274320"/>
          </a:xfrm>
          <a:prstGeom prst="rect">
            <a:avLst/>
          </a:prstGeom>
          <a:noFill/>
          <a:ln/>
        </p:spPr>
        <p:txBody>
          <a:bodyPr wrap="square" lIns="0" tIns="0" rIns="0" bIns="0" rtlCol="0" anchor="ctr"/>
          <a:lstStyle/>
          <a:p>
            <a:pPr marL="0" indent="0">
              <a:buNone/>
            </a:pPr>
            <a:r>
              <a:rPr lang="en-US" sz="1000" b="1" kern="0" spc="300">
                <a:solidFill>
                  <a:srgbClr val="FFD000"/>
                </a:solidFill>
                <a:latin typeface="Arial" pitchFamily="34" charset="0"/>
                <a:ea typeface="Arial" pitchFamily="34" charset="-122"/>
                <a:cs typeface="Arial" pitchFamily="34" charset="-120"/>
              </a:rPr>
              <a:t>JUN 2025</a:t>
            </a:r>
            <a:endParaRPr lang="en-US" sz="1000"/>
          </a:p>
        </p:txBody>
      </p:sp>
      <p:sp>
        <p:nvSpPr>
          <p:cNvPr id="7" name="Text 3">
            <a:extLst>
              <a:ext uri="{FF2B5EF4-FFF2-40B4-BE49-F238E27FC236}">
                <a16:creationId xmlns:a16="http://schemas.microsoft.com/office/drawing/2014/main" id="{E71AB3EF-C84A-7C0F-3452-5536CFC344A7}"/>
              </a:ext>
            </a:extLst>
          </p:cNvPr>
          <p:cNvSpPr/>
          <p:nvPr/>
        </p:nvSpPr>
        <p:spPr>
          <a:xfrm>
            <a:off x="502920" y="1417320"/>
            <a:ext cx="3657600" cy="868680"/>
          </a:xfrm>
          <a:prstGeom prst="rect">
            <a:avLst/>
          </a:prstGeom>
          <a:noFill/>
          <a:ln/>
        </p:spPr>
        <p:txBody>
          <a:bodyPr wrap="square" lIns="0" tIns="0" rIns="0" bIns="0" rtlCol="0" anchor="t"/>
          <a:lstStyle/>
          <a:p>
            <a:r>
              <a:rPr lang="en-US" sz="1100" dirty="0">
                <a:solidFill>
                  <a:srgbClr val="FFFFFF"/>
                </a:solidFill>
                <a:latin typeface="Arial" pitchFamily="34" charset="0"/>
                <a:ea typeface="Arial" pitchFamily="34" charset="-122"/>
                <a:cs typeface="Arial" pitchFamily="34" charset="-120"/>
              </a:rPr>
              <a:t>Memorandum of Understanding (MOU) Indonesia–Singapura </a:t>
            </a:r>
            <a:r>
              <a:rPr lang="en-US" sz="1100" dirty="0" err="1">
                <a:solidFill>
                  <a:srgbClr val="FFFFFF"/>
                </a:solidFill>
                <a:latin typeface="Arial" pitchFamily="34" charset="0"/>
                <a:ea typeface="Arial" pitchFamily="34" charset="-122"/>
                <a:cs typeface="Arial" pitchFamily="34" charset="-120"/>
              </a:rPr>
              <a:t>tentang</a:t>
            </a:r>
            <a:r>
              <a:rPr lang="en-US" sz="1100" dirty="0">
                <a:solidFill>
                  <a:srgbClr val="FFFFFF"/>
                </a:solidFill>
                <a:latin typeface="Arial" pitchFamily="34" charset="0"/>
                <a:ea typeface="Arial" pitchFamily="34" charset="-122"/>
                <a:cs typeface="Arial" pitchFamily="34" charset="-120"/>
              </a:rPr>
              <a:t> </a:t>
            </a:r>
            <a:r>
              <a:rPr lang="en-US" sz="1100" dirty="0" err="1">
                <a:solidFill>
                  <a:srgbClr val="FFFFFF"/>
                </a:solidFill>
                <a:latin typeface="Arial" pitchFamily="34" charset="0"/>
                <a:ea typeface="Arial" pitchFamily="34" charset="-122"/>
                <a:cs typeface="Arial" pitchFamily="34" charset="-120"/>
              </a:rPr>
              <a:t>ekspor</a:t>
            </a:r>
            <a:r>
              <a:rPr lang="en-US" sz="1100" dirty="0">
                <a:solidFill>
                  <a:srgbClr val="FFFFFF"/>
                </a:solidFill>
                <a:latin typeface="Arial" pitchFamily="34" charset="0"/>
                <a:ea typeface="Arial" pitchFamily="34" charset="-122"/>
                <a:cs typeface="Arial" pitchFamily="34" charset="-120"/>
              </a:rPr>
              <a:t> </a:t>
            </a:r>
            <a:r>
              <a:rPr lang="en-US" sz="1100" dirty="0" err="1">
                <a:solidFill>
                  <a:srgbClr val="FFFFFF"/>
                </a:solidFill>
                <a:latin typeface="Arial" pitchFamily="34" charset="0"/>
                <a:ea typeface="Arial" pitchFamily="34" charset="-122"/>
                <a:cs typeface="Arial" pitchFamily="34" charset="-120"/>
              </a:rPr>
              <a:t>listrik</a:t>
            </a:r>
            <a:r>
              <a:rPr lang="en-US" sz="1100" dirty="0">
                <a:solidFill>
                  <a:srgbClr val="FFFFFF"/>
                </a:solidFill>
                <a:latin typeface="Arial" pitchFamily="34" charset="0"/>
                <a:ea typeface="Arial" pitchFamily="34" charset="-122"/>
                <a:cs typeface="Arial" pitchFamily="34" charset="-120"/>
              </a:rPr>
              <a:t> </a:t>
            </a:r>
            <a:r>
              <a:rPr lang="en-US" sz="1100" dirty="0" err="1">
                <a:solidFill>
                  <a:srgbClr val="FFFFFF"/>
                </a:solidFill>
                <a:latin typeface="Arial" pitchFamily="34" charset="0"/>
                <a:ea typeface="Arial" pitchFamily="34" charset="-122"/>
                <a:cs typeface="Arial" pitchFamily="34" charset="-120"/>
              </a:rPr>
              <a:t>terbarukan</a:t>
            </a:r>
            <a:r>
              <a:rPr lang="en-US" sz="1100" dirty="0">
                <a:solidFill>
                  <a:srgbClr val="FFFFFF"/>
                </a:solidFill>
                <a:latin typeface="Arial" pitchFamily="34" charset="0"/>
                <a:ea typeface="Arial" pitchFamily="34" charset="-122"/>
                <a:cs typeface="Arial" pitchFamily="34" charset="-120"/>
              </a:rPr>
              <a:t>, </a:t>
            </a:r>
            <a:r>
              <a:rPr lang="en-US" sz="1100" dirty="0" err="1">
                <a:solidFill>
                  <a:srgbClr val="FFFFFF"/>
                </a:solidFill>
                <a:latin typeface="Arial" pitchFamily="34" charset="0"/>
                <a:ea typeface="Arial" pitchFamily="34" charset="-122"/>
                <a:cs typeface="Arial" pitchFamily="34" charset="-120"/>
              </a:rPr>
              <a:t>hingga</a:t>
            </a:r>
            <a:r>
              <a:rPr lang="en-US" sz="1100" dirty="0">
                <a:solidFill>
                  <a:srgbClr val="FFFFFF"/>
                </a:solidFill>
                <a:latin typeface="Arial" pitchFamily="34" charset="0"/>
                <a:ea typeface="Arial" pitchFamily="34" charset="-122"/>
                <a:cs typeface="Arial" pitchFamily="34" charset="-120"/>
              </a:rPr>
              <a:t> 3,4 GW pada 2035.</a:t>
            </a:r>
            <a:endParaRPr lang="en-US" sz="1100" dirty="0"/>
          </a:p>
        </p:txBody>
      </p:sp>
      <p:sp>
        <p:nvSpPr>
          <p:cNvPr id="8" name="Text 4">
            <a:extLst>
              <a:ext uri="{FF2B5EF4-FFF2-40B4-BE49-F238E27FC236}">
                <a16:creationId xmlns:a16="http://schemas.microsoft.com/office/drawing/2014/main" id="{685DEDC6-288C-22DC-2F9E-093FCF42A0A6}"/>
              </a:ext>
            </a:extLst>
          </p:cNvPr>
          <p:cNvSpPr/>
          <p:nvPr/>
        </p:nvSpPr>
        <p:spPr>
          <a:xfrm>
            <a:off x="4251960" y="1124712"/>
            <a:ext cx="3657600" cy="274320"/>
          </a:xfrm>
          <a:prstGeom prst="rect">
            <a:avLst/>
          </a:prstGeom>
          <a:noFill/>
          <a:ln/>
        </p:spPr>
        <p:txBody>
          <a:bodyPr wrap="square" lIns="0" tIns="0" rIns="0" bIns="0" rtlCol="0" anchor="ctr"/>
          <a:lstStyle/>
          <a:p>
            <a:pPr marL="0" indent="0">
              <a:buNone/>
            </a:pPr>
            <a:r>
              <a:rPr lang="en-US" sz="1000" b="1" kern="0" spc="300">
                <a:solidFill>
                  <a:srgbClr val="FFD000"/>
                </a:solidFill>
                <a:latin typeface="Arial" pitchFamily="34" charset="0"/>
                <a:ea typeface="Arial" pitchFamily="34" charset="-122"/>
                <a:cs typeface="Arial" pitchFamily="34" charset="-120"/>
              </a:rPr>
              <a:t>APR 2026</a:t>
            </a:r>
            <a:endParaRPr lang="en-US" sz="1000"/>
          </a:p>
        </p:txBody>
      </p:sp>
      <p:sp>
        <p:nvSpPr>
          <p:cNvPr id="9" name="Text 5">
            <a:extLst>
              <a:ext uri="{FF2B5EF4-FFF2-40B4-BE49-F238E27FC236}">
                <a16:creationId xmlns:a16="http://schemas.microsoft.com/office/drawing/2014/main" id="{9C50AF4A-A07D-16E9-0DC9-D7D3E0329BCC}"/>
              </a:ext>
            </a:extLst>
          </p:cNvPr>
          <p:cNvSpPr/>
          <p:nvPr/>
        </p:nvSpPr>
        <p:spPr>
          <a:xfrm>
            <a:off x="4251960" y="1417320"/>
            <a:ext cx="3456432" cy="868680"/>
          </a:xfrm>
          <a:prstGeom prst="rect">
            <a:avLst/>
          </a:prstGeom>
          <a:noFill/>
          <a:ln/>
        </p:spPr>
        <p:txBody>
          <a:bodyPr wrap="square" lIns="0" tIns="0" rIns="0" bIns="0" rtlCol="0" anchor="t"/>
          <a:lstStyle/>
          <a:p>
            <a:r>
              <a:rPr lang="en-US" sz="1100" dirty="0">
                <a:solidFill>
                  <a:srgbClr val="FFFFFF"/>
                </a:solidFill>
                <a:latin typeface="Arial" pitchFamily="34" charset="0"/>
                <a:ea typeface="Arial" pitchFamily="34" charset="-122"/>
                <a:cs typeface="Arial" pitchFamily="34" charset="-120"/>
              </a:rPr>
              <a:t>Chief Investment Officer (CIO) Danantara </a:t>
            </a:r>
            <a:r>
              <a:rPr lang="en-US" sz="1100" dirty="0" err="1">
                <a:solidFill>
                  <a:srgbClr val="FFFFFF"/>
                </a:solidFill>
                <a:latin typeface="Arial" pitchFamily="34" charset="0"/>
                <a:ea typeface="Arial" pitchFamily="34" charset="-122"/>
                <a:cs typeface="Arial" pitchFamily="34" charset="-120"/>
              </a:rPr>
              <a:t>mengonfirmasi</a:t>
            </a:r>
            <a:r>
              <a:rPr lang="en-US" sz="1100" dirty="0">
                <a:solidFill>
                  <a:srgbClr val="FFFFFF"/>
                </a:solidFill>
                <a:latin typeface="Arial" pitchFamily="34" charset="0"/>
                <a:ea typeface="Arial" pitchFamily="34" charset="-122"/>
                <a:cs typeface="Arial" pitchFamily="34" charset="-120"/>
              </a:rPr>
              <a:t> target </a:t>
            </a:r>
            <a:r>
              <a:rPr lang="en-US" sz="1100" dirty="0" err="1">
                <a:solidFill>
                  <a:srgbClr val="FFFFFF"/>
                </a:solidFill>
                <a:latin typeface="Arial" pitchFamily="34" charset="0"/>
                <a:ea typeface="Arial" pitchFamily="34" charset="-122"/>
                <a:cs typeface="Arial" pitchFamily="34" charset="-120"/>
              </a:rPr>
              <a:t>investasi</a:t>
            </a:r>
            <a:r>
              <a:rPr lang="en-US" sz="1100" dirty="0">
                <a:solidFill>
                  <a:srgbClr val="FFFFFF"/>
                </a:solidFill>
                <a:latin typeface="Arial" pitchFamily="34" charset="0"/>
                <a:ea typeface="Arial" pitchFamily="34" charset="-122"/>
                <a:cs typeface="Arial" pitchFamily="34" charset="-120"/>
              </a:rPr>
              <a:t> USD30 </a:t>
            </a:r>
            <a:r>
              <a:rPr lang="en-US" sz="1100" dirty="0" err="1">
                <a:solidFill>
                  <a:srgbClr val="FFFFFF"/>
                </a:solidFill>
                <a:latin typeface="Arial" pitchFamily="34" charset="0"/>
                <a:ea typeface="Arial" pitchFamily="34" charset="-122"/>
                <a:cs typeface="Arial" pitchFamily="34" charset="-120"/>
              </a:rPr>
              <a:t>miliar</a:t>
            </a:r>
            <a:r>
              <a:rPr lang="en-US" sz="1100" dirty="0">
                <a:solidFill>
                  <a:srgbClr val="FFFFFF"/>
                </a:solidFill>
                <a:latin typeface="Arial" pitchFamily="34" charset="0"/>
                <a:ea typeface="Arial" pitchFamily="34" charset="-122"/>
                <a:cs typeface="Arial" pitchFamily="34" charset="-120"/>
              </a:rPr>
              <a:t> pada solar dan </a:t>
            </a:r>
            <a:r>
              <a:rPr lang="en-US" sz="1100" dirty="0" err="1">
                <a:solidFill>
                  <a:srgbClr val="FFFFFF"/>
                </a:solidFill>
                <a:latin typeface="Arial" pitchFamily="34" charset="0"/>
                <a:ea typeface="Arial" pitchFamily="34" charset="-122"/>
                <a:cs typeface="Arial" pitchFamily="34" charset="-120"/>
              </a:rPr>
              <a:t>transmisi</a:t>
            </a:r>
            <a:r>
              <a:rPr lang="en-US" sz="1100" dirty="0">
                <a:solidFill>
                  <a:srgbClr val="FFFFFF"/>
                </a:solidFill>
                <a:latin typeface="Arial" pitchFamily="34" charset="0"/>
                <a:ea typeface="Arial" pitchFamily="34" charset="-122"/>
                <a:cs typeface="Arial" pitchFamily="34" charset="-120"/>
              </a:rPr>
              <a:t> </a:t>
            </a:r>
            <a:r>
              <a:rPr lang="en-US" sz="1100" dirty="0" err="1">
                <a:solidFill>
                  <a:srgbClr val="FFFFFF"/>
                </a:solidFill>
                <a:latin typeface="Arial" pitchFamily="34" charset="0"/>
                <a:ea typeface="Arial" pitchFamily="34" charset="-122"/>
                <a:cs typeface="Arial" pitchFamily="34" charset="-120"/>
              </a:rPr>
              <a:t>terkait</a:t>
            </a:r>
            <a:r>
              <a:rPr lang="en-US" sz="1100" dirty="0">
                <a:solidFill>
                  <a:srgbClr val="FFFFFF"/>
                </a:solidFill>
                <a:latin typeface="Arial" pitchFamily="34" charset="0"/>
                <a:ea typeface="Arial" pitchFamily="34" charset="-122"/>
                <a:cs typeface="Arial" pitchFamily="34" charset="-120"/>
              </a:rPr>
              <a:t>.</a:t>
            </a:r>
            <a:endParaRPr lang="en-US" sz="1100" dirty="0"/>
          </a:p>
        </p:txBody>
      </p:sp>
      <p:sp>
        <p:nvSpPr>
          <p:cNvPr id="10" name="Text 6">
            <a:extLst>
              <a:ext uri="{FF2B5EF4-FFF2-40B4-BE49-F238E27FC236}">
                <a16:creationId xmlns:a16="http://schemas.microsoft.com/office/drawing/2014/main" id="{887EE83B-04AB-3B07-D351-743959FDD20E}"/>
              </a:ext>
            </a:extLst>
          </p:cNvPr>
          <p:cNvSpPr/>
          <p:nvPr/>
        </p:nvSpPr>
        <p:spPr>
          <a:xfrm>
            <a:off x="8001000" y="1124712"/>
            <a:ext cx="3657600" cy="274320"/>
          </a:xfrm>
          <a:prstGeom prst="rect">
            <a:avLst/>
          </a:prstGeom>
          <a:noFill/>
          <a:ln/>
        </p:spPr>
        <p:txBody>
          <a:bodyPr wrap="square" lIns="0" tIns="0" rIns="0" bIns="0" rtlCol="0" anchor="ctr"/>
          <a:lstStyle/>
          <a:p>
            <a:pPr marL="0" indent="0">
              <a:buNone/>
            </a:pPr>
            <a:r>
              <a:rPr lang="en-US" sz="1000" b="1" kern="0" spc="300">
                <a:solidFill>
                  <a:srgbClr val="FFD000"/>
                </a:solidFill>
                <a:latin typeface="Arial" pitchFamily="34" charset="0"/>
                <a:ea typeface="Arial" pitchFamily="34" charset="-122"/>
                <a:cs typeface="Arial" pitchFamily="34" charset="-120"/>
              </a:rPr>
              <a:t>MEI 2026</a:t>
            </a:r>
            <a:endParaRPr lang="en-US" sz="1000"/>
          </a:p>
        </p:txBody>
      </p:sp>
      <p:sp>
        <p:nvSpPr>
          <p:cNvPr id="11" name="Text 7">
            <a:extLst>
              <a:ext uri="{FF2B5EF4-FFF2-40B4-BE49-F238E27FC236}">
                <a16:creationId xmlns:a16="http://schemas.microsoft.com/office/drawing/2014/main" id="{D52F87DC-2FC0-5D62-78DF-2F824454AC9C}"/>
              </a:ext>
            </a:extLst>
          </p:cNvPr>
          <p:cNvSpPr/>
          <p:nvPr/>
        </p:nvSpPr>
        <p:spPr>
          <a:xfrm>
            <a:off x="8001000" y="1417320"/>
            <a:ext cx="3657600" cy="868680"/>
          </a:xfrm>
          <a:prstGeom prst="rect">
            <a:avLst/>
          </a:prstGeom>
          <a:noFill/>
          <a:ln/>
        </p:spPr>
        <p:txBody>
          <a:bodyPr wrap="square" lIns="0" tIns="0" rIns="0" bIns="0" rtlCol="0" anchor="t"/>
          <a:lstStyle/>
          <a:p>
            <a:pPr marL="0" indent="0">
              <a:buNone/>
            </a:pPr>
            <a:r>
              <a:rPr lang="en-US" sz="1100">
                <a:solidFill>
                  <a:srgbClr val="FFFFFF"/>
                </a:solidFill>
                <a:latin typeface="Arial" pitchFamily="34" charset="0"/>
                <a:ea typeface="Arial" pitchFamily="34" charset="-122"/>
                <a:cs typeface="Arial" pitchFamily="34" charset="-120"/>
              </a:rPr>
              <a:t>TotalEnergies, RGE, dan Singapore Energy Interconnections menandatangani MOU untuk interkoneksi bawah laut Riau–Singapura.</a:t>
            </a:r>
            <a:endParaRPr lang="en-US" sz="1100"/>
          </a:p>
        </p:txBody>
      </p:sp>
      <p:sp>
        <p:nvSpPr>
          <p:cNvPr id="12" name="Text 8">
            <a:extLst>
              <a:ext uri="{FF2B5EF4-FFF2-40B4-BE49-F238E27FC236}">
                <a16:creationId xmlns:a16="http://schemas.microsoft.com/office/drawing/2014/main" id="{95DA6287-A34F-8E6D-016A-50C0E1E51C72}"/>
              </a:ext>
            </a:extLst>
          </p:cNvPr>
          <p:cNvSpPr/>
          <p:nvPr/>
        </p:nvSpPr>
        <p:spPr>
          <a:xfrm>
            <a:off x="411480" y="2514600"/>
            <a:ext cx="11247120" cy="365760"/>
          </a:xfrm>
          <a:prstGeom prst="rect">
            <a:avLst/>
          </a:prstGeom>
          <a:noFill/>
          <a:ln/>
        </p:spPr>
        <p:txBody>
          <a:bodyPr wrap="square" lIns="0" tIns="0" rIns="0" bIns="0" rtlCol="0" anchor="ctr"/>
          <a:lstStyle/>
          <a:p>
            <a:pPr marL="0" indent="0">
              <a:buNone/>
            </a:pPr>
            <a:r>
              <a:rPr lang="en-US" sz="1500" b="1">
                <a:solidFill>
                  <a:srgbClr val="1D2933"/>
                </a:solidFill>
                <a:latin typeface="Arial" pitchFamily="34" charset="0"/>
                <a:ea typeface="Arial" pitchFamily="34" charset="-122"/>
                <a:cs typeface="Arial" pitchFamily="34" charset="-120"/>
              </a:rPr>
              <a:t>Mengapa hal ini membutuhkan entitas transmisi yang terpisah</a:t>
            </a:r>
            <a:endParaRPr lang="en-US" sz="1500"/>
          </a:p>
        </p:txBody>
      </p:sp>
      <p:sp>
        <p:nvSpPr>
          <p:cNvPr id="13" name="Shape 9">
            <a:extLst>
              <a:ext uri="{FF2B5EF4-FFF2-40B4-BE49-F238E27FC236}">
                <a16:creationId xmlns:a16="http://schemas.microsoft.com/office/drawing/2014/main" id="{42292A99-2584-203F-F426-17397FF1B302}"/>
              </a:ext>
            </a:extLst>
          </p:cNvPr>
          <p:cNvSpPr/>
          <p:nvPr/>
        </p:nvSpPr>
        <p:spPr>
          <a:xfrm>
            <a:off x="411480" y="2926080"/>
            <a:ext cx="548640" cy="0"/>
          </a:xfrm>
          <a:prstGeom prst="line">
            <a:avLst/>
          </a:prstGeom>
          <a:noFill/>
          <a:ln w="25400">
            <a:solidFill>
              <a:srgbClr val="355EFF"/>
            </a:solidFill>
            <a:prstDash val="solid"/>
          </a:ln>
        </p:spPr>
        <p:txBody>
          <a:bodyPr/>
          <a:lstStyle/>
          <a:p>
            <a:endParaRPr lang="en-US"/>
          </a:p>
        </p:txBody>
      </p:sp>
      <p:sp>
        <p:nvSpPr>
          <p:cNvPr id="14" name="Shape 10">
            <a:extLst>
              <a:ext uri="{FF2B5EF4-FFF2-40B4-BE49-F238E27FC236}">
                <a16:creationId xmlns:a16="http://schemas.microsoft.com/office/drawing/2014/main" id="{F5FB8ED1-4C8A-71FF-B29F-EA9EA05CCC9F}"/>
              </a:ext>
            </a:extLst>
          </p:cNvPr>
          <p:cNvSpPr/>
          <p:nvPr/>
        </p:nvSpPr>
        <p:spPr>
          <a:xfrm>
            <a:off x="411480" y="3154680"/>
            <a:ext cx="3703320" cy="2468880"/>
          </a:xfrm>
          <a:prstGeom prst="rect">
            <a:avLst/>
          </a:prstGeom>
          <a:solidFill>
            <a:srgbClr val="EDF0F3"/>
          </a:solidFill>
          <a:ln w="12700">
            <a:solidFill>
              <a:srgbClr val="EDF0F3"/>
            </a:solidFill>
            <a:prstDash val="solid"/>
          </a:ln>
        </p:spPr>
        <p:txBody>
          <a:bodyPr/>
          <a:lstStyle/>
          <a:p>
            <a:endParaRPr lang="en-US"/>
          </a:p>
        </p:txBody>
      </p:sp>
      <p:pic>
        <p:nvPicPr>
          <p:cNvPr id="15" name="Image 0" descr="/home/claude/deck2/assets/icon_globe_dark.png">
            <a:extLst>
              <a:ext uri="{FF2B5EF4-FFF2-40B4-BE49-F238E27FC236}">
                <a16:creationId xmlns:a16="http://schemas.microsoft.com/office/drawing/2014/main" id="{0F4F7E9D-C416-5227-2EC7-1B345B7667A0}"/>
              </a:ext>
            </a:extLst>
          </p:cNvPr>
          <p:cNvPicPr>
            <a:picLocks noChangeAspect="1"/>
          </p:cNvPicPr>
          <p:nvPr/>
        </p:nvPicPr>
        <p:blipFill>
          <a:blip r:embed="rId3"/>
          <a:stretch>
            <a:fillRect/>
          </a:stretch>
        </p:blipFill>
        <p:spPr>
          <a:xfrm>
            <a:off x="640080" y="3383280"/>
            <a:ext cx="502920" cy="502920"/>
          </a:xfrm>
          <a:prstGeom prst="rect">
            <a:avLst/>
          </a:prstGeom>
        </p:spPr>
      </p:pic>
      <p:sp>
        <p:nvSpPr>
          <p:cNvPr id="16" name="Text 11">
            <a:extLst>
              <a:ext uri="{FF2B5EF4-FFF2-40B4-BE49-F238E27FC236}">
                <a16:creationId xmlns:a16="http://schemas.microsoft.com/office/drawing/2014/main" id="{BEC703C6-0889-811D-60D1-7C141B336BEB}"/>
              </a:ext>
            </a:extLst>
          </p:cNvPr>
          <p:cNvSpPr/>
          <p:nvPr/>
        </p:nvSpPr>
        <p:spPr>
          <a:xfrm>
            <a:off x="640080" y="4023360"/>
            <a:ext cx="3246120" cy="457200"/>
          </a:xfrm>
          <a:prstGeom prst="rect">
            <a:avLst/>
          </a:prstGeom>
          <a:noFill/>
          <a:ln/>
        </p:spPr>
        <p:txBody>
          <a:bodyPr wrap="square" lIns="0" tIns="0" rIns="0" bIns="0" rtlCol="0" anchor="ctr"/>
          <a:lstStyle/>
          <a:p>
            <a:pPr marL="0" indent="0">
              <a:buNone/>
            </a:pPr>
            <a:r>
              <a:rPr lang="en-US" sz="1300" b="1">
                <a:solidFill>
                  <a:srgbClr val="1D2933"/>
                </a:solidFill>
                <a:latin typeface="Arial" pitchFamily="34" charset="0"/>
                <a:ea typeface="Arial" pitchFamily="34" charset="-122"/>
                <a:cs typeface="Arial" pitchFamily="34" charset="-120"/>
              </a:rPr>
              <a:t>Jaringan bawah laut dan lintas-batas</a:t>
            </a:r>
            <a:endParaRPr lang="en-US" sz="1300"/>
          </a:p>
        </p:txBody>
      </p:sp>
      <p:sp>
        <p:nvSpPr>
          <p:cNvPr id="17" name="Text 12">
            <a:extLst>
              <a:ext uri="{FF2B5EF4-FFF2-40B4-BE49-F238E27FC236}">
                <a16:creationId xmlns:a16="http://schemas.microsoft.com/office/drawing/2014/main" id="{BE067F5D-F8E9-03F7-68C6-5AE97E15B68C}"/>
              </a:ext>
            </a:extLst>
          </p:cNvPr>
          <p:cNvSpPr/>
          <p:nvPr/>
        </p:nvSpPr>
        <p:spPr>
          <a:xfrm>
            <a:off x="640080" y="4480560"/>
            <a:ext cx="3246120" cy="1005840"/>
          </a:xfrm>
          <a:prstGeom prst="rect">
            <a:avLst/>
          </a:prstGeom>
          <a:noFill/>
          <a:ln/>
        </p:spPr>
        <p:txBody>
          <a:bodyPr wrap="square" lIns="0" tIns="0" rIns="0" bIns="0" rtlCol="0" anchor="t"/>
          <a:lstStyle/>
          <a:p>
            <a:pPr marL="0" indent="0">
              <a:buNone/>
            </a:pPr>
            <a:r>
              <a:rPr lang="en-US" sz="1050">
                <a:solidFill>
                  <a:srgbClr val="1D2933"/>
                </a:solidFill>
                <a:latin typeface="Arial" pitchFamily="34" charset="0"/>
                <a:ea typeface="Arial" pitchFamily="34" charset="-122"/>
                <a:cs typeface="Arial" pitchFamily="34" charset="-120"/>
              </a:rPr>
              <a:t>Memiliki biaya dan pendapatan yang harus didefinisikan selama beberapa dekade. Tergabung di dalam PLN, mereka bersaing dengan belanja jaringan domestik, dan ekonomi mereka tersamarkan.</a:t>
            </a:r>
            <a:endParaRPr lang="en-US" sz="1050"/>
          </a:p>
        </p:txBody>
      </p:sp>
      <p:sp>
        <p:nvSpPr>
          <p:cNvPr id="18" name="Shape 13">
            <a:extLst>
              <a:ext uri="{FF2B5EF4-FFF2-40B4-BE49-F238E27FC236}">
                <a16:creationId xmlns:a16="http://schemas.microsoft.com/office/drawing/2014/main" id="{3EEC73D9-CFE1-556C-8FC6-C0FBE8BDCB39}"/>
              </a:ext>
            </a:extLst>
          </p:cNvPr>
          <p:cNvSpPr/>
          <p:nvPr/>
        </p:nvSpPr>
        <p:spPr>
          <a:xfrm>
            <a:off x="4233672" y="3154680"/>
            <a:ext cx="3703320" cy="2468880"/>
          </a:xfrm>
          <a:prstGeom prst="rect">
            <a:avLst/>
          </a:prstGeom>
          <a:solidFill>
            <a:srgbClr val="EDF0F3"/>
          </a:solidFill>
          <a:ln w="12700">
            <a:solidFill>
              <a:srgbClr val="EDF0F3"/>
            </a:solidFill>
            <a:prstDash val="solid"/>
          </a:ln>
        </p:spPr>
        <p:txBody>
          <a:bodyPr/>
          <a:lstStyle/>
          <a:p>
            <a:endParaRPr lang="en-US"/>
          </a:p>
        </p:txBody>
      </p:sp>
      <p:pic>
        <p:nvPicPr>
          <p:cNvPr id="19" name="Image 1" descr="/home/claude/deck2/assets/icon_coins_stack.png">
            <a:extLst>
              <a:ext uri="{FF2B5EF4-FFF2-40B4-BE49-F238E27FC236}">
                <a16:creationId xmlns:a16="http://schemas.microsoft.com/office/drawing/2014/main" id="{770C41E1-DC2D-7FB3-2F58-0C29D2B36840}"/>
              </a:ext>
            </a:extLst>
          </p:cNvPr>
          <p:cNvPicPr>
            <a:picLocks noChangeAspect="1"/>
          </p:cNvPicPr>
          <p:nvPr/>
        </p:nvPicPr>
        <p:blipFill>
          <a:blip r:embed="rId4"/>
          <a:stretch>
            <a:fillRect/>
          </a:stretch>
        </p:blipFill>
        <p:spPr>
          <a:xfrm>
            <a:off x="4462272" y="3383280"/>
            <a:ext cx="502920" cy="502920"/>
          </a:xfrm>
          <a:prstGeom prst="rect">
            <a:avLst/>
          </a:prstGeom>
        </p:spPr>
      </p:pic>
      <p:sp>
        <p:nvSpPr>
          <p:cNvPr id="20" name="Text 14">
            <a:extLst>
              <a:ext uri="{FF2B5EF4-FFF2-40B4-BE49-F238E27FC236}">
                <a16:creationId xmlns:a16="http://schemas.microsoft.com/office/drawing/2014/main" id="{87FC1949-D6BA-0666-93EB-AAA541169D21}"/>
              </a:ext>
            </a:extLst>
          </p:cNvPr>
          <p:cNvSpPr/>
          <p:nvPr/>
        </p:nvSpPr>
        <p:spPr>
          <a:xfrm>
            <a:off x="4462272" y="4023360"/>
            <a:ext cx="3246120" cy="457200"/>
          </a:xfrm>
          <a:prstGeom prst="rect">
            <a:avLst/>
          </a:prstGeom>
          <a:noFill/>
          <a:ln/>
        </p:spPr>
        <p:txBody>
          <a:bodyPr wrap="square" lIns="0" tIns="0" rIns="0" bIns="0" rtlCol="0" anchor="ctr"/>
          <a:lstStyle/>
          <a:p>
            <a:pPr marL="0" indent="0">
              <a:buNone/>
            </a:pPr>
            <a:r>
              <a:rPr lang="en-US" sz="1300" b="1">
                <a:solidFill>
                  <a:srgbClr val="1D2933"/>
                </a:solidFill>
                <a:latin typeface="Arial" pitchFamily="34" charset="0"/>
                <a:ea typeface="Arial" pitchFamily="34" charset="-122"/>
                <a:cs typeface="Arial" pitchFamily="34" charset="-120"/>
              </a:rPr>
              <a:t>Ketidaksesuaian tenor dengan pembiayaan</a:t>
            </a:r>
            <a:endParaRPr lang="en-US" sz="1300"/>
          </a:p>
        </p:txBody>
      </p:sp>
      <p:sp>
        <p:nvSpPr>
          <p:cNvPr id="21" name="Text 15">
            <a:extLst>
              <a:ext uri="{FF2B5EF4-FFF2-40B4-BE49-F238E27FC236}">
                <a16:creationId xmlns:a16="http://schemas.microsoft.com/office/drawing/2014/main" id="{9BED93A9-0D31-50A3-FD1B-076407742805}"/>
              </a:ext>
            </a:extLst>
          </p:cNvPr>
          <p:cNvSpPr/>
          <p:nvPr/>
        </p:nvSpPr>
        <p:spPr>
          <a:xfrm>
            <a:off x="4462272" y="4480560"/>
            <a:ext cx="3246120" cy="1005840"/>
          </a:xfrm>
          <a:prstGeom prst="rect">
            <a:avLst/>
          </a:prstGeom>
          <a:noFill/>
          <a:ln/>
        </p:spPr>
        <p:txBody>
          <a:bodyPr wrap="square" lIns="0" tIns="0" rIns="0" bIns="0" rtlCol="0" anchor="t"/>
          <a:lstStyle/>
          <a:p>
            <a:pPr marL="0" indent="0">
              <a:buNone/>
            </a:pPr>
            <a:r>
              <a:rPr lang="en-US" sz="1050">
                <a:solidFill>
                  <a:srgbClr val="1D2933"/>
                </a:solidFill>
                <a:latin typeface="Arial" pitchFamily="34" charset="0"/>
                <a:ea typeface="Arial" pitchFamily="34" charset="-122"/>
                <a:cs typeface="Arial" pitchFamily="34" charset="-120"/>
              </a:rPr>
              <a:t>Batas izin ekspor lima tahun Indonesia bertentangan dengan persyaratan pemberi pinjaman akan kepastian regulasi 20–25 tahun, sehingga proyek ekspor secara efektif tidak dapat dibiayai.</a:t>
            </a:r>
            <a:endParaRPr lang="en-US" sz="1050"/>
          </a:p>
        </p:txBody>
      </p:sp>
      <p:sp>
        <p:nvSpPr>
          <p:cNvPr id="22" name="Shape 16">
            <a:extLst>
              <a:ext uri="{FF2B5EF4-FFF2-40B4-BE49-F238E27FC236}">
                <a16:creationId xmlns:a16="http://schemas.microsoft.com/office/drawing/2014/main" id="{94ADC473-1CF8-5858-A7A0-120C8D5B78B9}"/>
              </a:ext>
            </a:extLst>
          </p:cNvPr>
          <p:cNvSpPr/>
          <p:nvPr/>
        </p:nvSpPr>
        <p:spPr>
          <a:xfrm>
            <a:off x="8055864" y="3154680"/>
            <a:ext cx="3703320" cy="2468880"/>
          </a:xfrm>
          <a:prstGeom prst="rect">
            <a:avLst/>
          </a:prstGeom>
          <a:solidFill>
            <a:srgbClr val="EDF0F3"/>
          </a:solidFill>
          <a:ln w="12700">
            <a:solidFill>
              <a:srgbClr val="EDF0F3"/>
            </a:solidFill>
            <a:prstDash val="solid"/>
          </a:ln>
        </p:spPr>
        <p:txBody>
          <a:bodyPr/>
          <a:lstStyle/>
          <a:p>
            <a:endParaRPr lang="en-US"/>
          </a:p>
        </p:txBody>
      </p:sp>
      <p:pic>
        <p:nvPicPr>
          <p:cNvPr id="23" name="Image 2" descr="/home/claude/deck2/assets/icon_paperplane_dark.png">
            <a:extLst>
              <a:ext uri="{FF2B5EF4-FFF2-40B4-BE49-F238E27FC236}">
                <a16:creationId xmlns:a16="http://schemas.microsoft.com/office/drawing/2014/main" id="{EC187206-BCB2-264F-E05C-2630891D8CF8}"/>
              </a:ext>
            </a:extLst>
          </p:cNvPr>
          <p:cNvPicPr>
            <a:picLocks noChangeAspect="1"/>
          </p:cNvPicPr>
          <p:nvPr/>
        </p:nvPicPr>
        <p:blipFill>
          <a:blip r:embed="rId5"/>
          <a:stretch>
            <a:fillRect/>
          </a:stretch>
        </p:blipFill>
        <p:spPr>
          <a:xfrm>
            <a:off x="8284464" y="3383280"/>
            <a:ext cx="502920" cy="502920"/>
          </a:xfrm>
          <a:prstGeom prst="rect">
            <a:avLst/>
          </a:prstGeom>
        </p:spPr>
      </p:pic>
      <p:sp>
        <p:nvSpPr>
          <p:cNvPr id="24" name="Text 17">
            <a:extLst>
              <a:ext uri="{FF2B5EF4-FFF2-40B4-BE49-F238E27FC236}">
                <a16:creationId xmlns:a16="http://schemas.microsoft.com/office/drawing/2014/main" id="{AAB511CD-0043-25F3-A428-6A3DC36302DD}"/>
              </a:ext>
            </a:extLst>
          </p:cNvPr>
          <p:cNvSpPr/>
          <p:nvPr/>
        </p:nvSpPr>
        <p:spPr>
          <a:xfrm>
            <a:off x="8284464" y="4023360"/>
            <a:ext cx="3246120" cy="457200"/>
          </a:xfrm>
          <a:prstGeom prst="rect">
            <a:avLst/>
          </a:prstGeom>
          <a:noFill/>
          <a:ln/>
        </p:spPr>
        <p:txBody>
          <a:bodyPr wrap="square" lIns="0" tIns="0" rIns="0" bIns="0" rtlCol="0" anchor="ctr"/>
          <a:lstStyle/>
          <a:p>
            <a:pPr marL="0" indent="0">
              <a:buNone/>
            </a:pPr>
            <a:r>
              <a:rPr lang="en-US" sz="1300" b="1" dirty="0" err="1">
                <a:solidFill>
                  <a:srgbClr val="1D2933"/>
                </a:solidFill>
                <a:latin typeface="Arial" pitchFamily="34" charset="0"/>
                <a:ea typeface="Arial" pitchFamily="34" charset="-122"/>
                <a:cs typeface="Arial" pitchFamily="34" charset="-120"/>
              </a:rPr>
              <a:t>Penyelarasan</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dengan</a:t>
            </a:r>
            <a:r>
              <a:rPr lang="en-US" sz="1300" b="1" dirty="0">
                <a:solidFill>
                  <a:srgbClr val="1D2933"/>
                </a:solidFill>
                <a:latin typeface="Arial" pitchFamily="34" charset="0"/>
                <a:ea typeface="Arial" pitchFamily="34" charset="-122"/>
                <a:cs typeface="Arial" pitchFamily="34" charset="-120"/>
              </a:rPr>
              <a:t> ASEAN Power Grid (APG)</a:t>
            </a:r>
            <a:endParaRPr lang="en-US" sz="1300" dirty="0"/>
          </a:p>
        </p:txBody>
      </p:sp>
      <p:sp>
        <p:nvSpPr>
          <p:cNvPr id="25" name="Text 18">
            <a:extLst>
              <a:ext uri="{FF2B5EF4-FFF2-40B4-BE49-F238E27FC236}">
                <a16:creationId xmlns:a16="http://schemas.microsoft.com/office/drawing/2014/main" id="{460319CA-6384-E060-59C7-2B12B339169D}"/>
              </a:ext>
            </a:extLst>
          </p:cNvPr>
          <p:cNvSpPr/>
          <p:nvPr/>
        </p:nvSpPr>
        <p:spPr>
          <a:xfrm>
            <a:off x="8284464" y="4480560"/>
            <a:ext cx="3246120" cy="1005840"/>
          </a:xfrm>
          <a:prstGeom prst="rect">
            <a:avLst/>
          </a:prstGeom>
          <a:noFill/>
          <a:ln/>
        </p:spPr>
        <p:txBody>
          <a:bodyPr wrap="square" lIns="0" tIns="0" rIns="0" bIns="0" rtlCol="0" anchor="t"/>
          <a:lstStyle/>
          <a:p>
            <a:pPr marL="0" indent="0">
              <a:buNone/>
            </a:pPr>
            <a:r>
              <a:rPr lang="en-US" sz="1050">
                <a:solidFill>
                  <a:srgbClr val="1D2933"/>
                </a:solidFill>
                <a:latin typeface="Arial" pitchFamily="34" charset="0"/>
                <a:ea typeface="Arial" pitchFamily="34" charset="-122"/>
                <a:cs typeface="Arial" pitchFamily="34" charset="-120"/>
              </a:rPr>
              <a:t>Inisiatif Pembiayaan APG yang didukung oleh ADB dan Bank Dunia mensyaratkan mitra transmisi nasional yang kredibel dengan tarif teregulasi dan tata kelola yang transparan.</a:t>
            </a:r>
            <a:endParaRPr lang="en-US" sz="1050"/>
          </a:p>
        </p:txBody>
      </p:sp>
      <p:sp>
        <p:nvSpPr>
          <p:cNvPr id="26" name="Text 19">
            <a:extLst>
              <a:ext uri="{FF2B5EF4-FFF2-40B4-BE49-F238E27FC236}">
                <a16:creationId xmlns:a16="http://schemas.microsoft.com/office/drawing/2014/main" id="{24470993-3908-C072-C113-F255B00BE4ED}"/>
              </a:ext>
            </a:extLst>
          </p:cNvPr>
          <p:cNvSpPr/>
          <p:nvPr/>
        </p:nvSpPr>
        <p:spPr>
          <a:xfrm>
            <a:off x="411480" y="5897880"/>
            <a:ext cx="11247120" cy="256032"/>
          </a:xfrm>
          <a:prstGeom prst="rect">
            <a:avLst/>
          </a:prstGeom>
          <a:noFill/>
          <a:ln/>
        </p:spPr>
        <p:txBody>
          <a:bodyPr wrap="square" lIns="0" tIns="0" rIns="0" bIns="0" rtlCol="0" anchor="ctr"/>
          <a:lstStyle/>
          <a:p>
            <a:pPr marL="0" indent="0">
              <a:buNone/>
            </a:pPr>
            <a:r>
              <a:rPr lang="en-US" sz="900" i="1">
                <a:solidFill>
                  <a:srgbClr val="5B6573"/>
                </a:solidFill>
                <a:latin typeface="Arial" pitchFamily="34" charset="0"/>
                <a:ea typeface="Arial" pitchFamily="34" charset="-122"/>
                <a:cs typeface="Arial" pitchFamily="34" charset="-120"/>
              </a:rPr>
              <a:t>Sumber: MOU Indonesia–Singapura 2025; pernyataan CIO Danantara, Fitch Ratings Annual Indonesia Conference April 2026; dokumentasi Inisiatif Pembiayaan APG ADB dan Bank Dunia.</a:t>
            </a:r>
            <a:endParaRPr lang="en-US" sz="900"/>
          </a:p>
        </p:txBody>
      </p:sp>
    </p:spTree>
    <p:extLst>
      <p:ext uri="{BB962C8B-B14F-4D97-AF65-F5344CB8AC3E}">
        <p14:creationId xmlns:p14="http://schemas.microsoft.com/office/powerpoint/2010/main" val="207729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2D4A8-D74F-F720-4EBB-9AF57B5B892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F93B499-8DC6-4A0C-4FA5-84185636083F}"/>
              </a:ext>
            </a:extLst>
          </p:cNvPr>
          <p:cNvSpPr>
            <a:spLocks noGrp="1"/>
          </p:cNvSpPr>
          <p:nvPr>
            <p:ph type="body" sz="quarter" idx="10"/>
          </p:nvPr>
        </p:nvSpPr>
        <p:spPr>
          <a:xfrm>
            <a:off x="1028698" y="3429000"/>
            <a:ext cx="10130147" cy="982110"/>
          </a:xfrm>
        </p:spPr>
        <p:txBody>
          <a:bodyPr/>
          <a:lstStyle/>
          <a:p>
            <a:pPr algn="l"/>
            <a:r>
              <a:rPr lang="en-US" sz="2800" i="1" dirty="0">
                <a:solidFill>
                  <a:srgbClr val="FFFFFF"/>
                </a:solidFill>
                <a:latin typeface="Arial" pitchFamily="34" charset="0"/>
                <a:ea typeface="Arial" pitchFamily="34" charset="-122"/>
                <a:cs typeface="Arial" pitchFamily="34" charset="-120"/>
              </a:rPr>
              <a:t>Dari diagnosis struktural menuju komitmen konkret</a:t>
            </a:r>
            <a:endParaRPr lang="en-US" sz="2800" dirty="0"/>
          </a:p>
        </p:txBody>
      </p:sp>
      <p:sp>
        <p:nvSpPr>
          <p:cNvPr id="3" name="Title 2">
            <a:extLst>
              <a:ext uri="{FF2B5EF4-FFF2-40B4-BE49-F238E27FC236}">
                <a16:creationId xmlns:a16="http://schemas.microsoft.com/office/drawing/2014/main" id="{795FD3FC-06EF-F618-FCCF-987CA8BF9F00}"/>
              </a:ext>
            </a:extLst>
          </p:cNvPr>
          <p:cNvSpPr>
            <a:spLocks noGrp="1"/>
          </p:cNvSpPr>
          <p:nvPr>
            <p:ph type="title"/>
          </p:nvPr>
        </p:nvSpPr>
        <p:spPr>
          <a:xfrm>
            <a:off x="1047857" y="2377689"/>
            <a:ext cx="10611287" cy="982111"/>
          </a:xfrm>
        </p:spPr>
        <p:txBody>
          <a:bodyPr/>
          <a:lstStyle/>
          <a:p>
            <a:pPr algn="l"/>
            <a:r>
              <a:rPr lang="en-US" dirty="0">
                <a:solidFill>
                  <a:srgbClr val="FFFFFF"/>
                </a:solidFill>
                <a:latin typeface="Arial" pitchFamily="34" charset="0"/>
                <a:ea typeface="Arial" pitchFamily="34" charset="-122"/>
                <a:cs typeface="Arial" pitchFamily="34" charset="-120"/>
              </a:rPr>
              <a:t>Roadmap reformasi</a:t>
            </a:r>
            <a:endParaRPr lang="en-US" dirty="0"/>
          </a:p>
        </p:txBody>
      </p:sp>
      <p:sp>
        <p:nvSpPr>
          <p:cNvPr id="4" name="Footer Placeholder 3">
            <a:extLst>
              <a:ext uri="{FF2B5EF4-FFF2-40B4-BE49-F238E27FC236}">
                <a16:creationId xmlns:a16="http://schemas.microsoft.com/office/drawing/2014/main" id="{72AC4975-7CE1-26C4-4448-C2D782DCDFC5}"/>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63A880FB-7B1E-99E7-7D09-D81B2FEB4AA0}"/>
              </a:ext>
            </a:extLst>
          </p:cNvPr>
          <p:cNvSpPr>
            <a:spLocks noGrp="1"/>
          </p:cNvSpPr>
          <p:nvPr>
            <p:ph type="sldNum" sz="quarter" idx="4"/>
          </p:nvPr>
        </p:nvSpPr>
        <p:spPr/>
        <p:txBody>
          <a:bodyPr/>
          <a:lstStyle/>
          <a:p>
            <a:fld id="{7782931A-7D25-4B4B-9464-57AE418934A3}" type="slidenum">
              <a:rPr lang="en-US" smtClean="0"/>
              <a:pPr/>
              <a:t>22</a:t>
            </a:fld>
            <a:endParaRPr lang="en-US"/>
          </a:p>
        </p:txBody>
      </p:sp>
      <p:sp>
        <p:nvSpPr>
          <p:cNvPr id="6" name="Title 2">
            <a:extLst>
              <a:ext uri="{FF2B5EF4-FFF2-40B4-BE49-F238E27FC236}">
                <a16:creationId xmlns:a16="http://schemas.microsoft.com/office/drawing/2014/main" id="{DB4AD2E0-A7C4-E7EA-B665-71B4342B752F}"/>
              </a:ext>
            </a:extLst>
          </p:cNvPr>
          <p:cNvSpPr txBox="1">
            <a:spLocks/>
          </p:cNvSpPr>
          <p:nvPr/>
        </p:nvSpPr>
        <p:spPr>
          <a:xfrm>
            <a:off x="0" y="765693"/>
            <a:ext cx="2690568" cy="982111"/>
          </a:xfrm>
          <a:prstGeom prst="rect">
            <a:avLst/>
          </a:prstGeom>
        </p:spPr>
        <p:txBody>
          <a:bodyPr lIns="0" tIns="0" rIns="0" bIns="0" anchor="ct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600">
                <a:solidFill>
                  <a:srgbClr val="FFFFFF"/>
                </a:solidFill>
                <a:latin typeface="Arial" pitchFamily="34" charset="0"/>
                <a:ea typeface="Arial" pitchFamily="34" charset="-122"/>
                <a:cs typeface="Arial" pitchFamily="34" charset="-120"/>
              </a:rPr>
              <a:t>06</a:t>
            </a:r>
            <a:endParaRPr lang="en-US" sz="9600"/>
          </a:p>
        </p:txBody>
      </p:sp>
    </p:spTree>
    <p:extLst>
      <p:ext uri="{BB962C8B-B14F-4D97-AF65-F5344CB8AC3E}">
        <p14:creationId xmlns:p14="http://schemas.microsoft.com/office/powerpoint/2010/main" val="3685053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8E3CE-749B-7921-82DE-822C068F1CFF}"/>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C2D1E964-A37A-83EC-6139-A9690912F8A5}"/>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9F283250-5767-6FE9-86E7-9FD510B6FB1D}"/>
              </a:ext>
            </a:extLst>
          </p:cNvPr>
          <p:cNvSpPr>
            <a:spLocks noGrp="1"/>
          </p:cNvSpPr>
          <p:nvPr>
            <p:ph type="sldNum" sz="quarter" idx="4"/>
          </p:nvPr>
        </p:nvSpPr>
        <p:spPr/>
        <p:txBody>
          <a:bodyPr/>
          <a:lstStyle/>
          <a:p>
            <a:fld id="{7782931A-7D25-4B4B-9464-57AE418934A3}" type="slidenum">
              <a:rPr lang="en-US" smtClean="0"/>
              <a:pPr/>
              <a:t>23</a:t>
            </a:fld>
            <a:endParaRPr lang="en-US"/>
          </a:p>
        </p:txBody>
      </p:sp>
      <p:sp>
        <p:nvSpPr>
          <p:cNvPr id="2" name="Text 0">
            <a:extLst>
              <a:ext uri="{FF2B5EF4-FFF2-40B4-BE49-F238E27FC236}">
                <a16:creationId xmlns:a16="http://schemas.microsoft.com/office/drawing/2014/main" id="{FFEB5958-618B-0099-95E2-C28221C7100A}"/>
              </a:ext>
            </a:extLst>
          </p:cNvPr>
          <p:cNvSpPr/>
          <p:nvPr/>
        </p:nvSpPr>
        <p:spPr>
          <a:xfrm>
            <a:off x="441960" y="198120"/>
            <a:ext cx="11247120" cy="640080"/>
          </a:xfrm>
          <a:prstGeom prst="rect">
            <a:avLst/>
          </a:prstGeom>
          <a:noFill/>
          <a:ln/>
        </p:spPr>
        <p:txBody>
          <a:bodyPr wrap="square" lIns="0" tIns="0" rIns="0" bIns="0" rtlCol="0" anchor="ctr"/>
          <a:lstStyle/>
          <a:p>
            <a:pPr marL="0" indent="0">
              <a:buNone/>
            </a:pPr>
            <a:r>
              <a:rPr lang="en-US" sz="2800" b="1" dirty="0">
                <a:solidFill>
                  <a:srgbClr val="1D2933"/>
                </a:solidFill>
                <a:latin typeface="Arial" panose="020B0604020202020204" pitchFamily="34" charset="0"/>
                <a:ea typeface="Arial" pitchFamily="34" charset="-122"/>
                <a:cs typeface="Arial" panose="020B0604020202020204" pitchFamily="34" charset="0"/>
              </a:rPr>
              <a:t>Implikasi </a:t>
            </a:r>
            <a:r>
              <a:rPr lang="en-US" sz="2800" b="1" dirty="0" err="1">
                <a:solidFill>
                  <a:srgbClr val="1D2933"/>
                </a:solidFill>
                <a:latin typeface="Arial" panose="020B0604020202020204" pitchFamily="34" charset="0"/>
                <a:ea typeface="Arial" pitchFamily="34" charset="-122"/>
                <a:cs typeface="Arial" panose="020B0604020202020204" pitchFamily="34" charset="0"/>
              </a:rPr>
              <a:t>untuk</a:t>
            </a:r>
            <a:r>
              <a:rPr lang="en-US" sz="2800" b="1" dirty="0">
                <a:solidFill>
                  <a:srgbClr val="1D2933"/>
                </a:solidFill>
                <a:latin typeface="Arial" panose="020B0604020202020204" pitchFamily="34" charset="0"/>
                <a:ea typeface="Arial" pitchFamily="34" charset="-122"/>
                <a:cs typeface="Arial" panose="020B0604020202020204" pitchFamily="34" charset="0"/>
              </a:rPr>
              <a:t> </a:t>
            </a:r>
            <a:r>
              <a:rPr lang="en-US" sz="2800" b="1" dirty="0" err="1">
                <a:solidFill>
                  <a:srgbClr val="1D2933"/>
                </a:solidFill>
                <a:latin typeface="Arial" panose="020B0604020202020204" pitchFamily="34" charset="0"/>
                <a:ea typeface="Arial" pitchFamily="34" charset="-122"/>
                <a:cs typeface="Arial" panose="020B0604020202020204" pitchFamily="34" charset="0"/>
              </a:rPr>
              <a:t>jalur</a:t>
            </a:r>
            <a:r>
              <a:rPr lang="en-US" sz="2800" b="1" dirty="0">
                <a:solidFill>
                  <a:srgbClr val="1D2933"/>
                </a:solidFill>
                <a:latin typeface="Arial" panose="020B0604020202020204" pitchFamily="34" charset="0"/>
                <a:ea typeface="Arial" pitchFamily="34" charset="-122"/>
                <a:cs typeface="Arial" panose="020B0604020202020204" pitchFamily="34" charset="0"/>
              </a:rPr>
              <a:t> reformasi Indonesia</a:t>
            </a:r>
            <a:endParaRPr lang="en-US" sz="2800" dirty="0">
              <a:latin typeface="Arial" panose="020B0604020202020204" pitchFamily="34" charset="0"/>
              <a:cs typeface="Arial" panose="020B0604020202020204" pitchFamily="34" charset="0"/>
            </a:endParaRPr>
          </a:p>
        </p:txBody>
      </p:sp>
      <p:sp>
        <p:nvSpPr>
          <p:cNvPr id="36" name="Shape 2">
            <a:extLst>
              <a:ext uri="{FF2B5EF4-FFF2-40B4-BE49-F238E27FC236}">
                <a16:creationId xmlns:a16="http://schemas.microsoft.com/office/drawing/2014/main" id="{F85459F5-05D8-E48F-386A-A22EEE868CA7}"/>
              </a:ext>
            </a:extLst>
          </p:cNvPr>
          <p:cNvSpPr/>
          <p:nvPr/>
        </p:nvSpPr>
        <p:spPr>
          <a:xfrm>
            <a:off x="435934" y="1485364"/>
            <a:ext cx="3611880" cy="4206240"/>
          </a:xfrm>
          <a:prstGeom prst="rect">
            <a:avLst/>
          </a:prstGeom>
          <a:solidFill>
            <a:srgbClr val="EDF0F3"/>
          </a:solidFill>
          <a:ln w="12700">
            <a:solidFill>
              <a:srgbClr val="EDF0F3"/>
            </a:solidFill>
            <a:prstDash val="solid"/>
          </a:ln>
        </p:spPr>
        <p:txBody>
          <a:bodyPr/>
          <a:lstStyle/>
          <a:p>
            <a:endParaRPr lang="en-US">
              <a:latin typeface="Arial" panose="020B0604020202020204" pitchFamily="34" charset="0"/>
              <a:cs typeface="Arial" panose="020B0604020202020204" pitchFamily="34" charset="0"/>
            </a:endParaRPr>
          </a:p>
        </p:txBody>
      </p:sp>
      <p:sp>
        <p:nvSpPr>
          <p:cNvPr id="37" name="Shape 3">
            <a:extLst>
              <a:ext uri="{FF2B5EF4-FFF2-40B4-BE49-F238E27FC236}">
                <a16:creationId xmlns:a16="http://schemas.microsoft.com/office/drawing/2014/main" id="{37C2F1BA-394B-7869-56AC-62ECA79B48E4}"/>
              </a:ext>
            </a:extLst>
          </p:cNvPr>
          <p:cNvSpPr/>
          <p:nvPr/>
        </p:nvSpPr>
        <p:spPr>
          <a:xfrm>
            <a:off x="435934" y="1485364"/>
            <a:ext cx="3611880" cy="91440"/>
          </a:xfrm>
          <a:prstGeom prst="rect">
            <a:avLst/>
          </a:prstGeom>
          <a:solidFill>
            <a:srgbClr val="355EFF"/>
          </a:solidFill>
          <a:ln w="12700">
            <a:solidFill>
              <a:srgbClr val="355EFF"/>
            </a:solidFill>
            <a:prstDash val="solid"/>
          </a:ln>
        </p:spPr>
        <p:txBody>
          <a:bodyPr/>
          <a:lstStyle/>
          <a:p>
            <a:endParaRPr lang="en-US">
              <a:latin typeface="Arial" panose="020B0604020202020204" pitchFamily="34" charset="0"/>
              <a:cs typeface="Arial" panose="020B0604020202020204" pitchFamily="34" charset="0"/>
            </a:endParaRPr>
          </a:p>
        </p:txBody>
      </p:sp>
      <p:pic>
        <p:nvPicPr>
          <p:cNvPr id="38" name="Image 0" descr="preencoded.png">
            <a:extLst>
              <a:ext uri="{FF2B5EF4-FFF2-40B4-BE49-F238E27FC236}">
                <a16:creationId xmlns:a16="http://schemas.microsoft.com/office/drawing/2014/main" id="{D36DFFB3-67B7-67D5-0185-D51AB56AD08B}"/>
              </a:ext>
            </a:extLst>
          </p:cNvPr>
          <p:cNvPicPr>
            <a:picLocks noChangeAspect="1"/>
          </p:cNvPicPr>
          <p:nvPr/>
        </p:nvPicPr>
        <p:blipFill>
          <a:blip r:embed="rId3"/>
          <a:stretch>
            <a:fillRect/>
          </a:stretch>
        </p:blipFill>
        <p:spPr>
          <a:xfrm>
            <a:off x="801694" y="1896844"/>
            <a:ext cx="640080" cy="640080"/>
          </a:xfrm>
          <a:prstGeom prst="rect">
            <a:avLst/>
          </a:prstGeom>
        </p:spPr>
      </p:pic>
      <p:sp>
        <p:nvSpPr>
          <p:cNvPr id="39" name="Text 4">
            <a:extLst>
              <a:ext uri="{FF2B5EF4-FFF2-40B4-BE49-F238E27FC236}">
                <a16:creationId xmlns:a16="http://schemas.microsoft.com/office/drawing/2014/main" id="{3DF9D1D5-DF9C-F98D-5964-45C58E113FE4}"/>
              </a:ext>
            </a:extLst>
          </p:cNvPr>
          <p:cNvSpPr/>
          <p:nvPr/>
        </p:nvSpPr>
        <p:spPr>
          <a:xfrm>
            <a:off x="801694" y="2674084"/>
            <a:ext cx="2880360" cy="457200"/>
          </a:xfrm>
          <a:prstGeom prst="rect">
            <a:avLst/>
          </a:prstGeom>
          <a:noFill/>
          <a:ln/>
        </p:spPr>
        <p:txBody>
          <a:bodyPr wrap="square" lIns="0" tIns="0" rIns="0" bIns="0" rtlCol="0" anchor="ctr"/>
          <a:lstStyle/>
          <a:p>
            <a:pPr marL="0" indent="0">
              <a:buNone/>
            </a:pPr>
            <a:r>
              <a:rPr lang="en-US" sz="2000" b="1" dirty="0">
                <a:solidFill>
                  <a:srgbClr val="1D2933"/>
                </a:solidFill>
                <a:latin typeface="Arial" panose="020B0604020202020204" pitchFamily="34" charset="0"/>
                <a:ea typeface="Calibri" pitchFamily="34" charset="-122"/>
                <a:cs typeface="Arial" panose="020B0604020202020204" pitchFamily="34" charset="0"/>
              </a:rPr>
              <a:t>Bentuk korporasi</a:t>
            </a:r>
            <a:endParaRPr lang="en-US" sz="2000" dirty="0">
              <a:latin typeface="Arial" panose="020B0604020202020204" pitchFamily="34" charset="0"/>
              <a:cs typeface="Arial" panose="020B0604020202020204" pitchFamily="34" charset="0"/>
            </a:endParaRPr>
          </a:p>
        </p:txBody>
      </p:sp>
      <p:sp>
        <p:nvSpPr>
          <p:cNvPr id="40" name="Shape 5">
            <a:extLst>
              <a:ext uri="{FF2B5EF4-FFF2-40B4-BE49-F238E27FC236}">
                <a16:creationId xmlns:a16="http://schemas.microsoft.com/office/drawing/2014/main" id="{B2936A33-2E58-A5CC-6DAA-8C3A9DDB9C3E}"/>
              </a:ext>
            </a:extLst>
          </p:cNvPr>
          <p:cNvSpPr/>
          <p:nvPr/>
        </p:nvSpPr>
        <p:spPr>
          <a:xfrm>
            <a:off x="801694" y="3131284"/>
            <a:ext cx="457200" cy="36576"/>
          </a:xfrm>
          <a:prstGeom prst="rect">
            <a:avLst/>
          </a:prstGeom>
          <a:solidFill>
            <a:srgbClr val="FFD000"/>
          </a:solidFill>
          <a:ln w="12700">
            <a:solidFill>
              <a:srgbClr val="FFD000"/>
            </a:solidFill>
            <a:prstDash val="solid"/>
          </a:ln>
        </p:spPr>
        <p:txBody>
          <a:bodyPr/>
          <a:lstStyle/>
          <a:p>
            <a:endParaRPr lang="en-US">
              <a:latin typeface="Arial" panose="020B0604020202020204" pitchFamily="34" charset="0"/>
              <a:cs typeface="Arial" panose="020B0604020202020204" pitchFamily="34" charset="0"/>
            </a:endParaRPr>
          </a:p>
        </p:txBody>
      </p:sp>
      <p:sp>
        <p:nvSpPr>
          <p:cNvPr id="41" name="Text 6">
            <a:extLst>
              <a:ext uri="{FF2B5EF4-FFF2-40B4-BE49-F238E27FC236}">
                <a16:creationId xmlns:a16="http://schemas.microsoft.com/office/drawing/2014/main" id="{EC7B3562-4736-352C-77C4-54535BF37955}"/>
              </a:ext>
            </a:extLst>
          </p:cNvPr>
          <p:cNvSpPr/>
          <p:nvPr/>
        </p:nvSpPr>
        <p:spPr>
          <a:xfrm>
            <a:off x="801694" y="3268444"/>
            <a:ext cx="2880360" cy="2286000"/>
          </a:xfrm>
          <a:prstGeom prst="rect">
            <a:avLst/>
          </a:prstGeom>
          <a:noFill/>
          <a:ln/>
        </p:spPr>
        <p:txBody>
          <a:bodyPr wrap="square" lIns="0" tIns="0" rIns="0" bIns="0" rtlCol="0" anchor="t"/>
          <a:lstStyle/>
          <a:p>
            <a:pPr marL="0" indent="0">
              <a:spcAft>
                <a:spcPts val="400"/>
              </a:spcAft>
              <a:buNone/>
            </a:pPr>
            <a:r>
              <a:rPr lang="en-US" sz="1300" dirty="0">
                <a:solidFill>
                  <a:srgbClr val="1D2933"/>
                </a:solidFill>
                <a:latin typeface="Arial" panose="020B0604020202020204" pitchFamily="34" charset="0"/>
                <a:ea typeface="Calibri" pitchFamily="34" charset="-122"/>
                <a:cs typeface="Arial" panose="020B0604020202020204" pitchFamily="34" charset="0"/>
              </a:rPr>
              <a:t>Memisahkan secara finansial transmisi PLN sebagai sub-holding di dalam grup PLN yang ada. Sesuai dengan UU 19/2003 dan UU 1/2025 (Danantara), tanpa privatisasi atau perubahan konstitusi. Restrukturisasi PLN 2022 sudah menetapkan presedennya.</a:t>
            </a:r>
            <a:endParaRPr lang="en-US" sz="1300" dirty="0">
              <a:latin typeface="Arial" panose="020B0604020202020204" pitchFamily="34" charset="0"/>
              <a:cs typeface="Arial" panose="020B0604020202020204" pitchFamily="34" charset="0"/>
            </a:endParaRPr>
          </a:p>
        </p:txBody>
      </p:sp>
      <p:sp>
        <p:nvSpPr>
          <p:cNvPr id="42" name="Shape 7">
            <a:extLst>
              <a:ext uri="{FF2B5EF4-FFF2-40B4-BE49-F238E27FC236}">
                <a16:creationId xmlns:a16="http://schemas.microsoft.com/office/drawing/2014/main" id="{2EB1034C-0E47-0903-E026-BEA310A484DF}"/>
              </a:ext>
            </a:extLst>
          </p:cNvPr>
          <p:cNvSpPr/>
          <p:nvPr/>
        </p:nvSpPr>
        <p:spPr>
          <a:xfrm>
            <a:off x="4253554" y="1485364"/>
            <a:ext cx="3611880" cy="4206240"/>
          </a:xfrm>
          <a:prstGeom prst="rect">
            <a:avLst/>
          </a:prstGeom>
          <a:solidFill>
            <a:srgbClr val="EDF0F3"/>
          </a:solidFill>
          <a:ln w="12700">
            <a:solidFill>
              <a:srgbClr val="EDF0F3"/>
            </a:solidFill>
            <a:prstDash val="solid"/>
          </a:ln>
        </p:spPr>
        <p:txBody>
          <a:bodyPr/>
          <a:lstStyle/>
          <a:p>
            <a:endParaRPr lang="en-US">
              <a:latin typeface="Arial" panose="020B0604020202020204" pitchFamily="34" charset="0"/>
              <a:cs typeface="Arial" panose="020B0604020202020204" pitchFamily="34" charset="0"/>
            </a:endParaRPr>
          </a:p>
        </p:txBody>
      </p:sp>
      <p:sp>
        <p:nvSpPr>
          <p:cNvPr id="43" name="Shape 8">
            <a:extLst>
              <a:ext uri="{FF2B5EF4-FFF2-40B4-BE49-F238E27FC236}">
                <a16:creationId xmlns:a16="http://schemas.microsoft.com/office/drawing/2014/main" id="{563A6853-F4A3-7DBC-91EF-ABF2625C3C01}"/>
              </a:ext>
            </a:extLst>
          </p:cNvPr>
          <p:cNvSpPr/>
          <p:nvPr/>
        </p:nvSpPr>
        <p:spPr>
          <a:xfrm>
            <a:off x="4253554" y="1485364"/>
            <a:ext cx="3611880" cy="91440"/>
          </a:xfrm>
          <a:prstGeom prst="rect">
            <a:avLst/>
          </a:prstGeom>
          <a:solidFill>
            <a:srgbClr val="355EFF"/>
          </a:solidFill>
          <a:ln w="12700">
            <a:solidFill>
              <a:srgbClr val="355EFF"/>
            </a:solidFill>
            <a:prstDash val="solid"/>
          </a:ln>
        </p:spPr>
        <p:txBody>
          <a:bodyPr/>
          <a:lstStyle/>
          <a:p>
            <a:endParaRPr lang="en-US">
              <a:latin typeface="Arial" panose="020B0604020202020204" pitchFamily="34" charset="0"/>
              <a:cs typeface="Arial" panose="020B0604020202020204" pitchFamily="34" charset="0"/>
            </a:endParaRPr>
          </a:p>
        </p:txBody>
      </p:sp>
      <p:pic>
        <p:nvPicPr>
          <p:cNvPr id="44" name="Image 1" descr="preencoded.png">
            <a:extLst>
              <a:ext uri="{FF2B5EF4-FFF2-40B4-BE49-F238E27FC236}">
                <a16:creationId xmlns:a16="http://schemas.microsoft.com/office/drawing/2014/main" id="{85328C7E-A4CA-2AA5-5B91-81536F7FDA02}"/>
              </a:ext>
            </a:extLst>
          </p:cNvPr>
          <p:cNvPicPr>
            <a:picLocks noChangeAspect="1"/>
          </p:cNvPicPr>
          <p:nvPr/>
        </p:nvPicPr>
        <p:blipFill>
          <a:blip r:embed="rId4"/>
          <a:stretch>
            <a:fillRect/>
          </a:stretch>
        </p:blipFill>
        <p:spPr>
          <a:xfrm>
            <a:off x="4619314" y="1896844"/>
            <a:ext cx="640080" cy="640080"/>
          </a:xfrm>
          <a:prstGeom prst="rect">
            <a:avLst/>
          </a:prstGeom>
        </p:spPr>
      </p:pic>
      <p:sp>
        <p:nvSpPr>
          <p:cNvPr id="45" name="Text 9">
            <a:extLst>
              <a:ext uri="{FF2B5EF4-FFF2-40B4-BE49-F238E27FC236}">
                <a16:creationId xmlns:a16="http://schemas.microsoft.com/office/drawing/2014/main" id="{4818558E-6E29-4DAA-BFC2-CE15375C1142}"/>
              </a:ext>
            </a:extLst>
          </p:cNvPr>
          <p:cNvSpPr/>
          <p:nvPr/>
        </p:nvSpPr>
        <p:spPr>
          <a:xfrm>
            <a:off x="4619314" y="2674084"/>
            <a:ext cx="2880360" cy="457200"/>
          </a:xfrm>
          <a:prstGeom prst="rect">
            <a:avLst/>
          </a:prstGeom>
          <a:noFill/>
          <a:ln/>
        </p:spPr>
        <p:txBody>
          <a:bodyPr wrap="square" lIns="0" tIns="0" rIns="0" bIns="0" rtlCol="0" anchor="ctr"/>
          <a:lstStyle/>
          <a:p>
            <a:pPr marL="0" indent="0">
              <a:buNone/>
            </a:pPr>
            <a:r>
              <a:rPr lang="en-US" sz="2000" b="1" dirty="0">
                <a:solidFill>
                  <a:srgbClr val="1D2933"/>
                </a:solidFill>
                <a:latin typeface="Arial" panose="020B0604020202020204" pitchFamily="34" charset="0"/>
                <a:ea typeface="Calibri" pitchFamily="34" charset="-122"/>
                <a:cs typeface="Arial" panose="020B0604020202020204" pitchFamily="34" charset="0"/>
              </a:rPr>
              <a:t>Desain tarif</a:t>
            </a:r>
            <a:endParaRPr lang="en-US" sz="2000" dirty="0">
              <a:latin typeface="Arial" panose="020B0604020202020204" pitchFamily="34" charset="0"/>
              <a:cs typeface="Arial" panose="020B0604020202020204" pitchFamily="34" charset="0"/>
            </a:endParaRPr>
          </a:p>
        </p:txBody>
      </p:sp>
      <p:sp>
        <p:nvSpPr>
          <p:cNvPr id="46" name="Shape 10">
            <a:extLst>
              <a:ext uri="{FF2B5EF4-FFF2-40B4-BE49-F238E27FC236}">
                <a16:creationId xmlns:a16="http://schemas.microsoft.com/office/drawing/2014/main" id="{76460848-2DFD-E0EE-ECC4-D7B6185B8A3B}"/>
              </a:ext>
            </a:extLst>
          </p:cNvPr>
          <p:cNvSpPr/>
          <p:nvPr/>
        </p:nvSpPr>
        <p:spPr>
          <a:xfrm>
            <a:off x="4619314" y="3131284"/>
            <a:ext cx="457200" cy="36576"/>
          </a:xfrm>
          <a:prstGeom prst="rect">
            <a:avLst/>
          </a:prstGeom>
          <a:solidFill>
            <a:srgbClr val="FFD000"/>
          </a:solidFill>
          <a:ln w="12700">
            <a:solidFill>
              <a:srgbClr val="FFD000"/>
            </a:solidFill>
            <a:prstDash val="solid"/>
          </a:ln>
        </p:spPr>
        <p:txBody>
          <a:bodyPr/>
          <a:lstStyle/>
          <a:p>
            <a:endParaRPr lang="en-US">
              <a:latin typeface="Arial" panose="020B0604020202020204" pitchFamily="34" charset="0"/>
              <a:cs typeface="Arial" panose="020B0604020202020204" pitchFamily="34" charset="0"/>
            </a:endParaRPr>
          </a:p>
        </p:txBody>
      </p:sp>
      <p:sp>
        <p:nvSpPr>
          <p:cNvPr id="47" name="Text 11">
            <a:extLst>
              <a:ext uri="{FF2B5EF4-FFF2-40B4-BE49-F238E27FC236}">
                <a16:creationId xmlns:a16="http://schemas.microsoft.com/office/drawing/2014/main" id="{1F9C1EA1-0B28-B476-FDA5-6189BA44A1C9}"/>
              </a:ext>
            </a:extLst>
          </p:cNvPr>
          <p:cNvSpPr/>
          <p:nvPr/>
        </p:nvSpPr>
        <p:spPr>
          <a:xfrm>
            <a:off x="4619314" y="3268444"/>
            <a:ext cx="2880360" cy="2286000"/>
          </a:xfrm>
          <a:prstGeom prst="rect">
            <a:avLst/>
          </a:prstGeom>
          <a:noFill/>
          <a:ln/>
        </p:spPr>
        <p:txBody>
          <a:bodyPr wrap="square" lIns="0" tIns="0" rIns="0" bIns="0" rtlCol="0" anchor="t"/>
          <a:lstStyle/>
          <a:p>
            <a:pPr marL="0" indent="0">
              <a:spcAft>
                <a:spcPts val="400"/>
              </a:spcAft>
              <a:buNone/>
            </a:pPr>
            <a:r>
              <a:rPr lang="en-US" sz="1300" dirty="0">
                <a:solidFill>
                  <a:srgbClr val="1D2933"/>
                </a:solidFill>
                <a:latin typeface="Arial" panose="020B0604020202020204" pitchFamily="34" charset="0"/>
                <a:ea typeface="Calibri" pitchFamily="34" charset="-122"/>
                <a:cs typeface="Arial" panose="020B0604020202020204" pitchFamily="34" charset="0"/>
              </a:rPr>
              <a:t>Tarif transmisi yang terpisah dan teregulasi yang mencakup opex, depresiasi, dan tingkat pengembalian teregulasi atas modal terinvestasi, ditetapkan oleh regulator independen berdasarkan prinsip rate-of-return dan cost-of-service. Pasar modal memberi harga pada apa yang dapat mereka lihat dan bandingkan.</a:t>
            </a:r>
            <a:endParaRPr lang="en-US" sz="1300" dirty="0">
              <a:latin typeface="Arial" panose="020B0604020202020204" pitchFamily="34" charset="0"/>
              <a:cs typeface="Arial" panose="020B0604020202020204" pitchFamily="34" charset="0"/>
            </a:endParaRPr>
          </a:p>
        </p:txBody>
      </p:sp>
      <p:sp>
        <p:nvSpPr>
          <p:cNvPr id="48" name="Shape 12">
            <a:extLst>
              <a:ext uri="{FF2B5EF4-FFF2-40B4-BE49-F238E27FC236}">
                <a16:creationId xmlns:a16="http://schemas.microsoft.com/office/drawing/2014/main" id="{30D3EE76-69DE-2366-7951-D5296E95BD45}"/>
              </a:ext>
            </a:extLst>
          </p:cNvPr>
          <p:cNvSpPr/>
          <p:nvPr/>
        </p:nvSpPr>
        <p:spPr>
          <a:xfrm>
            <a:off x="8071174" y="1485364"/>
            <a:ext cx="3611880" cy="4206240"/>
          </a:xfrm>
          <a:prstGeom prst="rect">
            <a:avLst/>
          </a:prstGeom>
          <a:solidFill>
            <a:srgbClr val="EDF0F3"/>
          </a:solidFill>
          <a:ln w="12700">
            <a:solidFill>
              <a:srgbClr val="EDF0F3"/>
            </a:solidFill>
            <a:prstDash val="solid"/>
          </a:ln>
        </p:spPr>
        <p:txBody>
          <a:bodyPr/>
          <a:lstStyle/>
          <a:p>
            <a:endParaRPr lang="en-US">
              <a:latin typeface="Arial" panose="020B0604020202020204" pitchFamily="34" charset="0"/>
              <a:cs typeface="Arial" panose="020B0604020202020204" pitchFamily="34" charset="0"/>
            </a:endParaRPr>
          </a:p>
        </p:txBody>
      </p:sp>
      <p:sp>
        <p:nvSpPr>
          <p:cNvPr id="49" name="Shape 13">
            <a:extLst>
              <a:ext uri="{FF2B5EF4-FFF2-40B4-BE49-F238E27FC236}">
                <a16:creationId xmlns:a16="http://schemas.microsoft.com/office/drawing/2014/main" id="{7592B8E7-22EF-3DC6-5336-0CE1FB50193E}"/>
              </a:ext>
            </a:extLst>
          </p:cNvPr>
          <p:cNvSpPr/>
          <p:nvPr/>
        </p:nvSpPr>
        <p:spPr>
          <a:xfrm>
            <a:off x="8071174" y="1485364"/>
            <a:ext cx="3611880" cy="91440"/>
          </a:xfrm>
          <a:prstGeom prst="rect">
            <a:avLst/>
          </a:prstGeom>
          <a:solidFill>
            <a:srgbClr val="355EFF"/>
          </a:solidFill>
          <a:ln w="12700">
            <a:solidFill>
              <a:srgbClr val="355EFF"/>
            </a:solidFill>
            <a:prstDash val="solid"/>
          </a:ln>
        </p:spPr>
        <p:txBody>
          <a:bodyPr/>
          <a:lstStyle/>
          <a:p>
            <a:endParaRPr lang="en-US">
              <a:latin typeface="Arial" panose="020B0604020202020204" pitchFamily="34" charset="0"/>
              <a:cs typeface="Arial" panose="020B0604020202020204" pitchFamily="34" charset="0"/>
            </a:endParaRPr>
          </a:p>
        </p:txBody>
      </p:sp>
      <p:pic>
        <p:nvPicPr>
          <p:cNvPr id="50" name="Image 2" descr="preencoded.png">
            <a:extLst>
              <a:ext uri="{FF2B5EF4-FFF2-40B4-BE49-F238E27FC236}">
                <a16:creationId xmlns:a16="http://schemas.microsoft.com/office/drawing/2014/main" id="{34D4F2B6-EA12-281C-0AA0-299D920F282D}"/>
              </a:ext>
            </a:extLst>
          </p:cNvPr>
          <p:cNvPicPr>
            <a:picLocks noChangeAspect="1"/>
          </p:cNvPicPr>
          <p:nvPr/>
        </p:nvPicPr>
        <p:blipFill>
          <a:blip r:embed="rId5"/>
          <a:stretch>
            <a:fillRect/>
          </a:stretch>
        </p:blipFill>
        <p:spPr>
          <a:xfrm>
            <a:off x="8436934" y="1896844"/>
            <a:ext cx="640080" cy="640080"/>
          </a:xfrm>
          <a:prstGeom prst="rect">
            <a:avLst/>
          </a:prstGeom>
        </p:spPr>
      </p:pic>
      <p:sp>
        <p:nvSpPr>
          <p:cNvPr id="51" name="Text 14">
            <a:extLst>
              <a:ext uri="{FF2B5EF4-FFF2-40B4-BE49-F238E27FC236}">
                <a16:creationId xmlns:a16="http://schemas.microsoft.com/office/drawing/2014/main" id="{41410961-97DB-0F57-0D7F-3F78EFC772A5}"/>
              </a:ext>
            </a:extLst>
          </p:cNvPr>
          <p:cNvSpPr/>
          <p:nvPr/>
        </p:nvSpPr>
        <p:spPr>
          <a:xfrm>
            <a:off x="8436934" y="2674084"/>
            <a:ext cx="2880360" cy="457200"/>
          </a:xfrm>
          <a:prstGeom prst="rect">
            <a:avLst/>
          </a:prstGeom>
          <a:noFill/>
          <a:ln/>
        </p:spPr>
        <p:txBody>
          <a:bodyPr wrap="square" lIns="0" tIns="0" rIns="0" bIns="0" rtlCol="0" anchor="ctr"/>
          <a:lstStyle/>
          <a:p>
            <a:pPr marL="0" indent="0">
              <a:buNone/>
            </a:pPr>
            <a:r>
              <a:rPr lang="en-US" sz="2000" b="1" dirty="0">
                <a:solidFill>
                  <a:srgbClr val="1D2933"/>
                </a:solidFill>
                <a:latin typeface="Arial" panose="020B0604020202020204" pitchFamily="34" charset="0"/>
                <a:ea typeface="Calibri" pitchFamily="34" charset="-122"/>
                <a:cs typeface="Arial" panose="020B0604020202020204" pitchFamily="34" charset="0"/>
              </a:rPr>
              <a:t>Urutan pelaksanaan</a:t>
            </a:r>
            <a:endParaRPr lang="en-US" sz="2000" dirty="0">
              <a:latin typeface="Arial" panose="020B0604020202020204" pitchFamily="34" charset="0"/>
              <a:cs typeface="Arial" panose="020B0604020202020204" pitchFamily="34" charset="0"/>
            </a:endParaRPr>
          </a:p>
        </p:txBody>
      </p:sp>
      <p:sp>
        <p:nvSpPr>
          <p:cNvPr id="52" name="Shape 15">
            <a:extLst>
              <a:ext uri="{FF2B5EF4-FFF2-40B4-BE49-F238E27FC236}">
                <a16:creationId xmlns:a16="http://schemas.microsoft.com/office/drawing/2014/main" id="{09DD6FBA-B950-C080-D683-ABCD05C3D176}"/>
              </a:ext>
            </a:extLst>
          </p:cNvPr>
          <p:cNvSpPr/>
          <p:nvPr/>
        </p:nvSpPr>
        <p:spPr>
          <a:xfrm>
            <a:off x="8436934" y="3131284"/>
            <a:ext cx="457200" cy="36576"/>
          </a:xfrm>
          <a:prstGeom prst="rect">
            <a:avLst/>
          </a:prstGeom>
          <a:solidFill>
            <a:srgbClr val="FFD000"/>
          </a:solidFill>
          <a:ln w="12700">
            <a:solidFill>
              <a:srgbClr val="FFD000"/>
            </a:solidFill>
            <a:prstDash val="solid"/>
          </a:ln>
        </p:spPr>
        <p:txBody>
          <a:bodyPr/>
          <a:lstStyle/>
          <a:p>
            <a:endParaRPr lang="en-US">
              <a:latin typeface="Arial" panose="020B0604020202020204" pitchFamily="34" charset="0"/>
              <a:cs typeface="Arial" panose="020B0604020202020204" pitchFamily="34" charset="0"/>
            </a:endParaRPr>
          </a:p>
        </p:txBody>
      </p:sp>
      <p:sp>
        <p:nvSpPr>
          <p:cNvPr id="53" name="Text 16">
            <a:extLst>
              <a:ext uri="{FF2B5EF4-FFF2-40B4-BE49-F238E27FC236}">
                <a16:creationId xmlns:a16="http://schemas.microsoft.com/office/drawing/2014/main" id="{3720FB28-5ACF-BC64-6CA2-682A15ABE7C8}"/>
              </a:ext>
            </a:extLst>
          </p:cNvPr>
          <p:cNvSpPr/>
          <p:nvPr/>
        </p:nvSpPr>
        <p:spPr>
          <a:xfrm>
            <a:off x="8436934" y="3268444"/>
            <a:ext cx="2880360" cy="2286000"/>
          </a:xfrm>
          <a:prstGeom prst="rect">
            <a:avLst/>
          </a:prstGeom>
          <a:noFill/>
          <a:ln/>
        </p:spPr>
        <p:txBody>
          <a:bodyPr wrap="square" lIns="0" tIns="0" rIns="0" bIns="0" rtlCol="0" anchor="t"/>
          <a:lstStyle/>
          <a:p>
            <a:pPr marL="0" indent="0">
              <a:spcAft>
                <a:spcPts val="400"/>
              </a:spcAft>
              <a:buNone/>
            </a:pPr>
            <a:r>
              <a:rPr lang="en-US" sz="1300" dirty="0">
                <a:solidFill>
                  <a:srgbClr val="1D2933"/>
                </a:solidFill>
                <a:latin typeface="Arial" panose="020B0604020202020204" pitchFamily="34" charset="0"/>
                <a:ea typeface="Calibri" pitchFamily="34" charset="-122"/>
                <a:cs typeface="Arial" panose="020B0604020202020204" pitchFamily="34" charset="0"/>
              </a:rPr>
              <a:t>Pemisahan finansial aset, transfer pricing internal, dan transparansi tarif dapat ditahap-tahapkan sebelum pemisahan institusional penuh. Setiap langkah dapat dibalik dan membangun kredibilitas secara bertahap, bukan memerlukan satu peristiwa legislatif tunggal.</a:t>
            </a:r>
            <a:endParaRPr lang="en-US" sz="1300" dirty="0">
              <a:latin typeface="Arial" panose="020B0604020202020204" pitchFamily="34" charset="0"/>
              <a:cs typeface="Arial" panose="020B0604020202020204" pitchFamily="34" charset="0"/>
            </a:endParaRPr>
          </a:p>
        </p:txBody>
      </p:sp>
      <p:sp>
        <p:nvSpPr>
          <p:cNvPr id="54" name="Text 17">
            <a:extLst>
              <a:ext uri="{FF2B5EF4-FFF2-40B4-BE49-F238E27FC236}">
                <a16:creationId xmlns:a16="http://schemas.microsoft.com/office/drawing/2014/main" id="{ABAA19EE-509E-224C-809F-60F95C32772B}"/>
              </a:ext>
            </a:extLst>
          </p:cNvPr>
          <p:cNvSpPr/>
          <p:nvPr/>
        </p:nvSpPr>
        <p:spPr>
          <a:xfrm>
            <a:off x="435934" y="5828764"/>
            <a:ext cx="11247120" cy="228600"/>
          </a:xfrm>
          <a:prstGeom prst="rect">
            <a:avLst/>
          </a:prstGeom>
          <a:noFill/>
          <a:ln/>
        </p:spPr>
        <p:txBody>
          <a:bodyPr wrap="square" lIns="0" tIns="0" rIns="0" bIns="0" rtlCol="0" anchor="ctr"/>
          <a:lstStyle/>
          <a:p>
            <a:pPr marL="0" indent="0">
              <a:buNone/>
            </a:pPr>
            <a:r>
              <a:rPr lang="en-US" sz="900" i="1" dirty="0">
                <a:solidFill>
                  <a:srgbClr val="5B6573"/>
                </a:solidFill>
                <a:latin typeface="Arial" panose="020B0604020202020204" pitchFamily="34" charset="0"/>
                <a:ea typeface="Calibri" pitchFamily="34" charset="-122"/>
                <a:cs typeface="Arial" panose="020B0604020202020204" pitchFamily="34" charset="0"/>
              </a:rPr>
              <a:t>Sumber: Analisis IEEFA.</a:t>
            </a:r>
            <a:endParaRPr lang="en-US" sz="900" dirty="0">
              <a:latin typeface="Arial" panose="020B0604020202020204" pitchFamily="34" charset="0"/>
              <a:cs typeface="Arial" panose="020B0604020202020204" pitchFamily="34" charset="0"/>
            </a:endParaRPr>
          </a:p>
        </p:txBody>
      </p:sp>
      <p:sp>
        <p:nvSpPr>
          <p:cNvPr id="55" name="Text 1">
            <a:extLst>
              <a:ext uri="{FF2B5EF4-FFF2-40B4-BE49-F238E27FC236}">
                <a16:creationId xmlns:a16="http://schemas.microsoft.com/office/drawing/2014/main" id="{E2B7663D-75E1-CB3D-94F6-F82E94CCC1AD}"/>
              </a:ext>
            </a:extLst>
          </p:cNvPr>
          <p:cNvSpPr/>
          <p:nvPr/>
        </p:nvSpPr>
        <p:spPr>
          <a:xfrm>
            <a:off x="435934" y="899677"/>
            <a:ext cx="11247120" cy="457200"/>
          </a:xfrm>
          <a:prstGeom prst="rect">
            <a:avLst/>
          </a:prstGeom>
          <a:noFill/>
          <a:ln/>
        </p:spPr>
        <p:txBody>
          <a:bodyPr wrap="square" lIns="0" tIns="0" rIns="0" bIns="0" rtlCol="0" anchor="ctr"/>
          <a:lstStyle/>
          <a:p>
            <a:pPr marL="0" indent="0">
              <a:buNone/>
            </a:pPr>
            <a:r>
              <a:rPr lang="en-US" sz="1400" i="1" dirty="0">
                <a:solidFill>
                  <a:srgbClr val="5B6573"/>
                </a:solidFill>
                <a:latin typeface="Arial" panose="020B0604020202020204" pitchFamily="34" charset="0"/>
                <a:ea typeface="Calibri" pitchFamily="34" charset="-122"/>
                <a:cs typeface="Arial" panose="020B0604020202020204" pitchFamily="34" charset="0"/>
              </a:rPr>
              <a:t>Tiga langkah struktural mengubah transmisi dari biaya sisa menjadi bisnis infrastruktur yang dapat dibiayai.</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196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E9346-4C46-2941-1985-9033F2BD36B3}"/>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ECEDC6BB-8D5F-3711-7A69-B26C28C3CF04}"/>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D4A3BAF8-6549-6CD5-E2B4-9A0C6908A694}"/>
              </a:ext>
            </a:extLst>
          </p:cNvPr>
          <p:cNvSpPr>
            <a:spLocks noGrp="1"/>
          </p:cNvSpPr>
          <p:nvPr>
            <p:ph type="sldNum" sz="quarter" idx="4"/>
          </p:nvPr>
        </p:nvSpPr>
        <p:spPr/>
        <p:txBody>
          <a:bodyPr/>
          <a:lstStyle/>
          <a:p>
            <a:fld id="{7782931A-7D25-4B4B-9464-57AE418934A3}" type="slidenum">
              <a:rPr lang="en-US" smtClean="0"/>
              <a:pPr/>
              <a:t>24</a:t>
            </a:fld>
            <a:endParaRPr lang="en-US"/>
          </a:p>
        </p:txBody>
      </p:sp>
      <p:sp>
        <p:nvSpPr>
          <p:cNvPr id="2" name="Text 0">
            <a:extLst>
              <a:ext uri="{FF2B5EF4-FFF2-40B4-BE49-F238E27FC236}">
                <a16:creationId xmlns:a16="http://schemas.microsoft.com/office/drawing/2014/main" id="{6696D58D-AE25-373B-DE48-865D2888D1F5}"/>
              </a:ext>
            </a:extLst>
          </p:cNvPr>
          <p:cNvSpPr/>
          <p:nvPr/>
        </p:nvSpPr>
        <p:spPr>
          <a:xfrm>
            <a:off x="435934" y="245609"/>
            <a:ext cx="11247120" cy="640080"/>
          </a:xfrm>
          <a:prstGeom prst="rect">
            <a:avLst/>
          </a:prstGeom>
          <a:noFill/>
          <a:ln/>
        </p:spPr>
        <p:txBody>
          <a:bodyPr wrap="square" lIns="0" tIns="0" rIns="0" bIns="0" rtlCol="0" anchor="ctr"/>
          <a:lstStyle/>
          <a:p>
            <a:pPr marL="0" indent="0">
              <a:buNone/>
            </a:pPr>
            <a:r>
              <a:rPr lang="en-US" sz="3000" b="1" dirty="0" err="1">
                <a:solidFill>
                  <a:srgbClr val="1D2933"/>
                </a:solidFill>
                <a:latin typeface="Arial" panose="020B0604020202020204" pitchFamily="34" charset="0"/>
                <a:ea typeface="Calibri" pitchFamily="34" charset="-122"/>
                <a:cs typeface="Arial" panose="020B0604020202020204" pitchFamily="34" charset="0"/>
              </a:rPr>
              <a:t>Rekomendasi</a:t>
            </a:r>
            <a:r>
              <a:rPr lang="en-US" sz="3000" b="1" dirty="0">
                <a:solidFill>
                  <a:srgbClr val="1D2933"/>
                </a:solidFill>
                <a:latin typeface="Arial" panose="020B0604020202020204" pitchFamily="34" charset="0"/>
                <a:ea typeface="Calibri" pitchFamily="34" charset="-122"/>
                <a:cs typeface="Arial" panose="020B0604020202020204" pitchFamily="34" charset="0"/>
              </a:rPr>
              <a:t> IEEFA</a:t>
            </a:r>
            <a:endParaRPr lang="en-US" sz="3000" dirty="0">
              <a:latin typeface="Arial" panose="020B0604020202020204" pitchFamily="34" charset="0"/>
              <a:cs typeface="Arial" panose="020B0604020202020204" pitchFamily="34" charset="0"/>
            </a:endParaRPr>
          </a:p>
        </p:txBody>
      </p:sp>
      <p:sp>
        <p:nvSpPr>
          <p:cNvPr id="3" name="Text 1">
            <a:extLst>
              <a:ext uri="{FF2B5EF4-FFF2-40B4-BE49-F238E27FC236}">
                <a16:creationId xmlns:a16="http://schemas.microsoft.com/office/drawing/2014/main" id="{20ACA8E3-AA97-B01A-E125-5AA41C5AEFD7}"/>
              </a:ext>
            </a:extLst>
          </p:cNvPr>
          <p:cNvSpPr/>
          <p:nvPr/>
        </p:nvSpPr>
        <p:spPr>
          <a:xfrm>
            <a:off x="435934" y="931409"/>
            <a:ext cx="11247120" cy="457200"/>
          </a:xfrm>
          <a:prstGeom prst="rect">
            <a:avLst/>
          </a:prstGeom>
          <a:noFill/>
          <a:ln/>
        </p:spPr>
        <p:txBody>
          <a:bodyPr wrap="square" lIns="0" tIns="0" rIns="0" bIns="0" rtlCol="0" anchor="ctr"/>
          <a:lstStyle/>
          <a:p>
            <a:pPr marL="0" indent="0">
              <a:buNone/>
            </a:pPr>
            <a:r>
              <a:rPr lang="en-US" sz="1400" i="1" dirty="0">
                <a:solidFill>
                  <a:srgbClr val="5B6573"/>
                </a:solidFill>
                <a:latin typeface="Arial" panose="020B0604020202020204" pitchFamily="34" charset="0"/>
                <a:ea typeface="Calibri" pitchFamily="34" charset="-122"/>
                <a:cs typeface="Arial" panose="020B0604020202020204" pitchFamily="34" charset="0"/>
              </a:rPr>
              <a:t>Tiga komitmen konkret yang akan membuka pembiayaan transmisi tanpa mengubah kepemilikan negara.</a:t>
            </a:r>
            <a:endParaRPr lang="en-US" sz="1400" dirty="0">
              <a:latin typeface="Arial" panose="020B0604020202020204" pitchFamily="34" charset="0"/>
              <a:cs typeface="Arial" panose="020B0604020202020204" pitchFamily="34" charset="0"/>
            </a:endParaRPr>
          </a:p>
        </p:txBody>
      </p:sp>
      <p:sp>
        <p:nvSpPr>
          <p:cNvPr id="6" name="Shape 2">
            <a:extLst>
              <a:ext uri="{FF2B5EF4-FFF2-40B4-BE49-F238E27FC236}">
                <a16:creationId xmlns:a16="http://schemas.microsoft.com/office/drawing/2014/main" id="{D66CAC13-E910-C7D4-D7ED-F4AC94EA0AFA}"/>
              </a:ext>
            </a:extLst>
          </p:cNvPr>
          <p:cNvSpPr/>
          <p:nvPr/>
        </p:nvSpPr>
        <p:spPr>
          <a:xfrm>
            <a:off x="435934" y="1556602"/>
            <a:ext cx="11274552" cy="1325880"/>
          </a:xfrm>
          <a:prstGeom prst="rect">
            <a:avLst/>
          </a:prstGeom>
          <a:solidFill>
            <a:srgbClr val="EDF0F3"/>
          </a:solidFill>
          <a:ln w="12700">
            <a:solidFill>
              <a:srgbClr val="EDF0F3"/>
            </a:solidFill>
            <a:prstDash val="solid"/>
          </a:ln>
        </p:spPr>
        <p:txBody>
          <a:bodyPr/>
          <a:lstStyle/>
          <a:p>
            <a:endParaRPr lang="en-US">
              <a:latin typeface="Arial" panose="020B0604020202020204" pitchFamily="34" charset="0"/>
              <a:cs typeface="Arial" panose="020B0604020202020204" pitchFamily="34" charset="0"/>
            </a:endParaRPr>
          </a:p>
        </p:txBody>
      </p:sp>
      <p:sp>
        <p:nvSpPr>
          <p:cNvPr id="7" name="Shape 3">
            <a:extLst>
              <a:ext uri="{FF2B5EF4-FFF2-40B4-BE49-F238E27FC236}">
                <a16:creationId xmlns:a16="http://schemas.microsoft.com/office/drawing/2014/main" id="{1341C7AD-0466-0307-A69C-966D6F0BF6AB}"/>
              </a:ext>
            </a:extLst>
          </p:cNvPr>
          <p:cNvSpPr/>
          <p:nvPr/>
        </p:nvSpPr>
        <p:spPr>
          <a:xfrm>
            <a:off x="435934" y="1556602"/>
            <a:ext cx="109728" cy="1325880"/>
          </a:xfrm>
          <a:prstGeom prst="rect">
            <a:avLst/>
          </a:prstGeom>
          <a:solidFill>
            <a:srgbClr val="355EFF"/>
          </a:solidFill>
          <a:ln w="12700">
            <a:solidFill>
              <a:srgbClr val="355EFF"/>
            </a:solidFill>
            <a:prstDash val="solid"/>
          </a:ln>
        </p:spPr>
        <p:txBody>
          <a:bodyPr/>
          <a:lstStyle/>
          <a:p>
            <a:endParaRPr lang="en-US">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F70C7A5F-70E9-A3A3-F767-DDCAD38442B1}"/>
              </a:ext>
            </a:extLst>
          </p:cNvPr>
          <p:cNvSpPr/>
          <p:nvPr/>
        </p:nvSpPr>
        <p:spPr>
          <a:xfrm>
            <a:off x="755974" y="1693762"/>
            <a:ext cx="1371600" cy="1051560"/>
          </a:xfrm>
          <a:prstGeom prst="rect">
            <a:avLst/>
          </a:prstGeom>
          <a:noFill/>
          <a:ln/>
        </p:spPr>
        <p:txBody>
          <a:bodyPr wrap="square" lIns="0" tIns="0" rIns="0" bIns="0" rtlCol="0" anchor="ctr"/>
          <a:lstStyle/>
          <a:p>
            <a:pPr marL="0" indent="0">
              <a:buNone/>
            </a:pPr>
            <a:r>
              <a:rPr lang="en-US" sz="5200" b="1" dirty="0">
                <a:solidFill>
                  <a:srgbClr val="355EFF"/>
                </a:solidFill>
                <a:latin typeface="Arial" panose="020B0604020202020204" pitchFamily="34" charset="0"/>
                <a:ea typeface="Calibri" pitchFamily="34" charset="-122"/>
                <a:cs typeface="Arial" panose="020B0604020202020204" pitchFamily="34" charset="0"/>
              </a:rPr>
              <a:t>01</a:t>
            </a:r>
            <a:endParaRPr lang="en-US" sz="5200" dirty="0">
              <a:latin typeface="Arial" panose="020B0604020202020204" pitchFamily="34" charset="0"/>
              <a:cs typeface="Arial" panose="020B0604020202020204" pitchFamily="34" charset="0"/>
            </a:endParaRPr>
          </a:p>
        </p:txBody>
      </p:sp>
      <p:sp>
        <p:nvSpPr>
          <p:cNvPr id="9" name="Text 5">
            <a:extLst>
              <a:ext uri="{FF2B5EF4-FFF2-40B4-BE49-F238E27FC236}">
                <a16:creationId xmlns:a16="http://schemas.microsoft.com/office/drawing/2014/main" id="{4285D700-F519-3656-7185-F47C35753B8E}"/>
              </a:ext>
            </a:extLst>
          </p:cNvPr>
          <p:cNvSpPr/>
          <p:nvPr/>
        </p:nvSpPr>
        <p:spPr>
          <a:xfrm>
            <a:off x="2264734" y="1739482"/>
            <a:ext cx="9326880" cy="457200"/>
          </a:xfrm>
          <a:prstGeom prst="rect">
            <a:avLst/>
          </a:prstGeom>
          <a:noFill/>
          <a:ln/>
        </p:spPr>
        <p:txBody>
          <a:bodyPr wrap="square" lIns="0" tIns="0" rIns="0" bIns="0" rtlCol="0" anchor="ctr"/>
          <a:lstStyle/>
          <a:p>
            <a:pPr marL="0" indent="0">
              <a:buNone/>
            </a:pPr>
            <a:r>
              <a:rPr lang="en-US" sz="1900" b="1" dirty="0">
                <a:solidFill>
                  <a:srgbClr val="1D2933"/>
                </a:solidFill>
                <a:latin typeface="Arial" panose="020B0604020202020204" pitchFamily="34" charset="0"/>
                <a:ea typeface="Calibri" pitchFamily="34" charset="-122"/>
                <a:cs typeface="Arial" panose="020B0604020202020204" pitchFamily="34" charset="0"/>
              </a:rPr>
              <a:t>Memisahkan secara finansial transmisi PLN sebagai sub-holding</a:t>
            </a:r>
            <a:endParaRPr lang="en-US" sz="1900" dirty="0">
              <a:latin typeface="Arial" panose="020B0604020202020204" pitchFamily="34" charset="0"/>
              <a:cs typeface="Arial" panose="020B0604020202020204" pitchFamily="34" charset="0"/>
            </a:endParaRPr>
          </a:p>
        </p:txBody>
      </p:sp>
      <p:sp>
        <p:nvSpPr>
          <p:cNvPr id="10" name="Text 6">
            <a:extLst>
              <a:ext uri="{FF2B5EF4-FFF2-40B4-BE49-F238E27FC236}">
                <a16:creationId xmlns:a16="http://schemas.microsoft.com/office/drawing/2014/main" id="{95D73D99-53E5-29AB-B3D2-1396D11FB109}"/>
              </a:ext>
            </a:extLst>
          </p:cNvPr>
          <p:cNvSpPr/>
          <p:nvPr/>
        </p:nvSpPr>
        <p:spPr>
          <a:xfrm>
            <a:off x="2264734" y="2196682"/>
            <a:ext cx="9326880" cy="594360"/>
          </a:xfrm>
          <a:prstGeom prst="rect">
            <a:avLst/>
          </a:prstGeom>
          <a:noFill/>
          <a:ln/>
        </p:spPr>
        <p:txBody>
          <a:bodyPr wrap="square" lIns="0" tIns="0" rIns="0" bIns="0" rtlCol="0" anchor="t"/>
          <a:lstStyle/>
          <a:p>
            <a:pPr marL="0" indent="0">
              <a:buNone/>
            </a:pPr>
            <a:r>
              <a:rPr lang="en-US" sz="1300" dirty="0">
                <a:solidFill>
                  <a:srgbClr val="1D2933"/>
                </a:solidFill>
                <a:latin typeface="Arial" panose="020B0604020202020204" pitchFamily="34" charset="0"/>
                <a:ea typeface="Calibri" pitchFamily="34" charset="-122"/>
                <a:cs typeface="Arial" panose="020B0604020202020204" pitchFamily="34" charset="0"/>
              </a:rPr>
              <a:t>Komitmen pemerintah untuk mengkorporatisasi fungsi transmisi PLN sebagai sub-holding khusus, dengan neraca terpisah, laporan keuangan teraudit, dan perimeter aset yang ditetapkan.</a:t>
            </a:r>
            <a:endParaRPr lang="en-US" sz="1300" dirty="0">
              <a:latin typeface="Arial" panose="020B0604020202020204" pitchFamily="34" charset="0"/>
              <a:cs typeface="Arial" panose="020B0604020202020204" pitchFamily="34" charset="0"/>
            </a:endParaRPr>
          </a:p>
        </p:txBody>
      </p:sp>
      <p:sp>
        <p:nvSpPr>
          <p:cNvPr id="11" name="Shape 7">
            <a:extLst>
              <a:ext uri="{FF2B5EF4-FFF2-40B4-BE49-F238E27FC236}">
                <a16:creationId xmlns:a16="http://schemas.microsoft.com/office/drawing/2014/main" id="{EB1DB2DB-E998-8665-04A9-D9FDD23B7D6D}"/>
              </a:ext>
            </a:extLst>
          </p:cNvPr>
          <p:cNvSpPr/>
          <p:nvPr/>
        </p:nvSpPr>
        <p:spPr>
          <a:xfrm>
            <a:off x="435934" y="3019642"/>
            <a:ext cx="11274552" cy="1325880"/>
          </a:xfrm>
          <a:prstGeom prst="rect">
            <a:avLst/>
          </a:prstGeom>
          <a:solidFill>
            <a:srgbClr val="EDF0F3"/>
          </a:solidFill>
          <a:ln w="12700">
            <a:solidFill>
              <a:srgbClr val="EDF0F3"/>
            </a:solidFill>
            <a:prstDash val="solid"/>
          </a:ln>
        </p:spPr>
        <p:txBody>
          <a:bodyPr/>
          <a:lstStyle/>
          <a:p>
            <a:endParaRPr lang="en-US">
              <a:latin typeface="Arial" panose="020B0604020202020204" pitchFamily="34" charset="0"/>
              <a:cs typeface="Arial" panose="020B0604020202020204" pitchFamily="34" charset="0"/>
            </a:endParaRPr>
          </a:p>
        </p:txBody>
      </p:sp>
      <p:sp>
        <p:nvSpPr>
          <p:cNvPr id="12" name="Shape 8">
            <a:extLst>
              <a:ext uri="{FF2B5EF4-FFF2-40B4-BE49-F238E27FC236}">
                <a16:creationId xmlns:a16="http://schemas.microsoft.com/office/drawing/2014/main" id="{D3EE0150-83D0-C03A-3CAA-807C540B4B6D}"/>
              </a:ext>
            </a:extLst>
          </p:cNvPr>
          <p:cNvSpPr/>
          <p:nvPr/>
        </p:nvSpPr>
        <p:spPr>
          <a:xfrm>
            <a:off x="435934" y="3019642"/>
            <a:ext cx="109728" cy="1325880"/>
          </a:xfrm>
          <a:prstGeom prst="rect">
            <a:avLst/>
          </a:prstGeom>
          <a:solidFill>
            <a:srgbClr val="355EFF"/>
          </a:solidFill>
          <a:ln w="12700">
            <a:solidFill>
              <a:srgbClr val="355EFF"/>
            </a:solidFill>
            <a:prstDash val="solid"/>
          </a:ln>
        </p:spPr>
        <p:txBody>
          <a:bodyPr/>
          <a:lstStyle/>
          <a:p>
            <a:endParaRPr lang="en-US">
              <a:latin typeface="Arial" panose="020B0604020202020204" pitchFamily="34" charset="0"/>
              <a:cs typeface="Arial" panose="020B0604020202020204" pitchFamily="34" charset="0"/>
            </a:endParaRPr>
          </a:p>
        </p:txBody>
      </p:sp>
      <p:sp>
        <p:nvSpPr>
          <p:cNvPr id="13" name="Text 9">
            <a:extLst>
              <a:ext uri="{FF2B5EF4-FFF2-40B4-BE49-F238E27FC236}">
                <a16:creationId xmlns:a16="http://schemas.microsoft.com/office/drawing/2014/main" id="{FC2B9767-45F5-17CF-7D10-66C1EDFC04BD}"/>
              </a:ext>
            </a:extLst>
          </p:cNvPr>
          <p:cNvSpPr/>
          <p:nvPr/>
        </p:nvSpPr>
        <p:spPr>
          <a:xfrm>
            <a:off x="755974" y="3156802"/>
            <a:ext cx="1371600" cy="1051560"/>
          </a:xfrm>
          <a:prstGeom prst="rect">
            <a:avLst/>
          </a:prstGeom>
          <a:noFill/>
          <a:ln/>
        </p:spPr>
        <p:txBody>
          <a:bodyPr wrap="square" lIns="0" tIns="0" rIns="0" bIns="0" rtlCol="0" anchor="ctr"/>
          <a:lstStyle/>
          <a:p>
            <a:pPr marL="0" indent="0">
              <a:buNone/>
            </a:pPr>
            <a:r>
              <a:rPr lang="en-US" sz="5200" b="1" dirty="0">
                <a:solidFill>
                  <a:srgbClr val="355EFF"/>
                </a:solidFill>
                <a:latin typeface="Arial" panose="020B0604020202020204" pitchFamily="34" charset="0"/>
                <a:ea typeface="Calibri" pitchFamily="34" charset="-122"/>
                <a:cs typeface="Arial" panose="020B0604020202020204" pitchFamily="34" charset="0"/>
              </a:rPr>
              <a:t>02</a:t>
            </a:r>
            <a:endParaRPr lang="en-US" sz="5200" dirty="0">
              <a:latin typeface="Arial" panose="020B0604020202020204" pitchFamily="34" charset="0"/>
              <a:cs typeface="Arial" panose="020B0604020202020204" pitchFamily="34" charset="0"/>
            </a:endParaRPr>
          </a:p>
        </p:txBody>
      </p:sp>
      <p:sp>
        <p:nvSpPr>
          <p:cNvPr id="14" name="Text 10">
            <a:extLst>
              <a:ext uri="{FF2B5EF4-FFF2-40B4-BE49-F238E27FC236}">
                <a16:creationId xmlns:a16="http://schemas.microsoft.com/office/drawing/2014/main" id="{9C9B7A99-CC01-E804-ED33-50551D26AE4F}"/>
              </a:ext>
            </a:extLst>
          </p:cNvPr>
          <p:cNvSpPr/>
          <p:nvPr/>
        </p:nvSpPr>
        <p:spPr>
          <a:xfrm>
            <a:off x="2264734" y="3202522"/>
            <a:ext cx="9326880" cy="457200"/>
          </a:xfrm>
          <a:prstGeom prst="rect">
            <a:avLst/>
          </a:prstGeom>
          <a:noFill/>
          <a:ln/>
        </p:spPr>
        <p:txBody>
          <a:bodyPr wrap="square" lIns="0" tIns="0" rIns="0" bIns="0" rtlCol="0" anchor="ctr"/>
          <a:lstStyle/>
          <a:p>
            <a:pPr marL="0" indent="0">
              <a:buNone/>
            </a:pPr>
            <a:r>
              <a:rPr lang="en-US" sz="1900" b="1" dirty="0">
                <a:solidFill>
                  <a:srgbClr val="1D2933"/>
                </a:solidFill>
                <a:latin typeface="Arial" panose="020B0604020202020204" pitchFamily="34" charset="0"/>
                <a:ea typeface="Calibri" pitchFamily="34" charset="-122"/>
                <a:cs typeface="Arial" panose="020B0604020202020204" pitchFamily="34" charset="0"/>
              </a:rPr>
              <a:t>Menetapkan tarif transmisi yang teregulasi</a:t>
            </a:r>
            <a:endParaRPr lang="en-US" sz="1900" dirty="0">
              <a:latin typeface="Arial" panose="020B0604020202020204" pitchFamily="34" charset="0"/>
              <a:cs typeface="Arial" panose="020B0604020202020204" pitchFamily="34" charset="0"/>
            </a:endParaRPr>
          </a:p>
        </p:txBody>
      </p:sp>
      <p:sp>
        <p:nvSpPr>
          <p:cNvPr id="15" name="Text 11">
            <a:extLst>
              <a:ext uri="{FF2B5EF4-FFF2-40B4-BE49-F238E27FC236}">
                <a16:creationId xmlns:a16="http://schemas.microsoft.com/office/drawing/2014/main" id="{736D22B8-86BB-1BBA-EA6A-AB27162597C7}"/>
              </a:ext>
            </a:extLst>
          </p:cNvPr>
          <p:cNvSpPr/>
          <p:nvPr/>
        </p:nvSpPr>
        <p:spPr>
          <a:xfrm>
            <a:off x="2264734" y="3659722"/>
            <a:ext cx="9326880" cy="594360"/>
          </a:xfrm>
          <a:prstGeom prst="rect">
            <a:avLst/>
          </a:prstGeom>
          <a:noFill/>
          <a:ln/>
        </p:spPr>
        <p:txBody>
          <a:bodyPr wrap="square" lIns="0" tIns="0" rIns="0" bIns="0" rtlCol="0" anchor="t"/>
          <a:lstStyle/>
          <a:p>
            <a:pPr marL="0" indent="0">
              <a:buNone/>
            </a:pPr>
            <a:r>
              <a:rPr lang="en-US" sz="1300" dirty="0">
                <a:solidFill>
                  <a:srgbClr val="1D2933"/>
                </a:solidFill>
                <a:latin typeface="Arial" panose="020B0604020202020204" pitchFamily="34" charset="0"/>
                <a:ea typeface="Calibri" pitchFamily="34" charset="-122"/>
                <a:cs typeface="Arial" panose="020B0604020202020204" pitchFamily="34" charset="0"/>
              </a:rPr>
              <a:t>Metodologi tarif yang dipublikasikan mencakup opex, depresiasi, dan tingkat pengembalian teregulasi atas modal terinvestasi, dikelola oleh regulator independen dan dibandingkan dengan rekan-rekan regional.</a:t>
            </a:r>
            <a:endParaRPr lang="en-US" sz="1300" dirty="0">
              <a:latin typeface="Arial" panose="020B0604020202020204" pitchFamily="34" charset="0"/>
              <a:cs typeface="Arial" panose="020B0604020202020204" pitchFamily="34" charset="0"/>
            </a:endParaRPr>
          </a:p>
        </p:txBody>
      </p:sp>
      <p:sp>
        <p:nvSpPr>
          <p:cNvPr id="16" name="Shape 12">
            <a:extLst>
              <a:ext uri="{FF2B5EF4-FFF2-40B4-BE49-F238E27FC236}">
                <a16:creationId xmlns:a16="http://schemas.microsoft.com/office/drawing/2014/main" id="{DF6D2A19-745A-B505-377F-66E66969E5D2}"/>
              </a:ext>
            </a:extLst>
          </p:cNvPr>
          <p:cNvSpPr/>
          <p:nvPr/>
        </p:nvSpPr>
        <p:spPr>
          <a:xfrm>
            <a:off x="435934" y="4482682"/>
            <a:ext cx="11274552" cy="1325880"/>
          </a:xfrm>
          <a:prstGeom prst="rect">
            <a:avLst/>
          </a:prstGeom>
          <a:solidFill>
            <a:srgbClr val="EDF0F3"/>
          </a:solidFill>
          <a:ln w="12700">
            <a:solidFill>
              <a:srgbClr val="EDF0F3"/>
            </a:solidFill>
            <a:prstDash val="solid"/>
          </a:ln>
        </p:spPr>
        <p:txBody>
          <a:bodyPr/>
          <a:lstStyle/>
          <a:p>
            <a:endParaRPr lang="en-US">
              <a:latin typeface="Arial" panose="020B0604020202020204" pitchFamily="34" charset="0"/>
              <a:cs typeface="Arial" panose="020B0604020202020204" pitchFamily="34" charset="0"/>
            </a:endParaRPr>
          </a:p>
        </p:txBody>
      </p:sp>
      <p:sp>
        <p:nvSpPr>
          <p:cNvPr id="17" name="Shape 13">
            <a:extLst>
              <a:ext uri="{FF2B5EF4-FFF2-40B4-BE49-F238E27FC236}">
                <a16:creationId xmlns:a16="http://schemas.microsoft.com/office/drawing/2014/main" id="{4F139B30-B247-133C-871F-9225121950A4}"/>
              </a:ext>
            </a:extLst>
          </p:cNvPr>
          <p:cNvSpPr/>
          <p:nvPr/>
        </p:nvSpPr>
        <p:spPr>
          <a:xfrm>
            <a:off x="435934" y="4482682"/>
            <a:ext cx="109728" cy="1325880"/>
          </a:xfrm>
          <a:prstGeom prst="rect">
            <a:avLst/>
          </a:prstGeom>
          <a:solidFill>
            <a:srgbClr val="355EFF"/>
          </a:solidFill>
          <a:ln w="12700">
            <a:solidFill>
              <a:srgbClr val="355EFF"/>
            </a:solidFill>
            <a:prstDash val="solid"/>
          </a:ln>
        </p:spPr>
        <p:txBody>
          <a:bodyPr/>
          <a:lstStyle/>
          <a:p>
            <a:endParaRPr lang="en-US">
              <a:latin typeface="Arial" panose="020B0604020202020204" pitchFamily="34" charset="0"/>
              <a:cs typeface="Arial" panose="020B0604020202020204" pitchFamily="34" charset="0"/>
            </a:endParaRPr>
          </a:p>
        </p:txBody>
      </p:sp>
      <p:sp>
        <p:nvSpPr>
          <p:cNvPr id="18" name="Text 14">
            <a:extLst>
              <a:ext uri="{FF2B5EF4-FFF2-40B4-BE49-F238E27FC236}">
                <a16:creationId xmlns:a16="http://schemas.microsoft.com/office/drawing/2014/main" id="{E6C0D3AF-F2AE-E9F3-44F0-86D64B3658EF}"/>
              </a:ext>
            </a:extLst>
          </p:cNvPr>
          <p:cNvSpPr/>
          <p:nvPr/>
        </p:nvSpPr>
        <p:spPr>
          <a:xfrm>
            <a:off x="755974" y="4619842"/>
            <a:ext cx="1371600" cy="1051560"/>
          </a:xfrm>
          <a:prstGeom prst="rect">
            <a:avLst/>
          </a:prstGeom>
          <a:noFill/>
          <a:ln/>
        </p:spPr>
        <p:txBody>
          <a:bodyPr wrap="square" lIns="0" tIns="0" rIns="0" bIns="0" rtlCol="0" anchor="ctr"/>
          <a:lstStyle/>
          <a:p>
            <a:pPr marL="0" indent="0">
              <a:buNone/>
            </a:pPr>
            <a:r>
              <a:rPr lang="en-US" sz="5200" b="1" dirty="0">
                <a:solidFill>
                  <a:srgbClr val="355EFF"/>
                </a:solidFill>
                <a:latin typeface="Arial" panose="020B0604020202020204" pitchFamily="34" charset="0"/>
                <a:ea typeface="Calibri" pitchFamily="34" charset="-122"/>
                <a:cs typeface="Arial" panose="020B0604020202020204" pitchFamily="34" charset="0"/>
              </a:rPr>
              <a:t>03</a:t>
            </a:r>
            <a:endParaRPr lang="en-US" sz="5200" dirty="0">
              <a:latin typeface="Arial" panose="020B0604020202020204" pitchFamily="34" charset="0"/>
              <a:cs typeface="Arial" panose="020B0604020202020204" pitchFamily="34" charset="0"/>
            </a:endParaRPr>
          </a:p>
        </p:txBody>
      </p:sp>
      <p:sp>
        <p:nvSpPr>
          <p:cNvPr id="19" name="Text 15">
            <a:extLst>
              <a:ext uri="{FF2B5EF4-FFF2-40B4-BE49-F238E27FC236}">
                <a16:creationId xmlns:a16="http://schemas.microsoft.com/office/drawing/2014/main" id="{51A2FA52-9EA2-E72E-BCC7-0DED1A963B95}"/>
              </a:ext>
            </a:extLst>
          </p:cNvPr>
          <p:cNvSpPr/>
          <p:nvPr/>
        </p:nvSpPr>
        <p:spPr>
          <a:xfrm>
            <a:off x="2264734" y="4665562"/>
            <a:ext cx="9326880" cy="457200"/>
          </a:xfrm>
          <a:prstGeom prst="rect">
            <a:avLst/>
          </a:prstGeom>
          <a:noFill/>
          <a:ln/>
        </p:spPr>
        <p:txBody>
          <a:bodyPr wrap="square" lIns="0" tIns="0" rIns="0" bIns="0" rtlCol="0" anchor="ctr"/>
          <a:lstStyle/>
          <a:p>
            <a:pPr marL="0" indent="0">
              <a:buNone/>
            </a:pPr>
            <a:r>
              <a:rPr lang="en-US" sz="1900" b="1" dirty="0">
                <a:solidFill>
                  <a:srgbClr val="1D2933"/>
                </a:solidFill>
                <a:latin typeface="Arial" panose="020B0604020202020204" pitchFamily="34" charset="0"/>
                <a:ea typeface="Calibri" pitchFamily="34" charset="-122"/>
                <a:cs typeface="Arial" panose="020B0604020202020204" pitchFamily="34" charset="0"/>
              </a:rPr>
              <a:t>Menjangkar ekuitas Danantara di PLN Transmisi</a:t>
            </a:r>
            <a:endParaRPr lang="en-US" sz="1900" dirty="0">
              <a:latin typeface="Arial" panose="020B0604020202020204" pitchFamily="34" charset="0"/>
              <a:cs typeface="Arial" panose="020B0604020202020204" pitchFamily="34" charset="0"/>
            </a:endParaRPr>
          </a:p>
        </p:txBody>
      </p:sp>
      <p:sp>
        <p:nvSpPr>
          <p:cNvPr id="20" name="Text 16">
            <a:extLst>
              <a:ext uri="{FF2B5EF4-FFF2-40B4-BE49-F238E27FC236}">
                <a16:creationId xmlns:a16="http://schemas.microsoft.com/office/drawing/2014/main" id="{A2AE6DF4-3ABA-875B-2159-949130274E4C}"/>
              </a:ext>
            </a:extLst>
          </p:cNvPr>
          <p:cNvSpPr/>
          <p:nvPr/>
        </p:nvSpPr>
        <p:spPr>
          <a:xfrm>
            <a:off x="2264734" y="5122762"/>
            <a:ext cx="9326880" cy="594360"/>
          </a:xfrm>
          <a:prstGeom prst="rect">
            <a:avLst/>
          </a:prstGeom>
          <a:noFill/>
          <a:ln/>
        </p:spPr>
        <p:txBody>
          <a:bodyPr wrap="square" lIns="0" tIns="0" rIns="0" bIns="0" rtlCol="0" anchor="t"/>
          <a:lstStyle/>
          <a:p>
            <a:pPr marL="0" indent="0">
              <a:buNone/>
            </a:pPr>
            <a:r>
              <a:rPr lang="en-US" sz="1300" dirty="0">
                <a:solidFill>
                  <a:srgbClr val="1D2933"/>
                </a:solidFill>
                <a:latin typeface="Arial" panose="020B0604020202020204" pitchFamily="34" charset="0"/>
                <a:ea typeface="Calibri" pitchFamily="34" charset="-122"/>
                <a:cs typeface="Arial" panose="020B0604020202020204" pitchFamily="34" charset="0"/>
              </a:rPr>
              <a:t>Danantara sebagai pemegang ekuitas strategis di sub-holding yang baru, memperkuat posisi kredit dan menunjukkan disiplin komersial tanpa memerlukan komitmen fiskal tambahan.</a:t>
            </a: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962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88D3F-E47B-6D30-2716-A04A87747C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C58CE79-53D1-3606-CD4A-B27296998B3C}"/>
              </a:ext>
            </a:extLst>
          </p:cNvPr>
          <p:cNvSpPr>
            <a:spLocks noGrp="1"/>
          </p:cNvSpPr>
          <p:nvPr>
            <p:ph type="body" sz="quarter" idx="10"/>
          </p:nvPr>
        </p:nvSpPr>
        <p:spPr>
          <a:xfrm>
            <a:off x="1028700" y="2304344"/>
            <a:ext cx="7962900" cy="2989263"/>
          </a:xfrm>
        </p:spPr>
        <p:txBody>
          <a:bodyPr/>
          <a:lstStyle/>
          <a:p>
            <a:r>
              <a:rPr lang="en-US" dirty="0" err="1">
                <a:solidFill>
                  <a:srgbClr val="FFFFFF"/>
                </a:solidFill>
                <a:latin typeface="Arial" pitchFamily="34" charset="0"/>
                <a:ea typeface="Arial" pitchFamily="34" charset="-122"/>
                <a:cs typeface="Arial" pitchFamily="34" charset="-120"/>
              </a:rPr>
              <a:t>Pemisahan</a:t>
            </a:r>
            <a:r>
              <a:rPr lang="en-US" dirty="0">
                <a:solidFill>
                  <a:srgbClr val="FFFFFF"/>
                </a:solidFill>
                <a:latin typeface="Arial" pitchFamily="34" charset="0"/>
                <a:ea typeface="Arial" pitchFamily="34" charset="-122"/>
                <a:cs typeface="Arial" pitchFamily="34" charset="-120"/>
              </a:rPr>
              <a:t> </a:t>
            </a:r>
            <a:r>
              <a:rPr lang="en-US" dirty="0" err="1">
                <a:solidFill>
                  <a:srgbClr val="FFFFFF"/>
                </a:solidFill>
                <a:latin typeface="Arial" pitchFamily="34" charset="0"/>
                <a:ea typeface="Arial" pitchFamily="34" charset="-122"/>
                <a:cs typeface="Arial" pitchFamily="34" charset="-120"/>
              </a:rPr>
              <a:t>transmisi</a:t>
            </a:r>
            <a:r>
              <a:rPr lang="en-US" dirty="0">
                <a:solidFill>
                  <a:srgbClr val="FFFFFF"/>
                </a:solidFill>
                <a:latin typeface="Arial" pitchFamily="34" charset="0"/>
                <a:ea typeface="Arial" pitchFamily="34" charset="-122"/>
                <a:cs typeface="Arial" pitchFamily="34" charset="-120"/>
              </a:rPr>
              <a:t> </a:t>
            </a:r>
            <a:r>
              <a:rPr lang="en-US" dirty="0" err="1">
                <a:solidFill>
                  <a:srgbClr val="FFFFFF"/>
                </a:solidFill>
                <a:latin typeface="Arial" pitchFamily="34" charset="0"/>
                <a:ea typeface="Arial" pitchFamily="34" charset="-122"/>
                <a:cs typeface="Arial" pitchFamily="34" charset="-120"/>
              </a:rPr>
              <a:t>bukanlah</a:t>
            </a:r>
            <a:r>
              <a:rPr lang="en-US" dirty="0">
                <a:solidFill>
                  <a:srgbClr val="FFFFFF"/>
                </a:solidFill>
                <a:latin typeface="Arial" pitchFamily="34" charset="0"/>
                <a:ea typeface="Arial" pitchFamily="34" charset="-122"/>
                <a:cs typeface="Arial" pitchFamily="34" charset="-120"/>
              </a:rPr>
              <a:t> </a:t>
            </a:r>
            <a:r>
              <a:rPr lang="en-US" dirty="0" err="1">
                <a:solidFill>
                  <a:srgbClr val="FFFFFF"/>
                </a:solidFill>
                <a:latin typeface="Arial" pitchFamily="34" charset="0"/>
                <a:ea typeface="Arial" pitchFamily="34" charset="-122"/>
                <a:cs typeface="Arial" pitchFamily="34" charset="-120"/>
              </a:rPr>
              <a:t>tujuan</a:t>
            </a:r>
            <a:r>
              <a:rPr lang="en-US" dirty="0">
                <a:solidFill>
                  <a:srgbClr val="FFFFFF"/>
                </a:solidFill>
                <a:latin typeface="Arial" pitchFamily="34" charset="0"/>
                <a:ea typeface="Arial" pitchFamily="34" charset="-122"/>
                <a:cs typeface="Arial" pitchFamily="34" charset="-120"/>
              </a:rPr>
              <a:t> </a:t>
            </a:r>
            <a:r>
              <a:rPr lang="en-US" dirty="0" err="1">
                <a:solidFill>
                  <a:srgbClr val="FFFFFF"/>
                </a:solidFill>
                <a:latin typeface="Arial" pitchFamily="34" charset="0"/>
                <a:ea typeface="Arial" pitchFamily="34" charset="-122"/>
                <a:cs typeface="Arial" pitchFamily="34" charset="-120"/>
              </a:rPr>
              <a:t>akhir</a:t>
            </a:r>
            <a:r>
              <a:rPr lang="en-US" dirty="0">
                <a:solidFill>
                  <a:srgbClr val="FFFFFF"/>
                </a:solidFill>
                <a:latin typeface="Arial" pitchFamily="34" charset="0"/>
                <a:ea typeface="Arial" pitchFamily="34" charset="-122"/>
                <a:cs typeface="Arial" pitchFamily="34" charset="-120"/>
              </a:rPr>
              <a:t>, </a:t>
            </a:r>
            <a:r>
              <a:rPr lang="en-US" dirty="0" err="1">
                <a:solidFill>
                  <a:srgbClr val="FFFFFF"/>
                </a:solidFill>
                <a:latin typeface="Arial" pitchFamily="34" charset="0"/>
                <a:ea typeface="Arial" pitchFamily="34" charset="-122"/>
                <a:cs typeface="Arial" pitchFamily="34" charset="-120"/>
              </a:rPr>
              <a:t>melainkan</a:t>
            </a:r>
            <a:r>
              <a:rPr lang="en-US" dirty="0">
                <a:solidFill>
                  <a:srgbClr val="FFFFFF"/>
                </a:solidFill>
                <a:latin typeface="Arial" pitchFamily="34" charset="0"/>
                <a:ea typeface="Arial" pitchFamily="34" charset="-122"/>
                <a:cs typeface="Arial" pitchFamily="34" charset="-120"/>
              </a:rPr>
              <a:t> enabler </a:t>
            </a:r>
            <a:r>
              <a:rPr lang="en-US" dirty="0" err="1">
                <a:solidFill>
                  <a:srgbClr val="FFFFFF"/>
                </a:solidFill>
                <a:latin typeface="Arial" pitchFamily="34" charset="0"/>
                <a:ea typeface="Arial" pitchFamily="34" charset="-122"/>
                <a:cs typeface="Arial" pitchFamily="34" charset="-120"/>
              </a:rPr>
              <a:t>perbaikan</a:t>
            </a:r>
            <a:r>
              <a:rPr lang="en-US" dirty="0">
                <a:solidFill>
                  <a:srgbClr val="FFFFFF"/>
                </a:solidFill>
                <a:latin typeface="Arial" pitchFamily="34" charset="0"/>
                <a:ea typeface="Arial" pitchFamily="34" charset="-122"/>
                <a:cs typeface="Arial" pitchFamily="34" charset="-120"/>
              </a:rPr>
              <a:t> </a:t>
            </a:r>
            <a:r>
              <a:rPr lang="en-US" dirty="0" err="1">
                <a:solidFill>
                  <a:srgbClr val="FFFFFF"/>
                </a:solidFill>
                <a:latin typeface="Arial" pitchFamily="34" charset="0"/>
                <a:ea typeface="Arial" pitchFamily="34" charset="-122"/>
                <a:cs typeface="Arial" pitchFamily="34" charset="-120"/>
              </a:rPr>
              <a:t>sistem</a:t>
            </a:r>
            <a:r>
              <a:rPr lang="en-US" dirty="0">
                <a:solidFill>
                  <a:srgbClr val="FFFFFF"/>
                </a:solidFill>
                <a:latin typeface="Arial" pitchFamily="34" charset="0"/>
                <a:ea typeface="Arial" pitchFamily="34" charset="-122"/>
                <a:cs typeface="Arial" pitchFamily="34" charset="-120"/>
              </a:rPr>
              <a:t> </a:t>
            </a:r>
            <a:r>
              <a:rPr lang="en-US" dirty="0" err="1">
                <a:solidFill>
                  <a:srgbClr val="FFFFFF"/>
                </a:solidFill>
                <a:latin typeface="Arial" pitchFamily="34" charset="0"/>
                <a:ea typeface="Arial" pitchFamily="34" charset="-122"/>
                <a:cs typeface="Arial" pitchFamily="34" charset="-120"/>
              </a:rPr>
              <a:t>ketenagalistrikan</a:t>
            </a:r>
            <a:r>
              <a:rPr lang="en-US" dirty="0">
                <a:solidFill>
                  <a:srgbClr val="FFFFFF"/>
                </a:solidFill>
                <a:latin typeface="Arial" pitchFamily="34" charset="0"/>
                <a:ea typeface="Arial" pitchFamily="34" charset="-122"/>
                <a:cs typeface="Arial" pitchFamily="34" charset="-120"/>
              </a:rPr>
              <a:t> </a:t>
            </a:r>
            <a:r>
              <a:rPr lang="en-US" dirty="0" err="1">
                <a:solidFill>
                  <a:srgbClr val="FFFFFF"/>
                </a:solidFill>
                <a:latin typeface="Arial" pitchFamily="34" charset="0"/>
                <a:ea typeface="Arial" pitchFamily="34" charset="-122"/>
                <a:cs typeface="Arial" pitchFamily="34" charset="-120"/>
              </a:rPr>
              <a:t>nasional</a:t>
            </a:r>
            <a:r>
              <a:rPr lang="en-US" dirty="0">
                <a:solidFill>
                  <a:srgbClr val="FFFFFF"/>
                </a:solidFill>
                <a:latin typeface="Arial" pitchFamily="34" charset="0"/>
                <a:ea typeface="Arial" pitchFamily="34" charset="-122"/>
                <a:cs typeface="Arial" pitchFamily="34" charset="-120"/>
              </a:rPr>
              <a:t> dan </a:t>
            </a:r>
            <a:r>
              <a:rPr lang="en-US" dirty="0" err="1">
                <a:solidFill>
                  <a:srgbClr val="FFFFFF"/>
                </a:solidFill>
                <a:latin typeface="Arial" pitchFamily="34" charset="0"/>
                <a:ea typeface="Arial" pitchFamily="34" charset="-122"/>
                <a:cs typeface="Arial" pitchFamily="34" charset="-120"/>
              </a:rPr>
              <a:t>efektivitas</a:t>
            </a:r>
            <a:r>
              <a:rPr lang="en-US" dirty="0">
                <a:solidFill>
                  <a:srgbClr val="FFFFFF"/>
                </a:solidFill>
                <a:latin typeface="Arial" pitchFamily="34" charset="0"/>
                <a:ea typeface="Arial" pitchFamily="34" charset="-122"/>
                <a:cs typeface="Arial" pitchFamily="34" charset="-120"/>
              </a:rPr>
              <a:t> </a:t>
            </a:r>
            <a:r>
              <a:rPr lang="en-US" dirty="0" err="1">
                <a:solidFill>
                  <a:srgbClr val="FFFFFF"/>
                </a:solidFill>
                <a:latin typeface="Arial" pitchFamily="34" charset="0"/>
                <a:ea typeface="Arial" pitchFamily="34" charset="-122"/>
                <a:cs typeface="Arial" pitchFamily="34" charset="-120"/>
              </a:rPr>
              <a:t>biaya</a:t>
            </a:r>
            <a:r>
              <a:rPr lang="en-US" dirty="0">
                <a:solidFill>
                  <a:srgbClr val="FFFFFF"/>
                </a:solidFill>
                <a:latin typeface="Arial" pitchFamily="34" charset="0"/>
                <a:ea typeface="Arial" pitchFamily="34" charset="-122"/>
                <a:cs typeface="Arial" pitchFamily="34" charset="-120"/>
              </a:rPr>
              <a:t>.</a:t>
            </a:r>
            <a:endParaRPr lang="en-US" dirty="0"/>
          </a:p>
        </p:txBody>
      </p:sp>
      <p:sp>
        <p:nvSpPr>
          <p:cNvPr id="7" name="Title 6">
            <a:extLst>
              <a:ext uri="{FF2B5EF4-FFF2-40B4-BE49-F238E27FC236}">
                <a16:creationId xmlns:a16="http://schemas.microsoft.com/office/drawing/2014/main" id="{04E861BA-04F9-62EA-CB92-C1DE48D6FBCA}"/>
              </a:ext>
            </a:extLst>
          </p:cNvPr>
          <p:cNvSpPr>
            <a:spLocks noGrp="1"/>
          </p:cNvSpPr>
          <p:nvPr>
            <p:ph type="title"/>
          </p:nvPr>
        </p:nvSpPr>
        <p:spPr/>
        <p:txBody>
          <a:bodyPr/>
          <a:lstStyle/>
          <a:p>
            <a:r>
              <a:rPr lang="en-US"/>
              <a:t>“</a:t>
            </a:r>
          </a:p>
        </p:txBody>
      </p:sp>
      <p:sp>
        <p:nvSpPr>
          <p:cNvPr id="4" name="Footer Placeholder 3">
            <a:extLst>
              <a:ext uri="{FF2B5EF4-FFF2-40B4-BE49-F238E27FC236}">
                <a16:creationId xmlns:a16="http://schemas.microsoft.com/office/drawing/2014/main" id="{6916F92F-CF47-6024-D945-B7C6B0E7622E}"/>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E6DD41A7-4BFF-3601-68EC-B1B84CF2E6B8}"/>
              </a:ext>
            </a:extLst>
          </p:cNvPr>
          <p:cNvSpPr>
            <a:spLocks noGrp="1"/>
          </p:cNvSpPr>
          <p:nvPr>
            <p:ph type="sldNum" sz="quarter" idx="4"/>
          </p:nvPr>
        </p:nvSpPr>
        <p:spPr/>
        <p:txBody>
          <a:bodyPr/>
          <a:lstStyle/>
          <a:p>
            <a:fld id="{7782931A-7D25-4B4B-9464-57AE418934A3}" type="slidenum">
              <a:rPr lang="en-US" smtClean="0"/>
              <a:pPr/>
              <a:t>25</a:t>
            </a:fld>
            <a:endParaRPr lang="en-US"/>
          </a:p>
        </p:txBody>
      </p:sp>
      <p:sp>
        <p:nvSpPr>
          <p:cNvPr id="3" name="Text 2">
            <a:extLst>
              <a:ext uri="{FF2B5EF4-FFF2-40B4-BE49-F238E27FC236}">
                <a16:creationId xmlns:a16="http://schemas.microsoft.com/office/drawing/2014/main" id="{649BADF7-B2F7-68B8-F1F8-C6770AD542D2}"/>
              </a:ext>
            </a:extLst>
          </p:cNvPr>
          <p:cNvSpPr/>
          <p:nvPr/>
        </p:nvSpPr>
        <p:spPr>
          <a:xfrm>
            <a:off x="771525" y="4600000"/>
            <a:ext cx="11247120" cy="1280160"/>
          </a:xfrm>
          <a:prstGeom prst="rect">
            <a:avLst/>
          </a:prstGeom>
          <a:noFill/>
          <a:ln/>
        </p:spPr>
        <p:txBody>
          <a:bodyPr wrap="square" lIns="0" tIns="0" rIns="0" bIns="0" rtlCol="0" anchor="ctr"/>
          <a:lstStyle/>
          <a:p>
            <a:pPr marL="0" indent="0">
              <a:buNone/>
            </a:pPr>
            <a:r>
              <a:rPr lang="en-US" sz="2400" i="1" dirty="0" err="1">
                <a:solidFill>
                  <a:srgbClr val="FFFFFF"/>
                </a:solidFill>
                <a:latin typeface="Arial" pitchFamily="34" charset="0"/>
                <a:ea typeface="Arial" pitchFamily="34" charset="-122"/>
                <a:cs typeface="Arial" pitchFamily="34" charset="-120"/>
              </a:rPr>
              <a:t>Menyelaraskan</a:t>
            </a:r>
            <a:r>
              <a:rPr lang="en-US" sz="2400" i="1" dirty="0">
                <a:solidFill>
                  <a:srgbClr val="FFFFFF"/>
                </a:solidFill>
                <a:latin typeface="Arial" pitchFamily="34" charset="0"/>
                <a:ea typeface="Arial" pitchFamily="34" charset="-122"/>
                <a:cs typeface="Arial" pitchFamily="34" charset="-120"/>
              </a:rPr>
              <a:t> tata </a:t>
            </a:r>
            <a:r>
              <a:rPr lang="en-US" sz="2400" i="1" dirty="0" err="1">
                <a:solidFill>
                  <a:srgbClr val="FFFFFF"/>
                </a:solidFill>
                <a:latin typeface="Arial" pitchFamily="34" charset="0"/>
                <a:ea typeface="Arial" pitchFamily="34" charset="-122"/>
                <a:cs typeface="Arial" pitchFamily="34" charset="-120"/>
              </a:rPr>
              <a:t>kelola</a:t>
            </a:r>
            <a:r>
              <a:rPr lang="en-US" sz="2400" i="1" dirty="0">
                <a:solidFill>
                  <a:srgbClr val="FFFFFF"/>
                </a:solidFill>
                <a:latin typeface="Arial" pitchFamily="34" charset="0"/>
                <a:ea typeface="Arial" pitchFamily="34" charset="-122"/>
                <a:cs typeface="Arial" pitchFamily="34" charset="-120"/>
              </a:rPr>
              <a:t> </a:t>
            </a:r>
            <a:r>
              <a:rPr lang="en-US" sz="2400" i="1" dirty="0" err="1">
                <a:solidFill>
                  <a:srgbClr val="FFFFFF"/>
                </a:solidFill>
                <a:latin typeface="Arial" pitchFamily="34" charset="0"/>
                <a:ea typeface="Arial" pitchFamily="34" charset="-122"/>
                <a:cs typeface="Arial" pitchFamily="34" charset="-120"/>
              </a:rPr>
              <a:t>jaringan</a:t>
            </a:r>
            <a:r>
              <a:rPr lang="en-US" sz="2400" i="1" dirty="0">
                <a:solidFill>
                  <a:srgbClr val="FFFFFF"/>
                </a:solidFill>
                <a:latin typeface="Arial" pitchFamily="34" charset="0"/>
                <a:ea typeface="Arial" pitchFamily="34" charset="-122"/>
                <a:cs typeface="Arial" pitchFamily="34" charset="-120"/>
              </a:rPr>
              <a:t> dan </a:t>
            </a:r>
            <a:r>
              <a:rPr lang="en-US" sz="2400" i="1" dirty="0" err="1">
                <a:solidFill>
                  <a:srgbClr val="FFFFFF"/>
                </a:solidFill>
                <a:latin typeface="Arial" pitchFamily="34" charset="0"/>
                <a:ea typeface="Arial" pitchFamily="34" charset="-122"/>
                <a:cs typeface="Arial" pitchFamily="34" charset="-120"/>
              </a:rPr>
              <a:t>efisiensi</a:t>
            </a:r>
            <a:r>
              <a:rPr lang="en-US" sz="2400" i="1" dirty="0">
                <a:solidFill>
                  <a:srgbClr val="FFFFFF"/>
                </a:solidFill>
                <a:latin typeface="Arial" pitchFamily="34" charset="0"/>
                <a:ea typeface="Arial" pitchFamily="34" charset="-122"/>
                <a:cs typeface="Arial" pitchFamily="34" charset="-120"/>
              </a:rPr>
              <a:t> </a:t>
            </a:r>
            <a:r>
              <a:rPr lang="en-US" sz="2400" i="1" dirty="0" err="1">
                <a:solidFill>
                  <a:srgbClr val="FFFFFF"/>
                </a:solidFill>
                <a:latin typeface="Arial" pitchFamily="34" charset="0"/>
                <a:ea typeface="Arial" pitchFamily="34" charset="-122"/>
                <a:cs typeface="Arial" pitchFamily="34" charset="-120"/>
              </a:rPr>
              <a:t>pembiayaan</a:t>
            </a:r>
            <a:r>
              <a:rPr lang="en-US" sz="2400" i="1" dirty="0">
                <a:solidFill>
                  <a:srgbClr val="FFFFFF"/>
                </a:solidFill>
                <a:latin typeface="Arial" pitchFamily="34" charset="0"/>
                <a:ea typeface="Arial" pitchFamily="34" charset="-122"/>
                <a:cs typeface="Arial" pitchFamily="34" charset="-120"/>
              </a:rPr>
              <a:t> </a:t>
            </a:r>
            <a:r>
              <a:rPr lang="en-US" sz="2400" i="1" dirty="0" err="1">
                <a:solidFill>
                  <a:srgbClr val="FFFFFF"/>
                </a:solidFill>
                <a:latin typeface="Arial" pitchFamily="34" charset="0"/>
                <a:ea typeface="Arial" pitchFamily="34" charset="-122"/>
                <a:cs typeface="Arial" pitchFamily="34" charset="-120"/>
              </a:rPr>
              <a:t>dengan</a:t>
            </a:r>
            <a:r>
              <a:rPr lang="en-US" sz="2400" i="1" dirty="0">
                <a:solidFill>
                  <a:srgbClr val="FFFFFF"/>
                </a:solidFill>
                <a:latin typeface="Arial" pitchFamily="34" charset="0"/>
                <a:ea typeface="Arial" pitchFamily="34" charset="-122"/>
                <a:cs typeface="Arial" pitchFamily="34" charset="-120"/>
              </a:rPr>
              <a:t> </a:t>
            </a:r>
            <a:r>
              <a:rPr lang="en-US" sz="2400" i="1" dirty="0" err="1">
                <a:solidFill>
                  <a:srgbClr val="FFFFFF"/>
                </a:solidFill>
                <a:latin typeface="Arial" pitchFamily="34" charset="0"/>
                <a:ea typeface="Arial" pitchFamily="34" charset="-122"/>
                <a:cs typeface="Arial" pitchFamily="34" charset="-120"/>
              </a:rPr>
              <a:t>ekonomi</a:t>
            </a:r>
            <a:r>
              <a:rPr lang="en-US" sz="2400" i="1" dirty="0">
                <a:solidFill>
                  <a:srgbClr val="FFFFFF"/>
                </a:solidFill>
                <a:latin typeface="Arial" pitchFamily="34" charset="0"/>
                <a:ea typeface="Arial" pitchFamily="34" charset="-122"/>
                <a:cs typeface="Arial" pitchFamily="34" charset="-120"/>
              </a:rPr>
              <a:t> </a:t>
            </a:r>
            <a:r>
              <a:rPr lang="en-US" sz="2400" i="1" dirty="0" err="1">
                <a:solidFill>
                  <a:srgbClr val="FFFFFF"/>
                </a:solidFill>
                <a:latin typeface="Arial" pitchFamily="34" charset="0"/>
                <a:ea typeface="Arial" pitchFamily="34" charset="-122"/>
                <a:cs typeface="Arial" pitchFamily="34" charset="-120"/>
              </a:rPr>
              <a:t>infrastruktur</a:t>
            </a:r>
            <a:r>
              <a:rPr lang="en-US" sz="2400" i="1" dirty="0">
                <a:solidFill>
                  <a:srgbClr val="FFFFFF"/>
                </a:solidFill>
                <a:latin typeface="Arial" pitchFamily="34" charset="0"/>
                <a:ea typeface="Arial" pitchFamily="34" charset="-122"/>
                <a:cs typeface="Arial" pitchFamily="34" charset="-120"/>
              </a:rPr>
              <a:t> </a:t>
            </a:r>
            <a:r>
              <a:rPr lang="en-US" sz="2400" i="1" dirty="0" err="1">
                <a:solidFill>
                  <a:srgbClr val="FFFFFF"/>
                </a:solidFill>
                <a:latin typeface="Arial" pitchFamily="34" charset="0"/>
                <a:ea typeface="Arial" pitchFamily="34" charset="-122"/>
                <a:cs typeface="Arial" pitchFamily="34" charset="-120"/>
              </a:rPr>
              <a:t>dapat</a:t>
            </a:r>
            <a:r>
              <a:rPr lang="en-US" sz="2400" i="1" dirty="0">
                <a:solidFill>
                  <a:srgbClr val="FFFFFF"/>
                </a:solidFill>
                <a:latin typeface="Arial" pitchFamily="34" charset="0"/>
                <a:ea typeface="Arial" pitchFamily="34" charset="-122"/>
                <a:cs typeface="Arial" pitchFamily="34" charset="-120"/>
              </a:rPr>
              <a:t> </a:t>
            </a:r>
            <a:r>
              <a:rPr lang="en-US" sz="2400" i="1" dirty="0" err="1">
                <a:solidFill>
                  <a:srgbClr val="FFFFFF"/>
                </a:solidFill>
                <a:latin typeface="Arial" pitchFamily="34" charset="0"/>
                <a:ea typeface="Arial" pitchFamily="34" charset="-122"/>
                <a:cs typeface="Arial" pitchFamily="34" charset="-120"/>
              </a:rPr>
              <a:t>mengoptimalkan</a:t>
            </a:r>
            <a:r>
              <a:rPr lang="en-US" sz="2400" i="1" dirty="0">
                <a:solidFill>
                  <a:srgbClr val="FFFFFF"/>
                </a:solidFill>
                <a:latin typeface="Arial" pitchFamily="34" charset="0"/>
                <a:ea typeface="Arial" pitchFamily="34" charset="-122"/>
                <a:cs typeface="Arial" pitchFamily="34" charset="-120"/>
              </a:rPr>
              <a:t> </a:t>
            </a:r>
            <a:r>
              <a:rPr lang="en-US" sz="2400" i="1" dirty="0" err="1">
                <a:solidFill>
                  <a:srgbClr val="FFFFFF"/>
                </a:solidFill>
                <a:latin typeface="Arial" pitchFamily="34" charset="0"/>
                <a:ea typeface="Arial" pitchFamily="34" charset="-122"/>
                <a:cs typeface="Arial" pitchFamily="34" charset="-120"/>
              </a:rPr>
              <a:t>biaya</a:t>
            </a:r>
            <a:r>
              <a:rPr lang="en-US" sz="2400" i="1" dirty="0">
                <a:solidFill>
                  <a:srgbClr val="FFFFFF"/>
                </a:solidFill>
                <a:latin typeface="Arial" pitchFamily="34" charset="0"/>
                <a:ea typeface="Arial" pitchFamily="34" charset="-122"/>
                <a:cs typeface="Arial" pitchFamily="34" charset="-120"/>
              </a:rPr>
              <a:t>, </a:t>
            </a:r>
            <a:r>
              <a:rPr lang="en-US" sz="2400" i="1" dirty="0" err="1">
                <a:solidFill>
                  <a:srgbClr val="FFFFFF"/>
                </a:solidFill>
                <a:latin typeface="Arial" pitchFamily="34" charset="0"/>
                <a:ea typeface="Arial" pitchFamily="34" charset="-122"/>
                <a:cs typeface="Arial" pitchFamily="34" charset="-120"/>
              </a:rPr>
              <a:t>mempercepat</a:t>
            </a:r>
            <a:r>
              <a:rPr lang="en-US" sz="2400" i="1" dirty="0">
                <a:solidFill>
                  <a:srgbClr val="FFFFFF"/>
                </a:solidFill>
                <a:latin typeface="Arial" pitchFamily="34" charset="0"/>
                <a:ea typeface="Arial" pitchFamily="34" charset="-122"/>
                <a:cs typeface="Arial" pitchFamily="34" charset="-120"/>
              </a:rPr>
              <a:t> </a:t>
            </a:r>
            <a:r>
              <a:rPr lang="en-US" sz="2400" i="1" dirty="0" err="1">
                <a:solidFill>
                  <a:srgbClr val="FFFFFF"/>
                </a:solidFill>
                <a:latin typeface="Arial" pitchFamily="34" charset="0"/>
                <a:ea typeface="Arial" pitchFamily="34" charset="-122"/>
                <a:cs typeface="Arial" pitchFamily="34" charset="-120"/>
              </a:rPr>
              <a:t>pembangunan</a:t>
            </a:r>
            <a:r>
              <a:rPr lang="en-US" sz="2400" i="1" dirty="0">
                <a:solidFill>
                  <a:srgbClr val="FFFFFF"/>
                </a:solidFill>
                <a:latin typeface="Arial" pitchFamily="34" charset="0"/>
                <a:ea typeface="Arial" pitchFamily="34" charset="-122"/>
                <a:cs typeface="Arial" pitchFamily="34" charset="-120"/>
              </a:rPr>
              <a:t> RE, dan </a:t>
            </a:r>
            <a:r>
              <a:rPr lang="en-US" sz="2400" i="1" dirty="0" err="1">
                <a:solidFill>
                  <a:srgbClr val="FFFFFF"/>
                </a:solidFill>
                <a:latin typeface="Arial" pitchFamily="34" charset="0"/>
                <a:ea typeface="Arial" pitchFamily="34" charset="-122"/>
                <a:cs typeface="Arial" pitchFamily="34" charset="-120"/>
              </a:rPr>
              <a:t>mendukung</a:t>
            </a:r>
            <a:r>
              <a:rPr lang="en-US" sz="2400" i="1" dirty="0">
                <a:solidFill>
                  <a:srgbClr val="FFFFFF"/>
                </a:solidFill>
                <a:latin typeface="Arial" pitchFamily="34" charset="0"/>
                <a:ea typeface="Arial" pitchFamily="34" charset="-122"/>
                <a:cs typeface="Arial" pitchFamily="34" charset="-120"/>
              </a:rPr>
              <a:t> </a:t>
            </a:r>
            <a:r>
              <a:rPr lang="en-US" sz="2400" i="1" dirty="0" err="1">
                <a:solidFill>
                  <a:srgbClr val="FFFFFF"/>
                </a:solidFill>
                <a:latin typeface="Arial" pitchFamily="34" charset="0"/>
                <a:ea typeface="Arial" pitchFamily="34" charset="-122"/>
                <a:cs typeface="Arial" pitchFamily="34" charset="-120"/>
              </a:rPr>
              <a:t>tujuan</a:t>
            </a:r>
            <a:r>
              <a:rPr lang="en-US" sz="2400" i="1" dirty="0">
                <a:solidFill>
                  <a:srgbClr val="FFFFFF"/>
                </a:solidFill>
                <a:latin typeface="Arial" pitchFamily="34" charset="0"/>
                <a:ea typeface="Arial" pitchFamily="34" charset="-122"/>
                <a:cs typeface="Arial" pitchFamily="34" charset="-120"/>
              </a:rPr>
              <a:t> </a:t>
            </a:r>
            <a:r>
              <a:rPr lang="en-US" sz="2400" i="1" dirty="0" err="1">
                <a:solidFill>
                  <a:srgbClr val="FFFFFF"/>
                </a:solidFill>
                <a:latin typeface="Arial" pitchFamily="34" charset="0"/>
                <a:ea typeface="Arial" pitchFamily="34" charset="-122"/>
                <a:cs typeface="Arial" pitchFamily="34" charset="-120"/>
              </a:rPr>
              <a:t>ekonomi</a:t>
            </a:r>
            <a:r>
              <a:rPr lang="en-US" sz="2400" i="1" dirty="0">
                <a:solidFill>
                  <a:srgbClr val="FFFFFF"/>
                </a:solidFill>
                <a:latin typeface="Arial" pitchFamily="34" charset="0"/>
                <a:ea typeface="Arial" pitchFamily="34" charset="-122"/>
                <a:cs typeface="Arial" pitchFamily="34" charset="-120"/>
              </a:rPr>
              <a:t> dan </a:t>
            </a:r>
            <a:r>
              <a:rPr lang="en-US" sz="2400" i="1" dirty="0" err="1">
                <a:solidFill>
                  <a:srgbClr val="FFFFFF"/>
                </a:solidFill>
                <a:latin typeface="Arial" pitchFamily="34" charset="0"/>
                <a:ea typeface="Arial" pitchFamily="34" charset="-122"/>
                <a:cs typeface="Arial" pitchFamily="34" charset="-120"/>
              </a:rPr>
              <a:t>energi</a:t>
            </a:r>
            <a:r>
              <a:rPr lang="en-US" sz="2400" i="1" dirty="0">
                <a:solidFill>
                  <a:srgbClr val="FFFFFF"/>
                </a:solidFill>
                <a:latin typeface="Arial" pitchFamily="34" charset="0"/>
                <a:ea typeface="Arial" pitchFamily="34" charset="-122"/>
                <a:cs typeface="Arial" pitchFamily="34" charset="-120"/>
              </a:rPr>
              <a:t> </a:t>
            </a:r>
            <a:r>
              <a:rPr lang="en-US" sz="2400" i="1" dirty="0" err="1">
                <a:solidFill>
                  <a:srgbClr val="FFFFFF"/>
                </a:solidFill>
                <a:latin typeface="Arial" pitchFamily="34" charset="0"/>
                <a:ea typeface="Arial" pitchFamily="34" charset="-122"/>
                <a:cs typeface="Arial" pitchFamily="34" charset="-120"/>
              </a:rPr>
              <a:t>jangka</a:t>
            </a:r>
            <a:r>
              <a:rPr lang="en-US" sz="2400" i="1" dirty="0">
                <a:solidFill>
                  <a:srgbClr val="FFFFFF"/>
                </a:solidFill>
                <a:latin typeface="Arial" pitchFamily="34" charset="0"/>
                <a:ea typeface="Arial" pitchFamily="34" charset="-122"/>
                <a:cs typeface="Arial" pitchFamily="34" charset="-120"/>
              </a:rPr>
              <a:t> </a:t>
            </a:r>
            <a:r>
              <a:rPr lang="en-US" sz="2400" i="1" dirty="0" err="1">
                <a:solidFill>
                  <a:srgbClr val="FFFFFF"/>
                </a:solidFill>
                <a:latin typeface="Arial" pitchFamily="34" charset="0"/>
                <a:ea typeface="Arial" pitchFamily="34" charset="-122"/>
                <a:cs typeface="Arial" pitchFamily="34" charset="-120"/>
              </a:rPr>
              <a:t>panjang</a:t>
            </a:r>
            <a:r>
              <a:rPr lang="en-US" sz="2400" i="1" dirty="0">
                <a:solidFill>
                  <a:srgbClr val="FFFFFF"/>
                </a:solidFill>
                <a:latin typeface="Arial" pitchFamily="34" charset="0"/>
                <a:ea typeface="Arial" pitchFamily="34" charset="-122"/>
                <a:cs typeface="Arial" pitchFamily="34" charset="-120"/>
              </a:rPr>
              <a:t> Indonesia.</a:t>
            </a:r>
            <a:br>
              <a:rPr lang="en-US" sz="2400" i="1" dirty="0">
                <a:solidFill>
                  <a:srgbClr val="FFFFFF"/>
                </a:solidFill>
                <a:latin typeface="Arial" pitchFamily="34" charset="0"/>
                <a:ea typeface="Arial" pitchFamily="34" charset="-122"/>
                <a:cs typeface="Arial" pitchFamily="34" charset="-120"/>
              </a:rPr>
            </a:br>
            <a:endParaRPr lang="en-US" sz="2400" dirty="0"/>
          </a:p>
        </p:txBody>
      </p:sp>
    </p:spTree>
    <p:extLst>
      <p:ext uri="{BB962C8B-B14F-4D97-AF65-F5344CB8AC3E}">
        <p14:creationId xmlns:p14="http://schemas.microsoft.com/office/powerpoint/2010/main" val="3439899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2225F-FE33-7D02-5817-B311A0AA3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AF9A1-B269-5161-17D0-E5B1F713F68C}"/>
              </a:ext>
            </a:extLst>
          </p:cNvPr>
          <p:cNvSpPr>
            <a:spLocks noGrp="1"/>
          </p:cNvSpPr>
          <p:nvPr>
            <p:ph type="title"/>
          </p:nvPr>
        </p:nvSpPr>
        <p:spPr/>
        <p:txBody>
          <a:bodyPr/>
          <a:lstStyle/>
          <a:p>
            <a:r>
              <a:rPr lang="en-US" dirty="0" err="1"/>
              <a:t>Terima</a:t>
            </a:r>
            <a:r>
              <a:rPr lang="en-US" dirty="0"/>
              <a:t> </a:t>
            </a:r>
            <a:r>
              <a:rPr lang="en-US" dirty="0" err="1"/>
              <a:t>kasih</a:t>
            </a:r>
          </a:p>
        </p:txBody>
      </p:sp>
      <p:sp>
        <p:nvSpPr>
          <p:cNvPr id="3" name="Content Placeholder 2">
            <a:extLst>
              <a:ext uri="{FF2B5EF4-FFF2-40B4-BE49-F238E27FC236}">
                <a16:creationId xmlns:a16="http://schemas.microsoft.com/office/drawing/2014/main" id="{13EE3C5F-FE25-48CB-A0AD-60D4C80B1BAE}"/>
              </a:ext>
            </a:extLst>
          </p:cNvPr>
          <p:cNvSpPr>
            <a:spLocks noGrp="1"/>
          </p:cNvSpPr>
          <p:nvPr>
            <p:ph sz="half" idx="1"/>
          </p:nvPr>
        </p:nvSpPr>
        <p:spPr>
          <a:xfrm>
            <a:off x="5497689" y="2105029"/>
            <a:ext cx="5636218" cy="1465012"/>
          </a:xfrm>
        </p:spPr>
        <p:txBody>
          <a:bodyPr lIns="0" tIns="0" rIns="0" bIns="0" anchor="t"/>
          <a:lstStyle/>
          <a:p>
            <a:pPr marL="9525">
              <a:spcAft>
                <a:spcPts val="600"/>
              </a:spcAft>
            </a:pPr>
            <a:r>
              <a:rPr lang="en-US" b="1" dirty="0"/>
              <a:t>Kontak</a:t>
            </a:r>
          </a:p>
          <a:p>
            <a:pPr marL="9525">
              <a:spcAft>
                <a:spcPts val="600"/>
              </a:spcAft>
            </a:pPr>
            <a:r>
              <a:rPr lang="en-US" dirty="0"/>
              <a:t>Randi Bachtiar	 </a:t>
            </a:r>
            <a:r>
              <a:rPr lang="en-US" dirty="0">
                <a:hlinkClick r:id="rId3"/>
              </a:rPr>
              <a:t>rbachtiar@ieefa.org</a:t>
            </a:r>
            <a:r>
              <a:rPr lang="en-US" dirty="0"/>
              <a:t>   </a:t>
            </a:r>
          </a:p>
        </p:txBody>
      </p:sp>
      <p:pic>
        <p:nvPicPr>
          <p:cNvPr id="4" name="Picture 3">
            <a:extLst>
              <a:ext uri="{FF2B5EF4-FFF2-40B4-BE49-F238E27FC236}">
                <a16:creationId xmlns:a16="http://schemas.microsoft.com/office/drawing/2014/main" id="{58099DB4-4F1B-A7E5-E2F3-1B582055AE1D}"/>
              </a:ext>
            </a:extLst>
          </p:cNvPr>
          <p:cNvPicPr>
            <a:picLocks noChangeAspect="1"/>
          </p:cNvPicPr>
          <p:nvPr/>
        </p:nvPicPr>
        <p:blipFill>
          <a:blip r:embed="rId4"/>
          <a:stretch>
            <a:fillRect/>
          </a:stretch>
        </p:blipFill>
        <p:spPr>
          <a:xfrm>
            <a:off x="751527" y="749431"/>
            <a:ext cx="4174809" cy="4999505"/>
          </a:xfrm>
          <a:prstGeom prst="rect">
            <a:avLst/>
          </a:prstGeom>
        </p:spPr>
      </p:pic>
      <p:pic>
        <p:nvPicPr>
          <p:cNvPr id="7" name="Picture 6" descr="A qr code on a white background&#10;&#10;AI-generated content may be incorrect.">
            <a:extLst>
              <a:ext uri="{FF2B5EF4-FFF2-40B4-BE49-F238E27FC236}">
                <a16:creationId xmlns:a16="http://schemas.microsoft.com/office/drawing/2014/main" id="{E474EE67-FCE0-D8D9-CA96-3350FA1895C4}"/>
              </a:ext>
            </a:extLst>
          </p:cNvPr>
          <p:cNvPicPr>
            <a:picLocks noChangeAspect="1"/>
          </p:cNvPicPr>
          <p:nvPr/>
        </p:nvPicPr>
        <p:blipFill>
          <a:blip r:embed="rId5"/>
          <a:stretch>
            <a:fillRect/>
          </a:stretch>
        </p:blipFill>
        <p:spPr>
          <a:xfrm>
            <a:off x="5495925" y="3267316"/>
            <a:ext cx="1704975" cy="1704975"/>
          </a:xfrm>
          <a:prstGeom prst="rect">
            <a:avLst/>
          </a:prstGeom>
        </p:spPr>
      </p:pic>
      <p:cxnSp>
        <p:nvCxnSpPr>
          <p:cNvPr id="6" name="Straight Arrow Connector 5">
            <a:extLst>
              <a:ext uri="{FF2B5EF4-FFF2-40B4-BE49-F238E27FC236}">
                <a16:creationId xmlns:a16="http://schemas.microsoft.com/office/drawing/2014/main" id="{FCE25D1F-0056-0499-D937-28039D5AFFF6}"/>
              </a:ext>
            </a:extLst>
          </p:cNvPr>
          <p:cNvCxnSpPr/>
          <p:nvPr/>
        </p:nvCxnSpPr>
        <p:spPr>
          <a:xfrm flipV="1">
            <a:off x="5524500" y="1779270"/>
            <a:ext cx="1962150" cy="9525"/>
          </a:xfrm>
          <a:prstGeom prst="straightConnector1">
            <a:avLst/>
          </a:prstGeom>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1594C0E0-74E3-7F9C-68D6-BB6D3862D874}"/>
              </a:ext>
            </a:extLst>
          </p:cNvPr>
          <p:cNvCxnSpPr/>
          <p:nvPr/>
        </p:nvCxnSpPr>
        <p:spPr>
          <a:xfrm>
            <a:off x="1833701" y="6157783"/>
            <a:ext cx="8869491" cy="20595"/>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FE66E68-407F-077E-A67F-C14C5F610175}"/>
              </a:ext>
            </a:extLst>
          </p:cNvPr>
          <p:cNvSpPr txBox="1"/>
          <p:nvPr/>
        </p:nvSpPr>
        <p:spPr>
          <a:xfrm>
            <a:off x="7157013" y="4335684"/>
            <a:ext cx="503498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hlinkClick r:id="rId6">
                  <a:extLst>
                    <a:ext uri="{A12FA001-AC4F-418D-AE19-62706E023703}">
                      <ahyp:hlinkClr xmlns:ahyp="http://schemas.microsoft.com/office/drawing/2018/hyperlinkcolor" val="tx"/>
                    </a:ext>
                  </a:extLst>
                </a:hlinkClick>
              </a:rPr>
              <a:t>https://ieefa.org/resources/unlocking-indonesias-transmission-grid-investment</a:t>
            </a:r>
          </a:p>
          <a:p>
            <a:endParaRPr lang="en-US" dirty="0">
              <a:solidFill>
                <a:schemeClr val="bg1"/>
              </a:solidFill>
            </a:endParaRPr>
          </a:p>
          <a:p>
            <a:pPr algn="ctr"/>
            <a:endParaRPr lang="en-US" dirty="0">
              <a:solidFill>
                <a:schemeClr val="bg1"/>
              </a:solidFill>
            </a:endParaRPr>
          </a:p>
        </p:txBody>
      </p:sp>
    </p:spTree>
    <p:extLst>
      <p:ext uri="{BB962C8B-B14F-4D97-AF65-F5344CB8AC3E}">
        <p14:creationId xmlns:p14="http://schemas.microsoft.com/office/powerpoint/2010/main" val="3013259095"/>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7CDA8-59E3-CF7A-55AB-B350613A8E9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7CC8A7E-6724-A28B-229C-E13AB23A2826}"/>
              </a:ext>
            </a:extLst>
          </p:cNvPr>
          <p:cNvSpPr>
            <a:spLocks noGrp="1"/>
          </p:cNvSpPr>
          <p:nvPr>
            <p:ph type="body" sz="quarter" idx="10"/>
          </p:nvPr>
        </p:nvSpPr>
        <p:spPr/>
        <p:txBody>
          <a:bodyPr/>
          <a:lstStyle/>
          <a:p>
            <a:pPr algn="l"/>
            <a:r>
              <a:rPr lang="en-US" sz="2800" i="1" dirty="0">
                <a:solidFill>
                  <a:srgbClr val="FFFFFF"/>
                </a:solidFill>
                <a:latin typeface="Arial" pitchFamily="34" charset="0"/>
                <a:ea typeface="Arial" pitchFamily="34" charset="-122"/>
                <a:cs typeface="Arial" pitchFamily="34" charset="-120"/>
              </a:rPr>
              <a:t>Rencana </a:t>
            </a:r>
            <a:r>
              <a:rPr lang="en-US" sz="2800" i="1" dirty="0" err="1">
                <a:solidFill>
                  <a:srgbClr val="FFFFFF"/>
                </a:solidFill>
                <a:latin typeface="Arial" pitchFamily="34" charset="0"/>
                <a:ea typeface="Arial" pitchFamily="34" charset="-122"/>
                <a:cs typeface="Arial" pitchFamily="34" charset="-120"/>
              </a:rPr>
              <a:t>ekspansi</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jaringan</a:t>
            </a:r>
            <a:r>
              <a:rPr lang="en-US" sz="2800" i="1" dirty="0">
                <a:solidFill>
                  <a:srgbClr val="FFFFFF"/>
                </a:solidFill>
                <a:latin typeface="Arial" pitchFamily="34" charset="0"/>
                <a:ea typeface="Arial" pitchFamily="34" charset="-122"/>
                <a:cs typeface="Arial" pitchFamily="34" charset="-120"/>
              </a:rPr>
              <a:t> Indonesia </a:t>
            </a:r>
            <a:r>
              <a:rPr lang="en-US" sz="2800" i="1" dirty="0" err="1">
                <a:solidFill>
                  <a:srgbClr val="FFFFFF"/>
                </a:solidFill>
                <a:latin typeface="Arial" pitchFamily="34" charset="0"/>
                <a:ea typeface="Arial" pitchFamily="34" charset="-122"/>
                <a:cs typeface="Arial" pitchFamily="34" charset="-120"/>
              </a:rPr>
              <a:t>melampaui</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kapasitas</a:t>
            </a:r>
            <a:r>
              <a:rPr lang="en-US" sz="2800" i="1" dirty="0">
                <a:solidFill>
                  <a:srgbClr val="FFFFFF"/>
                </a:solidFill>
                <a:latin typeface="Arial" pitchFamily="34" charset="0"/>
                <a:ea typeface="Arial" pitchFamily="34" charset="-122"/>
                <a:cs typeface="Arial" pitchFamily="34" charset="-120"/>
              </a:rPr>
              <a:t> model </a:t>
            </a:r>
            <a:r>
              <a:rPr lang="en-US" sz="2800" i="1" dirty="0" err="1">
                <a:solidFill>
                  <a:srgbClr val="FFFFFF"/>
                </a:solidFill>
                <a:latin typeface="Arial" pitchFamily="34" charset="0"/>
                <a:ea typeface="Arial" pitchFamily="34" charset="-122"/>
                <a:cs typeface="Arial" pitchFamily="34" charset="-120"/>
              </a:rPr>
              <a:t>pembiayaan</a:t>
            </a:r>
            <a:r>
              <a:rPr lang="en-US" sz="2800" i="1" dirty="0">
                <a:solidFill>
                  <a:srgbClr val="FFFFFF"/>
                </a:solidFill>
                <a:latin typeface="Arial" pitchFamily="34" charset="0"/>
                <a:ea typeface="Arial" pitchFamily="34" charset="-122"/>
                <a:cs typeface="Arial" pitchFamily="34" charset="-120"/>
              </a:rPr>
              <a:t> PLN </a:t>
            </a:r>
            <a:r>
              <a:rPr lang="en-US" sz="2800" i="1" dirty="0" err="1">
                <a:solidFill>
                  <a:srgbClr val="FFFFFF"/>
                </a:solidFill>
                <a:latin typeface="Arial" pitchFamily="34" charset="0"/>
                <a:ea typeface="Arial" pitchFamily="34" charset="-122"/>
                <a:cs typeface="Arial" pitchFamily="34" charset="-120"/>
              </a:rPr>
              <a:t>saat</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ini</a:t>
            </a:r>
            <a:r>
              <a:rPr lang="en-US" sz="2800" i="1" dirty="0">
                <a:solidFill>
                  <a:srgbClr val="FFFFFF"/>
                </a:solidFill>
                <a:latin typeface="Arial" pitchFamily="34" charset="0"/>
                <a:ea typeface="Arial" pitchFamily="34" charset="-122"/>
                <a:cs typeface="Arial" pitchFamily="34" charset="-120"/>
              </a:rPr>
              <a:t>.</a:t>
            </a:r>
            <a:endParaRPr lang="en-US" sz="2800" dirty="0"/>
          </a:p>
        </p:txBody>
      </p:sp>
      <p:sp>
        <p:nvSpPr>
          <p:cNvPr id="3" name="Title 2">
            <a:extLst>
              <a:ext uri="{FF2B5EF4-FFF2-40B4-BE49-F238E27FC236}">
                <a16:creationId xmlns:a16="http://schemas.microsoft.com/office/drawing/2014/main" id="{3A4CC450-8480-267A-83FB-BDCD9518FE64}"/>
              </a:ext>
            </a:extLst>
          </p:cNvPr>
          <p:cNvSpPr>
            <a:spLocks noGrp="1"/>
          </p:cNvSpPr>
          <p:nvPr>
            <p:ph type="title"/>
          </p:nvPr>
        </p:nvSpPr>
        <p:spPr/>
        <p:txBody>
          <a:bodyPr/>
          <a:lstStyle/>
          <a:p>
            <a:pPr algn="l"/>
            <a:r>
              <a:rPr lang="en-US" dirty="0" err="1">
                <a:solidFill>
                  <a:srgbClr val="FFFFFF"/>
                </a:solidFill>
                <a:latin typeface="Arial" pitchFamily="34" charset="0"/>
                <a:ea typeface="Arial" pitchFamily="34" charset="-122"/>
                <a:cs typeface="Arial" pitchFamily="34" charset="-120"/>
              </a:rPr>
              <a:t>Tantangan</a:t>
            </a:r>
            <a:r>
              <a:rPr lang="en-US" dirty="0">
                <a:solidFill>
                  <a:srgbClr val="FFFFFF"/>
                </a:solidFill>
                <a:latin typeface="Arial" pitchFamily="34" charset="0"/>
                <a:ea typeface="Arial" pitchFamily="34" charset="-122"/>
                <a:cs typeface="Arial" pitchFamily="34" charset="-120"/>
              </a:rPr>
              <a:t> </a:t>
            </a:r>
            <a:r>
              <a:rPr lang="en-US" dirty="0" err="1">
                <a:solidFill>
                  <a:srgbClr val="FFFFFF"/>
                </a:solidFill>
                <a:latin typeface="Arial" pitchFamily="34" charset="0"/>
                <a:ea typeface="Arial" pitchFamily="34" charset="-122"/>
                <a:cs typeface="Arial" pitchFamily="34" charset="-120"/>
              </a:rPr>
              <a:t>Investasi</a:t>
            </a:r>
            <a:endParaRPr lang="en-US" dirty="0"/>
          </a:p>
        </p:txBody>
      </p:sp>
      <p:sp>
        <p:nvSpPr>
          <p:cNvPr id="4" name="Footer Placeholder 3">
            <a:extLst>
              <a:ext uri="{FF2B5EF4-FFF2-40B4-BE49-F238E27FC236}">
                <a16:creationId xmlns:a16="http://schemas.microsoft.com/office/drawing/2014/main" id="{A67792CB-3AC7-BD45-3A61-200674000A3A}"/>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6218F315-DC88-0F15-67C7-77CD53486023}"/>
              </a:ext>
            </a:extLst>
          </p:cNvPr>
          <p:cNvSpPr>
            <a:spLocks noGrp="1"/>
          </p:cNvSpPr>
          <p:nvPr>
            <p:ph type="sldNum" sz="quarter" idx="4"/>
          </p:nvPr>
        </p:nvSpPr>
        <p:spPr/>
        <p:txBody>
          <a:bodyPr/>
          <a:lstStyle/>
          <a:p>
            <a:fld id="{7782931A-7D25-4B4B-9464-57AE418934A3}" type="slidenum">
              <a:rPr lang="en-US" smtClean="0"/>
              <a:pPr/>
              <a:t>3</a:t>
            </a:fld>
            <a:endParaRPr lang="en-US"/>
          </a:p>
        </p:txBody>
      </p:sp>
      <p:sp>
        <p:nvSpPr>
          <p:cNvPr id="6" name="Title 2">
            <a:extLst>
              <a:ext uri="{FF2B5EF4-FFF2-40B4-BE49-F238E27FC236}">
                <a16:creationId xmlns:a16="http://schemas.microsoft.com/office/drawing/2014/main" id="{9B1DFEC6-8363-BCB7-EBB2-2E60765ECED6}"/>
              </a:ext>
            </a:extLst>
          </p:cNvPr>
          <p:cNvSpPr txBox="1">
            <a:spLocks/>
          </p:cNvSpPr>
          <p:nvPr/>
        </p:nvSpPr>
        <p:spPr>
          <a:xfrm>
            <a:off x="0" y="765693"/>
            <a:ext cx="2690568" cy="982111"/>
          </a:xfrm>
          <a:prstGeom prst="rect">
            <a:avLst/>
          </a:prstGeom>
        </p:spPr>
        <p:txBody>
          <a:bodyPr lIns="0" tIns="0" rIns="0" bIns="0" anchor="ct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600">
                <a:solidFill>
                  <a:srgbClr val="FFFFFF"/>
                </a:solidFill>
                <a:latin typeface="Arial" pitchFamily="34" charset="0"/>
                <a:ea typeface="Arial" pitchFamily="34" charset="-122"/>
                <a:cs typeface="Arial" pitchFamily="34" charset="-120"/>
              </a:rPr>
              <a:t>01</a:t>
            </a:r>
            <a:endParaRPr lang="en-US" sz="9600"/>
          </a:p>
        </p:txBody>
      </p:sp>
    </p:spTree>
    <p:extLst>
      <p:ext uri="{BB962C8B-B14F-4D97-AF65-F5344CB8AC3E}">
        <p14:creationId xmlns:p14="http://schemas.microsoft.com/office/powerpoint/2010/main" val="42584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B9DDA-6F72-7DA6-E08E-129152E3C9F8}"/>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BECD56-DFC0-609A-BFCA-1DD156EED133}"/>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69F3F4E5-CDBA-CB21-072F-40DE4802F604}"/>
              </a:ext>
            </a:extLst>
          </p:cNvPr>
          <p:cNvSpPr>
            <a:spLocks noGrp="1"/>
          </p:cNvSpPr>
          <p:nvPr>
            <p:ph type="sldNum" sz="quarter" idx="4"/>
          </p:nvPr>
        </p:nvSpPr>
        <p:spPr/>
        <p:txBody>
          <a:bodyPr/>
          <a:lstStyle/>
          <a:p>
            <a:fld id="{7782931A-7D25-4B4B-9464-57AE418934A3}" type="slidenum">
              <a:rPr lang="en-US" smtClean="0"/>
              <a:pPr/>
              <a:t>4</a:t>
            </a:fld>
            <a:endParaRPr lang="en-US"/>
          </a:p>
        </p:txBody>
      </p:sp>
      <p:sp>
        <p:nvSpPr>
          <p:cNvPr id="10" name="Text 0">
            <a:extLst>
              <a:ext uri="{FF2B5EF4-FFF2-40B4-BE49-F238E27FC236}">
                <a16:creationId xmlns:a16="http://schemas.microsoft.com/office/drawing/2014/main" id="{42858A6B-C609-0C9E-5547-071C2FB0F195}"/>
              </a:ext>
            </a:extLst>
          </p:cNvPr>
          <p:cNvSpPr/>
          <p:nvPr/>
        </p:nvSpPr>
        <p:spPr>
          <a:xfrm>
            <a:off x="457200" y="411480"/>
            <a:ext cx="11247120" cy="640080"/>
          </a:xfrm>
          <a:prstGeom prst="rect">
            <a:avLst/>
          </a:prstGeom>
          <a:noFill/>
          <a:ln/>
        </p:spPr>
        <p:txBody>
          <a:bodyPr wrap="square" lIns="0" tIns="0" rIns="0" bIns="0" rtlCol="0" anchor="ctr"/>
          <a:lstStyle/>
          <a:p>
            <a:pPr marL="0" indent="0">
              <a:buNone/>
            </a:pPr>
            <a:r>
              <a:rPr lang="en-US" sz="2800" b="1" dirty="0">
                <a:solidFill>
                  <a:srgbClr val="1D2933"/>
                </a:solidFill>
                <a:latin typeface="Arial" pitchFamily="34" charset="0"/>
                <a:ea typeface="Arial" pitchFamily="34" charset="-122"/>
                <a:cs typeface="Arial" pitchFamily="34" charset="-120"/>
              </a:rPr>
              <a:t>RUPTL 2025–2034 </a:t>
            </a:r>
            <a:r>
              <a:rPr lang="en-US" sz="2800" b="1" dirty="0" err="1">
                <a:solidFill>
                  <a:srgbClr val="1D2933"/>
                </a:solidFill>
                <a:latin typeface="Arial" pitchFamily="34" charset="0"/>
                <a:ea typeface="Arial" pitchFamily="34" charset="-122"/>
                <a:cs typeface="Arial" pitchFamily="34" charset="-120"/>
              </a:rPr>
              <a:t>menetapkan</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kebutuhan</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investasi</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jauh</a:t>
            </a:r>
            <a:r>
              <a:rPr lang="en-US" sz="2800" b="1" dirty="0">
                <a:solidFill>
                  <a:srgbClr val="1D2933"/>
                </a:solidFill>
                <a:latin typeface="Arial" pitchFamily="34" charset="0"/>
                <a:ea typeface="Arial" pitchFamily="34" charset="-122"/>
                <a:cs typeface="Arial" pitchFamily="34" charset="-120"/>
              </a:rPr>
              <a:t> di </a:t>
            </a:r>
            <a:r>
              <a:rPr lang="en-US" sz="2800" b="1" dirty="0" err="1">
                <a:solidFill>
                  <a:srgbClr val="1D2933"/>
                </a:solidFill>
                <a:latin typeface="Arial" pitchFamily="34" charset="0"/>
                <a:ea typeface="Arial" pitchFamily="34" charset="-122"/>
                <a:cs typeface="Arial" pitchFamily="34" charset="-120"/>
              </a:rPr>
              <a:t>atas</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realisasi</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historis</a:t>
            </a:r>
            <a:endParaRPr lang="en-US" sz="2800" dirty="0"/>
          </a:p>
        </p:txBody>
      </p:sp>
      <p:pic>
        <p:nvPicPr>
          <p:cNvPr id="11" name="Image 0">
            <a:extLst>
              <a:ext uri="{FF2B5EF4-FFF2-40B4-BE49-F238E27FC236}">
                <a16:creationId xmlns:a16="http://schemas.microsoft.com/office/drawing/2014/main" id="{88C71E5C-C779-F3FF-7565-A7C0AE33E090}"/>
              </a:ext>
            </a:extLst>
          </p:cNvPr>
          <p:cNvPicPr>
            <a:picLocks noChangeAspect="1"/>
          </p:cNvPicPr>
          <p:nvPr/>
        </p:nvPicPr>
        <p:blipFill>
          <a:blip r:embed="rId3">
            <a:extLst>
              <a:ext uri="{28A0092B-C50C-407E-A947-70E740481C1C}">
                <a14:useLocalDpi xmlns:a14="http://schemas.microsoft.com/office/drawing/2010/main" val="0"/>
              </a:ext>
            </a:extLst>
          </a:blip>
          <a:srcRect t="-450" r="101" b="6588"/>
          <a:stretch>
            <a:fillRect/>
          </a:stretch>
        </p:blipFill>
        <p:spPr>
          <a:xfrm>
            <a:off x="212174" y="1437602"/>
            <a:ext cx="7506894" cy="4236191"/>
          </a:xfrm>
          <a:prstGeom prst="rect">
            <a:avLst/>
          </a:prstGeom>
        </p:spPr>
      </p:pic>
      <p:sp>
        <p:nvSpPr>
          <p:cNvPr id="12" name="Text 1">
            <a:extLst>
              <a:ext uri="{FF2B5EF4-FFF2-40B4-BE49-F238E27FC236}">
                <a16:creationId xmlns:a16="http://schemas.microsoft.com/office/drawing/2014/main" id="{2221673C-0BC4-B684-C4E9-C154CC49EDA2}"/>
              </a:ext>
            </a:extLst>
          </p:cNvPr>
          <p:cNvSpPr/>
          <p:nvPr/>
        </p:nvSpPr>
        <p:spPr>
          <a:xfrm>
            <a:off x="7863840" y="1234440"/>
            <a:ext cx="3931920" cy="365760"/>
          </a:xfrm>
          <a:prstGeom prst="rect">
            <a:avLst/>
          </a:prstGeom>
          <a:noFill/>
          <a:ln/>
        </p:spPr>
        <p:txBody>
          <a:bodyPr wrap="square" lIns="0" tIns="0" rIns="0" bIns="0" rtlCol="0" anchor="ctr"/>
          <a:lstStyle/>
          <a:p>
            <a:pPr marL="0" indent="0">
              <a:buNone/>
            </a:pPr>
            <a:r>
              <a:rPr lang="en-US" sz="1300" b="1" dirty="0" err="1">
                <a:solidFill>
                  <a:srgbClr val="1D2933"/>
                </a:solidFill>
                <a:latin typeface="Arial" pitchFamily="34" charset="0"/>
                <a:ea typeface="Arial" pitchFamily="34" charset="-122"/>
                <a:cs typeface="Arial" pitchFamily="34" charset="-120"/>
              </a:rPr>
              <a:t>Investasi</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transmisi</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tahunan</a:t>
            </a:r>
            <a:endParaRPr lang="en-US" sz="1300" dirty="0"/>
          </a:p>
        </p:txBody>
      </p:sp>
      <p:sp>
        <p:nvSpPr>
          <p:cNvPr id="13" name="Shape 2">
            <a:extLst>
              <a:ext uri="{FF2B5EF4-FFF2-40B4-BE49-F238E27FC236}">
                <a16:creationId xmlns:a16="http://schemas.microsoft.com/office/drawing/2014/main" id="{0A4853E7-B95F-5FC4-8FED-EFFD573887C3}"/>
              </a:ext>
            </a:extLst>
          </p:cNvPr>
          <p:cNvSpPr/>
          <p:nvPr/>
        </p:nvSpPr>
        <p:spPr>
          <a:xfrm>
            <a:off x="7863840" y="1691640"/>
            <a:ext cx="3931920" cy="1691640"/>
          </a:xfrm>
          <a:prstGeom prst="rect">
            <a:avLst/>
          </a:prstGeom>
          <a:solidFill>
            <a:srgbClr val="EDF0F3"/>
          </a:solidFill>
          <a:ln w="12700">
            <a:solidFill>
              <a:srgbClr val="EDF0F3"/>
            </a:solidFill>
            <a:prstDash val="solid"/>
          </a:ln>
        </p:spPr>
        <p:txBody>
          <a:bodyPr/>
          <a:lstStyle/>
          <a:p>
            <a:endParaRPr lang="en-US"/>
          </a:p>
        </p:txBody>
      </p:sp>
      <p:sp>
        <p:nvSpPr>
          <p:cNvPr id="14" name="Shape 3">
            <a:extLst>
              <a:ext uri="{FF2B5EF4-FFF2-40B4-BE49-F238E27FC236}">
                <a16:creationId xmlns:a16="http://schemas.microsoft.com/office/drawing/2014/main" id="{FAE9677B-B191-C67B-EC12-FF43696DF016}"/>
              </a:ext>
            </a:extLst>
          </p:cNvPr>
          <p:cNvSpPr/>
          <p:nvPr/>
        </p:nvSpPr>
        <p:spPr>
          <a:xfrm>
            <a:off x="7863840" y="1691640"/>
            <a:ext cx="91440" cy="1691640"/>
          </a:xfrm>
          <a:prstGeom prst="rect">
            <a:avLst/>
          </a:prstGeom>
          <a:solidFill>
            <a:srgbClr val="355EFF"/>
          </a:solidFill>
          <a:ln w="12700">
            <a:solidFill>
              <a:srgbClr val="355EFF"/>
            </a:solidFill>
            <a:prstDash val="solid"/>
          </a:ln>
        </p:spPr>
        <p:txBody>
          <a:bodyPr/>
          <a:lstStyle/>
          <a:p>
            <a:endParaRPr lang="en-US"/>
          </a:p>
        </p:txBody>
      </p:sp>
      <p:sp>
        <p:nvSpPr>
          <p:cNvPr id="15" name="Text 4">
            <a:extLst>
              <a:ext uri="{FF2B5EF4-FFF2-40B4-BE49-F238E27FC236}">
                <a16:creationId xmlns:a16="http://schemas.microsoft.com/office/drawing/2014/main" id="{89A715DD-F42B-B110-608C-F459CD35F2E6}"/>
              </a:ext>
            </a:extLst>
          </p:cNvPr>
          <p:cNvSpPr/>
          <p:nvPr/>
        </p:nvSpPr>
        <p:spPr>
          <a:xfrm>
            <a:off x="8092440" y="1783080"/>
            <a:ext cx="3657600" cy="274320"/>
          </a:xfrm>
          <a:prstGeom prst="rect">
            <a:avLst/>
          </a:prstGeom>
          <a:noFill/>
          <a:ln/>
        </p:spPr>
        <p:txBody>
          <a:bodyPr wrap="square" lIns="0" tIns="0" rIns="0" bIns="0" rtlCol="0" anchor="ctr"/>
          <a:lstStyle/>
          <a:p>
            <a:pPr marL="0" indent="0">
              <a:buNone/>
            </a:pPr>
            <a:r>
              <a:rPr lang="en-US" sz="900" b="1" kern="0" spc="400">
                <a:solidFill>
                  <a:srgbClr val="355EFF"/>
                </a:solidFill>
                <a:latin typeface="Arial" pitchFamily="34" charset="0"/>
                <a:ea typeface="Arial" pitchFamily="34" charset="-122"/>
                <a:cs typeface="Arial" pitchFamily="34" charset="-120"/>
              </a:rPr>
              <a:t>KEBUTUHAN RUPTL</a:t>
            </a:r>
            <a:endParaRPr lang="en-US" sz="900"/>
          </a:p>
        </p:txBody>
      </p:sp>
      <p:sp>
        <p:nvSpPr>
          <p:cNvPr id="16" name="Text 5">
            <a:extLst>
              <a:ext uri="{FF2B5EF4-FFF2-40B4-BE49-F238E27FC236}">
                <a16:creationId xmlns:a16="http://schemas.microsoft.com/office/drawing/2014/main" id="{44D882B4-14C5-76F3-4F30-E215BF18559A}"/>
              </a:ext>
            </a:extLst>
          </p:cNvPr>
          <p:cNvSpPr/>
          <p:nvPr/>
        </p:nvSpPr>
        <p:spPr>
          <a:xfrm>
            <a:off x="8092440" y="2103120"/>
            <a:ext cx="3657600" cy="777240"/>
          </a:xfrm>
          <a:prstGeom prst="rect">
            <a:avLst/>
          </a:prstGeom>
          <a:noFill/>
          <a:ln/>
        </p:spPr>
        <p:txBody>
          <a:bodyPr wrap="square" lIns="0" tIns="0" rIns="0" bIns="0" rtlCol="0" anchor="ctr"/>
          <a:lstStyle/>
          <a:p>
            <a:pPr marL="0" indent="0">
              <a:buNone/>
            </a:pPr>
            <a:r>
              <a:rPr lang="en-US" sz="3600" b="1">
                <a:solidFill>
                  <a:srgbClr val="1D2933"/>
                </a:solidFill>
                <a:latin typeface="Arial" pitchFamily="34" charset="0"/>
                <a:ea typeface="Arial" pitchFamily="34" charset="-122"/>
                <a:cs typeface="Arial" pitchFamily="34" charset="-120"/>
              </a:rPr>
              <a:t>USD2,4 miliar</a:t>
            </a:r>
            <a:endParaRPr lang="en-US" sz="3600"/>
          </a:p>
        </p:txBody>
      </p:sp>
      <p:sp>
        <p:nvSpPr>
          <p:cNvPr id="17" name="Text 6">
            <a:extLst>
              <a:ext uri="{FF2B5EF4-FFF2-40B4-BE49-F238E27FC236}">
                <a16:creationId xmlns:a16="http://schemas.microsoft.com/office/drawing/2014/main" id="{E7E3F46B-F5EC-C74F-47C5-30023A54A4B2}"/>
              </a:ext>
            </a:extLst>
          </p:cNvPr>
          <p:cNvSpPr/>
          <p:nvPr/>
        </p:nvSpPr>
        <p:spPr>
          <a:xfrm>
            <a:off x="8092440" y="2926080"/>
            <a:ext cx="3657600" cy="365760"/>
          </a:xfrm>
          <a:prstGeom prst="rect">
            <a:avLst/>
          </a:prstGeom>
          <a:noFill/>
          <a:ln/>
        </p:spPr>
        <p:txBody>
          <a:bodyPr wrap="square" lIns="0" tIns="0" rIns="0" bIns="0" rtlCol="0" anchor="ctr"/>
          <a:lstStyle/>
          <a:p>
            <a:pPr marL="0" indent="0">
              <a:buNone/>
            </a:pPr>
            <a:r>
              <a:rPr lang="en-US" sz="1100" i="1">
                <a:solidFill>
                  <a:srgbClr val="5B6573"/>
                </a:solidFill>
                <a:latin typeface="Arial" pitchFamily="34" charset="0"/>
                <a:ea typeface="Arial" pitchFamily="34" charset="-122"/>
                <a:cs typeface="Arial" pitchFamily="34" charset="-120"/>
              </a:rPr>
              <a:t>per tahun, rata-rata 2025–2034</a:t>
            </a:r>
            <a:endParaRPr lang="en-US" sz="1100"/>
          </a:p>
        </p:txBody>
      </p:sp>
      <p:sp>
        <p:nvSpPr>
          <p:cNvPr id="18" name="Shape 7">
            <a:extLst>
              <a:ext uri="{FF2B5EF4-FFF2-40B4-BE49-F238E27FC236}">
                <a16:creationId xmlns:a16="http://schemas.microsoft.com/office/drawing/2014/main" id="{145F7C52-3F6E-311B-9B96-6B6B6479B5E1}"/>
              </a:ext>
            </a:extLst>
          </p:cNvPr>
          <p:cNvSpPr/>
          <p:nvPr/>
        </p:nvSpPr>
        <p:spPr>
          <a:xfrm>
            <a:off x="7863840" y="3520440"/>
            <a:ext cx="3931920" cy="1691640"/>
          </a:xfrm>
          <a:prstGeom prst="rect">
            <a:avLst/>
          </a:prstGeom>
          <a:solidFill>
            <a:srgbClr val="EDF0F3"/>
          </a:solidFill>
          <a:ln w="12700">
            <a:solidFill>
              <a:srgbClr val="EDF0F3"/>
            </a:solidFill>
            <a:prstDash val="solid"/>
          </a:ln>
        </p:spPr>
        <p:txBody>
          <a:bodyPr/>
          <a:lstStyle/>
          <a:p>
            <a:endParaRPr lang="en-US"/>
          </a:p>
        </p:txBody>
      </p:sp>
      <p:sp>
        <p:nvSpPr>
          <p:cNvPr id="19" name="Shape 8">
            <a:extLst>
              <a:ext uri="{FF2B5EF4-FFF2-40B4-BE49-F238E27FC236}">
                <a16:creationId xmlns:a16="http://schemas.microsoft.com/office/drawing/2014/main" id="{8275373D-4AAD-A0A7-D754-F653FD1613AB}"/>
              </a:ext>
            </a:extLst>
          </p:cNvPr>
          <p:cNvSpPr/>
          <p:nvPr/>
        </p:nvSpPr>
        <p:spPr>
          <a:xfrm>
            <a:off x="7863840" y="3520440"/>
            <a:ext cx="91440" cy="1691640"/>
          </a:xfrm>
          <a:prstGeom prst="rect">
            <a:avLst/>
          </a:prstGeom>
          <a:solidFill>
            <a:srgbClr val="FFD000"/>
          </a:solidFill>
          <a:ln w="12700">
            <a:solidFill>
              <a:srgbClr val="FFD000"/>
            </a:solidFill>
            <a:prstDash val="solid"/>
          </a:ln>
        </p:spPr>
        <p:txBody>
          <a:bodyPr/>
          <a:lstStyle/>
          <a:p>
            <a:endParaRPr lang="en-US"/>
          </a:p>
        </p:txBody>
      </p:sp>
      <p:sp>
        <p:nvSpPr>
          <p:cNvPr id="20" name="Text 9">
            <a:extLst>
              <a:ext uri="{FF2B5EF4-FFF2-40B4-BE49-F238E27FC236}">
                <a16:creationId xmlns:a16="http://schemas.microsoft.com/office/drawing/2014/main" id="{366328F0-2215-8797-69A0-30ABD7270146}"/>
              </a:ext>
            </a:extLst>
          </p:cNvPr>
          <p:cNvSpPr/>
          <p:nvPr/>
        </p:nvSpPr>
        <p:spPr>
          <a:xfrm>
            <a:off x="8092440" y="3611880"/>
            <a:ext cx="3657600" cy="274320"/>
          </a:xfrm>
          <a:prstGeom prst="rect">
            <a:avLst/>
          </a:prstGeom>
          <a:noFill/>
          <a:ln/>
        </p:spPr>
        <p:txBody>
          <a:bodyPr wrap="square" lIns="0" tIns="0" rIns="0" bIns="0" rtlCol="0" anchor="ctr"/>
          <a:lstStyle/>
          <a:p>
            <a:pPr marL="0" indent="0">
              <a:buNone/>
            </a:pPr>
            <a:r>
              <a:rPr lang="en-US" sz="900" b="1" kern="0" spc="400">
                <a:solidFill>
                  <a:srgbClr val="1D2933"/>
                </a:solidFill>
                <a:latin typeface="Arial" pitchFamily="34" charset="0"/>
                <a:ea typeface="Arial" pitchFamily="34" charset="-122"/>
                <a:cs typeface="Arial" pitchFamily="34" charset="-120"/>
              </a:rPr>
              <a:t>RATA-RATA TEREALISASI</a:t>
            </a:r>
            <a:endParaRPr lang="en-US" sz="900"/>
          </a:p>
        </p:txBody>
      </p:sp>
      <p:sp>
        <p:nvSpPr>
          <p:cNvPr id="21" name="Text 10">
            <a:extLst>
              <a:ext uri="{FF2B5EF4-FFF2-40B4-BE49-F238E27FC236}">
                <a16:creationId xmlns:a16="http://schemas.microsoft.com/office/drawing/2014/main" id="{BBA96E64-42A6-A018-9658-1EDD25F7C906}"/>
              </a:ext>
            </a:extLst>
          </p:cNvPr>
          <p:cNvSpPr/>
          <p:nvPr/>
        </p:nvSpPr>
        <p:spPr>
          <a:xfrm>
            <a:off x="8092440" y="3931920"/>
            <a:ext cx="3657600" cy="777240"/>
          </a:xfrm>
          <a:prstGeom prst="rect">
            <a:avLst/>
          </a:prstGeom>
          <a:noFill/>
          <a:ln/>
        </p:spPr>
        <p:txBody>
          <a:bodyPr wrap="square" lIns="0" tIns="0" rIns="0" bIns="0" rtlCol="0" anchor="ctr"/>
          <a:lstStyle/>
          <a:p>
            <a:pPr marL="0" indent="0">
              <a:buNone/>
            </a:pPr>
            <a:r>
              <a:rPr lang="en-US" sz="3600" b="1">
                <a:solidFill>
                  <a:srgbClr val="1D2933"/>
                </a:solidFill>
                <a:latin typeface="Arial" pitchFamily="34" charset="0"/>
                <a:ea typeface="Arial" pitchFamily="34" charset="-122"/>
                <a:cs typeface="Arial" pitchFamily="34" charset="-120"/>
              </a:rPr>
              <a:t>USD1,4 miliar</a:t>
            </a:r>
            <a:endParaRPr lang="en-US" sz="3600"/>
          </a:p>
        </p:txBody>
      </p:sp>
      <p:sp>
        <p:nvSpPr>
          <p:cNvPr id="22" name="Text 11">
            <a:extLst>
              <a:ext uri="{FF2B5EF4-FFF2-40B4-BE49-F238E27FC236}">
                <a16:creationId xmlns:a16="http://schemas.microsoft.com/office/drawing/2014/main" id="{A86FB3AB-63F3-B41C-CE52-851B666AF593}"/>
              </a:ext>
            </a:extLst>
          </p:cNvPr>
          <p:cNvSpPr/>
          <p:nvPr/>
        </p:nvSpPr>
        <p:spPr>
          <a:xfrm>
            <a:off x="8092440" y="4754880"/>
            <a:ext cx="3657600" cy="365760"/>
          </a:xfrm>
          <a:prstGeom prst="rect">
            <a:avLst/>
          </a:prstGeom>
          <a:noFill/>
          <a:ln/>
        </p:spPr>
        <p:txBody>
          <a:bodyPr wrap="square" lIns="0" tIns="0" rIns="0" bIns="0" rtlCol="0" anchor="ctr"/>
          <a:lstStyle/>
          <a:p>
            <a:pPr marL="0" indent="0">
              <a:buNone/>
            </a:pPr>
            <a:r>
              <a:rPr lang="en-US" sz="1100" i="1">
                <a:solidFill>
                  <a:srgbClr val="5B6573"/>
                </a:solidFill>
                <a:latin typeface="Arial" pitchFamily="34" charset="0"/>
                <a:ea typeface="Arial" pitchFamily="34" charset="-122"/>
                <a:cs typeface="Arial" pitchFamily="34" charset="-120"/>
              </a:rPr>
              <a:t>rata-rata tahunan, 2019–2024</a:t>
            </a:r>
            <a:endParaRPr lang="en-US" sz="1100"/>
          </a:p>
        </p:txBody>
      </p:sp>
      <p:sp>
        <p:nvSpPr>
          <p:cNvPr id="23" name="Text 12">
            <a:extLst>
              <a:ext uri="{FF2B5EF4-FFF2-40B4-BE49-F238E27FC236}">
                <a16:creationId xmlns:a16="http://schemas.microsoft.com/office/drawing/2014/main" id="{6E6771A3-1281-B350-9331-4605CBA5B058}"/>
              </a:ext>
            </a:extLst>
          </p:cNvPr>
          <p:cNvSpPr/>
          <p:nvPr/>
        </p:nvSpPr>
        <p:spPr>
          <a:xfrm>
            <a:off x="7863840" y="5349240"/>
            <a:ext cx="3931920" cy="640080"/>
          </a:xfrm>
          <a:prstGeom prst="rect">
            <a:avLst/>
          </a:prstGeom>
          <a:noFill/>
          <a:ln/>
        </p:spPr>
        <p:txBody>
          <a:bodyPr wrap="square" lIns="0" tIns="0" rIns="0" bIns="0" rtlCol="0" anchor="ctr"/>
          <a:lstStyle/>
          <a:p>
            <a:r>
              <a:rPr lang="en-US" sz="1100" i="1" dirty="0" err="1">
                <a:solidFill>
                  <a:srgbClr val="1D2933"/>
                </a:solidFill>
                <a:latin typeface="Arial" pitchFamily="34" charset="0"/>
                <a:ea typeface="Arial" pitchFamily="34" charset="-122"/>
                <a:cs typeface="Arial" pitchFamily="34" charset="-120"/>
              </a:rPr>
              <a:t>Rencana</a:t>
            </a:r>
            <a:r>
              <a:rPr lang="en-US" sz="1100" i="1" dirty="0">
                <a:solidFill>
                  <a:srgbClr val="1D2933"/>
                </a:solidFill>
                <a:latin typeface="Arial" pitchFamily="34" charset="0"/>
                <a:ea typeface="Arial" pitchFamily="34" charset="-122"/>
                <a:cs typeface="Arial" pitchFamily="34" charset="-120"/>
              </a:rPr>
              <a:t> Umum </a:t>
            </a:r>
            <a:r>
              <a:rPr lang="en-US" sz="1100" i="1" dirty="0" err="1">
                <a:solidFill>
                  <a:srgbClr val="1D2933"/>
                </a:solidFill>
                <a:latin typeface="Arial" pitchFamily="34" charset="0"/>
                <a:ea typeface="Arial" pitchFamily="34" charset="-122"/>
                <a:cs typeface="Arial" pitchFamily="34" charset="-120"/>
              </a:rPr>
              <a:t>Ketenagalistrikan</a:t>
            </a:r>
            <a:r>
              <a:rPr lang="en-US" sz="1100" i="1" dirty="0">
                <a:solidFill>
                  <a:srgbClr val="1D2933"/>
                </a:solidFill>
                <a:latin typeface="Arial" pitchFamily="34" charset="0"/>
                <a:ea typeface="Arial" pitchFamily="34" charset="-122"/>
                <a:cs typeface="Arial" pitchFamily="34" charset="-120"/>
              </a:rPr>
              <a:t> Negara (RUKN) </a:t>
            </a:r>
            <a:r>
              <a:rPr lang="en-US" sz="1100" i="1" dirty="0" err="1">
                <a:solidFill>
                  <a:srgbClr val="1D2933"/>
                </a:solidFill>
                <a:latin typeface="Arial" pitchFamily="34" charset="0"/>
                <a:ea typeface="Arial" pitchFamily="34" charset="-122"/>
                <a:cs typeface="Arial" pitchFamily="34" charset="-120"/>
              </a:rPr>
              <a:t>memperpanjang</a:t>
            </a:r>
            <a:r>
              <a:rPr lang="en-US" sz="1100" i="1" dirty="0">
                <a:solidFill>
                  <a:srgbClr val="1D2933"/>
                </a:solidFill>
                <a:latin typeface="Arial" pitchFamily="34" charset="0"/>
                <a:ea typeface="Arial" pitchFamily="34" charset="-122"/>
                <a:cs typeface="Arial" pitchFamily="34" charset="-120"/>
              </a:rPr>
              <a:t> </a:t>
            </a:r>
            <a:r>
              <a:rPr lang="en-US" sz="1100" i="1" dirty="0" err="1">
                <a:solidFill>
                  <a:srgbClr val="1D2933"/>
                </a:solidFill>
                <a:latin typeface="Arial" pitchFamily="34" charset="0"/>
                <a:ea typeface="Arial" pitchFamily="34" charset="-122"/>
                <a:cs typeface="Arial" pitchFamily="34" charset="-120"/>
              </a:rPr>
              <a:t>perencanaan</a:t>
            </a:r>
            <a:r>
              <a:rPr lang="en-US" sz="1100" i="1" dirty="0">
                <a:solidFill>
                  <a:srgbClr val="1D2933"/>
                </a:solidFill>
                <a:latin typeface="Arial" pitchFamily="34" charset="0"/>
                <a:ea typeface="Arial" pitchFamily="34" charset="-122"/>
                <a:cs typeface="Arial" pitchFamily="34" charset="-120"/>
              </a:rPr>
              <a:t> </a:t>
            </a:r>
            <a:r>
              <a:rPr lang="en-US" sz="1100" i="1" dirty="0" err="1">
                <a:solidFill>
                  <a:srgbClr val="1D2933"/>
                </a:solidFill>
                <a:latin typeface="Arial" pitchFamily="34" charset="0"/>
                <a:ea typeface="Arial" pitchFamily="34" charset="-122"/>
                <a:cs typeface="Arial" pitchFamily="34" charset="-120"/>
              </a:rPr>
              <a:t>lebih</a:t>
            </a:r>
            <a:r>
              <a:rPr lang="en-US" sz="1100" i="1" dirty="0">
                <a:solidFill>
                  <a:srgbClr val="1D2933"/>
                </a:solidFill>
                <a:latin typeface="Arial" pitchFamily="34" charset="0"/>
                <a:ea typeface="Arial" pitchFamily="34" charset="-122"/>
                <a:cs typeface="Arial" pitchFamily="34" charset="-120"/>
              </a:rPr>
              <a:t> </a:t>
            </a:r>
            <a:r>
              <a:rPr lang="en-US" sz="1100" i="1" dirty="0" err="1">
                <a:solidFill>
                  <a:srgbClr val="1D2933"/>
                </a:solidFill>
                <a:latin typeface="Arial" pitchFamily="34" charset="0"/>
                <a:ea typeface="Arial" pitchFamily="34" charset="-122"/>
                <a:cs typeface="Arial" pitchFamily="34" charset="-120"/>
              </a:rPr>
              <a:t>jauh</a:t>
            </a:r>
            <a:r>
              <a:rPr lang="en-US" sz="1100" i="1" dirty="0">
                <a:solidFill>
                  <a:srgbClr val="1D2933"/>
                </a:solidFill>
                <a:latin typeface="Arial" pitchFamily="34" charset="0"/>
                <a:ea typeface="Arial" pitchFamily="34" charset="-122"/>
                <a:cs typeface="Arial" pitchFamily="34" charset="-120"/>
              </a:rPr>
              <a:t>: USD103 </a:t>
            </a:r>
            <a:r>
              <a:rPr lang="en-US" sz="1100" i="1" dirty="0" err="1">
                <a:solidFill>
                  <a:srgbClr val="1D2933"/>
                </a:solidFill>
                <a:latin typeface="Arial" pitchFamily="34" charset="0"/>
                <a:ea typeface="Arial" pitchFamily="34" charset="-122"/>
                <a:cs typeface="Arial" pitchFamily="34" charset="-120"/>
              </a:rPr>
              <a:t>miliar</a:t>
            </a:r>
            <a:r>
              <a:rPr lang="en-US" sz="1100" i="1" dirty="0">
                <a:solidFill>
                  <a:srgbClr val="1D2933"/>
                </a:solidFill>
                <a:latin typeface="Arial" pitchFamily="34" charset="0"/>
                <a:ea typeface="Arial" pitchFamily="34" charset="-122"/>
                <a:cs typeface="Arial" pitchFamily="34" charset="-120"/>
              </a:rPr>
              <a:t> </a:t>
            </a:r>
            <a:r>
              <a:rPr lang="en-US" sz="1100" i="1" dirty="0" err="1">
                <a:solidFill>
                  <a:srgbClr val="1D2933"/>
                </a:solidFill>
                <a:latin typeface="Arial" pitchFamily="34" charset="0"/>
                <a:ea typeface="Arial" pitchFamily="34" charset="-122"/>
                <a:cs typeface="Arial" pitchFamily="34" charset="-120"/>
              </a:rPr>
              <a:t>investasi</a:t>
            </a:r>
            <a:r>
              <a:rPr lang="en-US" sz="1100" i="1" dirty="0">
                <a:solidFill>
                  <a:srgbClr val="1D2933"/>
                </a:solidFill>
                <a:latin typeface="Arial" pitchFamily="34" charset="0"/>
                <a:ea typeface="Arial" pitchFamily="34" charset="-122"/>
                <a:cs typeface="Arial" pitchFamily="34" charset="-120"/>
              </a:rPr>
              <a:t> </a:t>
            </a:r>
            <a:r>
              <a:rPr lang="en-US" sz="1100" i="1" dirty="0" err="1">
                <a:solidFill>
                  <a:srgbClr val="1D2933"/>
                </a:solidFill>
                <a:latin typeface="Arial" pitchFamily="34" charset="0"/>
                <a:ea typeface="Arial" pitchFamily="34" charset="-122"/>
                <a:cs typeface="Arial" pitchFamily="34" charset="-120"/>
              </a:rPr>
              <a:t>transmisi</a:t>
            </a:r>
            <a:r>
              <a:rPr lang="en-US" sz="1100" i="1" dirty="0">
                <a:solidFill>
                  <a:srgbClr val="1D2933"/>
                </a:solidFill>
                <a:latin typeface="Arial" pitchFamily="34" charset="0"/>
                <a:ea typeface="Arial" pitchFamily="34" charset="-122"/>
                <a:cs typeface="Arial" pitchFamily="34" charset="-120"/>
              </a:rPr>
              <a:t> </a:t>
            </a:r>
            <a:r>
              <a:rPr lang="en-US" sz="1100" i="1" dirty="0" err="1">
                <a:solidFill>
                  <a:srgbClr val="1D2933"/>
                </a:solidFill>
                <a:latin typeface="Arial" pitchFamily="34" charset="0"/>
                <a:ea typeface="Arial" pitchFamily="34" charset="-122"/>
                <a:cs typeface="Arial" pitchFamily="34" charset="-120"/>
              </a:rPr>
              <a:t>antara</a:t>
            </a:r>
            <a:r>
              <a:rPr lang="en-US" sz="1100" i="1" dirty="0">
                <a:solidFill>
                  <a:srgbClr val="1D2933"/>
                </a:solidFill>
                <a:latin typeface="Arial" pitchFamily="34" charset="0"/>
                <a:ea typeface="Arial" pitchFamily="34" charset="-122"/>
                <a:cs typeface="Arial" pitchFamily="34" charset="-120"/>
              </a:rPr>
              <a:t> 2025 dan 2060. Atau USD3 </a:t>
            </a:r>
            <a:r>
              <a:rPr lang="en-US" sz="1100" i="1" dirty="0" err="1">
                <a:solidFill>
                  <a:srgbClr val="1D2933"/>
                </a:solidFill>
                <a:latin typeface="Arial" pitchFamily="34" charset="0"/>
                <a:ea typeface="Arial" pitchFamily="34" charset="-122"/>
                <a:cs typeface="Arial" pitchFamily="34" charset="-120"/>
              </a:rPr>
              <a:t>miliar</a:t>
            </a:r>
            <a:r>
              <a:rPr lang="en-US" sz="1100" i="1" dirty="0">
                <a:solidFill>
                  <a:srgbClr val="1D2933"/>
                </a:solidFill>
                <a:latin typeface="Arial" pitchFamily="34" charset="0"/>
                <a:ea typeface="Arial" pitchFamily="34" charset="-122"/>
                <a:cs typeface="Arial" pitchFamily="34" charset="-120"/>
              </a:rPr>
              <a:t> per </a:t>
            </a:r>
            <a:r>
              <a:rPr lang="en-US" sz="1100" i="1" dirty="0" err="1">
                <a:solidFill>
                  <a:srgbClr val="1D2933"/>
                </a:solidFill>
                <a:latin typeface="Arial" pitchFamily="34" charset="0"/>
                <a:ea typeface="Arial" pitchFamily="34" charset="-122"/>
                <a:cs typeface="Arial" pitchFamily="34" charset="-120"/>
              </a:rPr>
              <a:t>tahun</a:t>
            </a:r>
            <a:endParaRPr lang="en-US" sz="1100" dirty="0"/>
          </a:p>
        </p:txBody>
      </p:sp>
      <p:sp>
        <p:nvSpPr>
          <p:cNvPr id="2" name="Text 6">
            <a:extLst>
              <a:ext uri="{FF2B5EF4-FFF2-40B4-BE49-F238E27FC236}">
                <a16:creationId xmlns:a16="http://schemas.microsoft.com/office/drawing/2014/main" id="{270A13E7-A0AE-C452-62EC-12D4C2AF48C7}"/>
              </a:ext>
            </a:extLst>
          </p:cNvPr>
          <p:cNvSpPr/>
          <p:nvPr/>
        </p:nvSpPr>
        <p:spPr>
          <a:xfrm>
            <a:off x="472439" y="5736406"/>
            <a:ext cx="11247120" cy="256032"/>
          </a:xfrm>
          <a:prstGeom prst="rect">
            <a:avLst/>
          </a:prstGeom>
          <a:noFill/>
          <a:ln/>
        </p:spPr>
        <p:txBody>
          <a:bodyPr wrap="square" lIns="0" tIns="0" rIns="0" bIns="0" rtlCol="0" anchor="ctr"/>
          <a:lstStyle/>
          <a:p>
            <a:r>
              <a:rPr lang="en-US" sz="900" i="1" dirty="0">
                <a:solidFill>
                  <a:srgbClr val="5B6573"/>
                </a:solidFill>
                <a:latin typeface="Arial"/>
                <a:ea typeface="Arial" pitchFamily="34" charset="-122"/>
                <a:cs typeface="Arial"/>
              </a:rPr>
              <a:t>Gambar 1: </a:t>
            </a:r>
            <a:r>
              <a:rPr lang="en-US" sz="900" i="1" dirty="0" err="1">
                <a:solidFill>
                  <a:srgbClr val="5B6573"/>
                </a:solidFill>
                <a:latin typeface="Arial"/>
                <a:ea typeface="Arial" pitchFamily="34" charset="-122"/>
                <a:cs typeface="Arial"/>
              </a:rPr>
              <a:t>Kebutuhan</a:t>
            </a:r>
            <a:r>
              <a:rPr lang="en-US" sz="900" i="1" dirty="0">
                <a:solidFill>
                  <a:srgbClr val="5B6573"/>
                </a:solidFill>
                <a:latin typeface="Arial"/>
                <a:ea typeface="Arial" pitchFamily="34" charset="-122"/>
                <a:cs typeface="Arial"/>
              </a:rPr>
              <a:t> </a:t>
            </a:r>
            <a:r>
              <a:rPr lang="en-US" sz="900" i="1" dirty="0" err="1">
                <a:solidFill>
                  <a:srgbClr val="5B6573"/>
                </a:solidFill>
                <a:latin typeface="Arial"/>
                <a:ea typeface="Arial" pitchFamily="34" charset="-122"/>
                <a:cs typeface="Arial"/>
              </a:rPr>
              <a:t>investasi</a:t>
            </a:r>
            <a:r>
              <a:rPr lang="en-US" sz="900" i="1" dirty="0">
                <a:solidFill>
                  <a:srgbClr val="5B6573"/>
                </a:solidFill>
                <a:latin typeface="Arial"/>
                <a:ea typeface="Arial" pitchFamily="34" charset="-122"/>
                <a:cs typeface="Arial"/>
              </a:rPr>
              <a:t>. Source: PLN, Indonesia's Electricity Supply Business Plan 2025 – 2034 (RUPTL 2025-2034); IEEFA</a:t>
            </a:r>
            <a:endParaRPr lang="en-US" sz="900" dirty="0">
              <a:solidFill>
                <a:srgbClr val="000000"/>
              </a:solidFill>
              <a:latin typeface="Arial"/>
              <a:ea typeface="Arial" pitchFamily="34" charset="-122"/>
              <a:cs typeface="Arial"/>
            </a:endParaRPr>
          </a:p>
          <a:p>
            <a:endParaRPr lang="en-US" sz="900" i="1" dirty="0">
              <a:solidFill>
                <a:srgbClr val="5B6573"/>
              </a:solidFill>
              <a:latin typeface="Arial"/>
              <a:cs typeface="Arial"/>
            </a:endParaRPr>
          </a:p>
        </p:txBody>
      </p:sp>
    </p:spTree>
    <p:extLst>
      <p:ext uri="{BB962C8B-B14F-4D97-AF65-F5344CB8AC3E}">
        <p14:creationId xmlns:p14="http://schemas.microsoft.com/office/powerpoint/2010/main" val="1967350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D0743-C938-AB44-F52B-E08C1EB70F70}"/>
            </a:ext>
          </a:extLst>
        </p:cNvPr>
        <p:cNvGrpSpPr/>
        <p:nvPr/>
      </p:nvGrpSpPr>
      <p:grpSpPr>
        <a:xfrm>
          <a:off x="0" y="0"/>
          <a:ext cx="0" cy="0"/>
          <a:chOff x="0" y="0"/>
          <a:chExt cx="0" cy="0"/>
        </a:xfrm>
      </p:grpSpPr>
      <p:pic>
        <p:nvPicPr>
          <p:cNvPr id="10" name="Image 0" descr="/home/claude/deck2/assets/fig4_supergrid.jpeg">
            <a:extLst>
              <a:ext uri="{FF2B5EF4-FFF2-40B4-BE49-F238E27FC236}">
                <a16:creationId xmlns:a16="http://schemas.microsoft.com/office/drawing/2014/main" id="{A5D2362E-C907-23BC-B975-77787E325B67}"/>
              </a:ext>
            </a:extLst>
          </p:cNvPr>
          <p:cNvPicPr>
            <a:picLocks noChangeAspect="1"/>
          </p:cNvPicPr>
          <p:nvPr/>
        </p:nvPicPr>
        <p:blipFill>
          <a:blip r:embed="rId3"/>
          <a:srcRect t="1523" b="12227"/>
          <a:stretch>
            <a:fillRect/>
          </a:stretch>
        </p:blipFill>
        <p:spPr>
          <a:xfrm>
            <a:off x="0" y="814616"/>
            <a:ext cx="9479280" cy="4905505"/>
          </a:xfrm>
          <a:prstGeom prst="rect">
            <a:avLst/>
          </a:prstGeom>
        </p:spPr>
      </p:pic>
      <p:sp>
        <p:nvSpPr>
          <p:cNvPr id="4" name="Footer Placeholder 3">
            <a:extLst>
              <a:ext uri="{FF2B5EF4-FFF2-40B4-BE49-F238E27FC236}">
                <a16:creationId xmlns:a16="http://schemas.microsoft.com/office/drawing/2014/main" id="{F92A9073-B0B1-649D-F059-BEB6EE8162D2}"/>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16D58AFC-BD5C-5E27-00C4-BC28D43867CB}"/>
              </a:ext>
            </a:extLst>
          </p:cNvPr>
          <p:cNvSpPr>
            <a:spLocks noGrp="1"/>
          </p:cNvSpPr>
          <p:nvPr>
            <p:ph type="sldNum" sz="quarter" idx="4"/>
          </p:nvPr>
        </p:nvSpPr>
        <p:spPr/>
        <p:txBody>
          <a:bodyPr/>
          <a:lstStyle/>
          <a:p>
            <a:fld id="{7782931A-7D25-4B4B-9464-57AE418934A3}" type="slidenum">
              <a:rPr lang="en-US" smtClean="0"/>
              <a:pPr/>
              <a:t>5</a:t>
            </a:fld>
            <a:endParaRPr lang="en-US"/>
          </a:p>
        </p:txBody>
      </p:sp>
      <p:sp>
        <p:nvSpPr>
          <p:cNvPr id="2" name="Text 0">
            <a:extLst>
              <a:ext uri="{FF2B5EF4-FFF2-40B4-BE49-F238E27FC236}">
                <a16:creationId xmlns:a16="http://schemas.microsoft.com/office/drawing/2014/main" id="{CBF3DBC0-5700-5490-30B1-66C6A1B9821B}"/>
              </a:ext>
            </a:extLst>
          </p:cNvPr>
          <p:cNvSpPr/>
          <p:nvPr/>
        </p:nvSpPr>
        <p:spPr>
          <a:xfrm>
            <a:off x="472439" y="220289"/>
            <a:ext cx="11247120" cy="640080"/>
          </a:xfrm>
          <a:prstGeom prst="rect">
            <a:avLst/>
          </a:prstGeom>
          <a:noFill/>
          <a:ln/>
        </p:spPr>
        <p:txBody>
          <a:bodyPr wrap="square" lIns="0" tIns="0" rIns="0" bIns="0" rtlCol="0" anchor="ctr"/>
          <a:lstStyle/>
          <a:p>
            <a:pPr marL="0" indent="0">
              <a:buNone/>
            </a:pPr>
            <a:r>
              <a:rPr lang="en-US" sz="2800" b="1" dirty="0">
                <a:solidFill>
                  <a:srgbClr val="1D2933"/>
                </a:solidFill>
                <a:latin typeface="Arial" pitchFamily="34" charset="0"/>
                <a:ea typeface="Arial" pitchFamily="34" charset="-122"/>
                <a:cs typeface="Arial" pitchFamily="34" charset="-120"/>
              </a:rPr>
              <a:t>Kendala </a:t>
            </a:r>
            <a:r>
              <a:rPr lang="en-US" sz="2800" b="1" dirty="0" err="1">
                <a:solidFill>
                  <a:srgbClr val="1D2933"/>
                </a:solidFill>
                <a:latin typeface="Arial" pitchFamily="34" charset="0"/>
                <a:ea typeface="Arial" pitchFamily="34" charset="-122"/>
                <a:cs typeface="Arial" pitchFamily="34" charset="-120"/>
              </a:rPr>
              <a:t>jaringan</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menentukan</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kecepatan</a:t>
            </a:r>
            <a:r>
              <a:rPr lang="en-US" sz="2800" b="1" dirty="0">
                <a:solidFill>
                  <a:srgbClr val="1D2933"/>
                </a:solidFill>
                <a:latin typeface="Arial" pitchFamily="34" charset="0"/>
                <a:ea typeface="Arial" pitchFamily="34" charset="-122"/>
                <a:cs typeface="Arial" pitchFamily="34" charset="-120"/>
              </a:rPr>
              <a:t> dan </a:t>
            </a:r>
            <a:r>
              <a:rPr lang="en-US" sz="2800" b="1" dirty="0" err="1">
                <a:solidFill>
                  <a:srgbClr val="1D2933"/>
                </a:solidFill>
                <a:latin typeface="Arial" pitchFamily="34" charset="0"/>
                <a:ea typeface="Arial" pitchFamily="34" charset="-122"/>
                <a:cs typeface="Arial" pitchFamily="34" charset="-120"/>
              </a:rPr>
              <a:t>biaya</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transisi</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energi</a:t>
            </a:r>
            <a:endParaRPr lang="en-US" sz="2800" dirty="0"/>
          </a:p>
        </p:txBody>
      </p:sp>
      <p:sp>
        <p:nvSpPr>
          <p:cNvPr id="6" name="Text 1">
            <a:extLst>
              <a:ext uri="{FF2B5EF4-FFF2-40B4-BE49-F238E27FC236}">
                <a16:creationId xmlns:a16="http://schemas.microsoft.com/office/drawing/2014/main" id="{7880B485-5799-9455-38D7-3922E58434F1}"/>
              </a:ext>
            </a:extLst>
          </p:cNvPr>
          <p:cNvSpPr/>
          <p:nvPr/>
        </p:nvSpPr>
        <p:spPr>
          <a:xfrm>
            <a:off x="4647660" y="4250545"/>
            <a:ext cx="4114800" cy="561432"/>
          </a:xfrm>
          <a:prstGeom prst="rect">
            <a:avLst/>
          </a:prstGeom>
          <a:noFill/>
          <a:ln/>
        </p:spPr>
        <p:txBody>
          <a:bodyPr wrap="square" lIns="0" tIns="0" rIns="0" bIns="0" rtlCol="0" anchor="ctr"/>
          <a:lstStyle/>
          <a:p>
            <a:pPr marL="0" indent="0">
              <a:buNone/>
            </a:pPr>
            <a:r>
              <a:rPr lang="en-US" sz="1500" b="1" dirty="0">
                <a:solidFill>
                  <a:srgbClr val="1D2933"/>
                </a:solidFill>
                <a:latin typeface="Arial" pitchFamily="34" charset="0"/>
                <a:ea typeface="Arial" pitchFamily="34" charset="-122"/>
                <a:cs typeface="Arial" pitchFamily="34" charset="-120"/>
              </a:rPr>
              <a:t>Di mana </a:t>
            </a:r>
            <a:r>
              <a:rPr lang="en-US" sz="1500" b="1" dirty="0" err="1">
                <a:solidFill>
                  <a:srgbClr val="1D2933"/>
                </a:solidFill>
                <a:latin typeface="Arial" pitchFamily="34" charset="0"/>
                <a:ea typeface="Arial" pitchFamily="34" charset="-122"/>
                <a:cs typeface="Arial" pitchFamily="34" charset="-120"/>
              </a:rPr>
              <a:t>transmisi</a:t>
            </a:r>
            <a:r>
              <a:rPr lang="en-US" sz="1500" b="1" dirty="0">
                <a:solidFill>
                  <a:srgbClr val="1D2933"/>
                </a:solidFill>
                <a:latin typeface="Arial" pitchFamily="34" charset="0"/>
                <a:ea typeface="Arial" pitchFamily="34" charset="-122"/>
                <a:cs typeface="Arial" pitchFamily="34" charset="-120"/>
              </a:rPr>
              <a:t> </a:t>
            </a:r>
            <a:r>
              <a:rPr lang="en-US" sz="1500" b="1" dirty="0" err="1">
                <a:solidFill>
                  <a:srgbClr val="1D2933"/>
                </a:solidFill>
                <a:latin typeface="Arial" pitchFamily="34" charset="0"/>
                <a:ea typeface="Arial" pitchFamily="34" charset="-122"/>
                <a:cs typeface="Arial" pitchFamily="34" charset="-120"/>
              </a:rPr>
              <a:t>membatasi</a:t>
            </a:r>
            <a:r>
              <a:rPr lang="en-US" sz="1500" b="1" dirty="0">
                <a:solidFill>
                  <a:srgbClr val="1D2933"/>
                </a:solidFill>
                <a:latin typeface="Arial" pitchFamily="34" charset="0"/>
                <a:ea typeface="Arial" pitchFamily="34" charset="-122"/>
                <a:cs typeface="Arial" pitchFamily="34" charset="-120"/>
              </a:rPr>
              <a:t> </a:t>
            </a:r>
            <a:r>
              <a:rPr lang="en-US" sz="1500" b="1" dirty="0" err="1">
                <a:solidFill>
                  <a:srgbClr val="1D2933"/>
                </a:solidFill>
                <a:latin typeface="Arial" pitchFamily="34" charset="0"/>
                <a:ea typeface="Arial" pitchFamily="34" charset="-122"/>
                <a:cs typeface="Arial" pitchFamily="34" charset="-120"/>
              </a:rPr>
              <a:t>sistem</a:t>
            </a:r>
            <a:endParaRPr lang="en-US" sz="1500" dirty="0"/>
          </a:p>
        </p:txBody>
      </p:sp>
      <p:sp>
        <p:nvSpPr>
          <p:cNvPr id="7" name="Shape 2">
            <a:extLst>
              <a:ext uri="{FF2B5EF4-FFF2-40B4-BE49-F238E27FC236}">
                <a16:creationId xmlns:a16="http://schemas.microsoft.com/office/drawing/2014/main" id="{38FEDFDB-D5F2-0A18-3AB4-60489194D30A}"/>
              </a:ext>
            </a:extLst>
          </p:cNvPr>
          <p:cNvSpPr/>
          <p:nvPr/>
        </p:nvSpPr>
        <p:spPr>
          <a:xfrm>
            <a:off x="4647660" y="4727502"/>
            <a:ext cx="548640" cy="0"/>
          </a:xfrm>
          <a:prstGeom prst="line">
            <a:avLst/>
          </a:prstGeom>
          <a:noFill/>
          <a:ln w="25400">
            <a:solidFill>
              <a:srgbClr val="355EFF"/>
            </a:solidFill>
            <a:prstDash val="solid"/>
          </a:ln>
        </p:spPr>
        <p:txBody>
          <a:bodyPr/>
          <a:lstStyle/>
          <a:p>
            <a:endParaRPr lang="en-US"/>
          </a:p>
        </p:txBody>
      </p:sp>
      <p:sp>
        <p:nvSpPr>
          <p:cNvPr id="8" name="Text 3">
            <a:extLst>
              <a:ext uri="{FF2B5EF4-FFF2-40B4-BE49-F238E27FC236}">
                <a16:creationId xmlns:a16="http://schemas.microsoft.com/office/drawing/2014/main" id="{618BFD6B-53AB-25CB-5933-583B91CD802F}"/>
              </a:ext>
            </a:extLst>
          </p:cNvPr>
          <p:cNvSpPr/>
          <p:nvPr/>
        </p:nvSpPr>
        <p:spPr>
          <a:xfrm>
            <a:off x="4647660" y="4799565"/>
            <a:ext cx="7544340" cy="1361424"/>
          </a:xfrm>
          <a:prstGeom prst="rect">
            <a:avLst/>
          </a:prstGeom>
          <a:noFill/>
          <a:ln/>
        </p:spPr>
        <p:txBody>
          <a:bodyPr wrap="square" lIns="0" tIns="0" rIns="0" bIns="0" rtlCol="0" anchor="t"/>
          <a:lstStyle/>
          <a:p>
            <a:pPr marL="0" indent="0">
              <a:spcAft>
                <a:spcPts val="400"/>
              </a:spcAft>
              <a:buNone/>
            </a:pPr>
            <a:r>
              <a:rPr lang="en-US" sz="1200" b="1" dirty="0" err="1">
                <a:solidFill>
                  <a:srgbClr val="1D2933"/>
                </a:solidFill>
                <a:latin typeface="Arial" pitchFamily="34" charset="0"/>
                <a:ea typeface="Arial" pitchFamily="34" charset="-122"/>
                <a:cs typeface="Arial" pitchFamily="34" charset="-120"/>
              </a:rPr>
              <a:t>Sumber</a:t>
            </a:r>
            <a:r>
              <a:rPr lang="en-US" sz="1200" b="1" dirty="0">
                <a:solidFill>
                  <a:srgbClr val="1D2933"/>
                </a:solidFill>
                <a:latin typeface="Arial" pitchFamily="34" charset="0"/>
                <a:ea typeface="Arial" pitchFamily="34" charset="-122"/>
                <a:cs typeface="Arial" pitchFamily="34" charset="-120"/>
              </a:rPr>
              <a:t> </a:t>
            </a:r>
            <a:r>
              <a:rPr lang="en-US" sz="1200" b="1" dirty="0" err="1">
                <a:solidFill>
                  <a:srgbClr val="1D2933"/>
                </a:solidFill>
                <a:latin typeface="Arial" pitchFamily="34" charset="0"/>
                <a:ea typeface="Arial" pitchFamily="34" charset="-122"/>
                <a:cs typeface="Arial" pitchFamily="34" charset="-120"/>
              </a:rPr>
              <a:t>daya</a:t>
            </a:r>
            <a:r>
              <a:rPr lang="en-US" sz="1200" b="1" dirty="0">
                <a:solidFill>
                  <a:srgbClr val="1D2933"/>
                </a:solidFill>
                <a:latin typeface="Arial" pitchFamily="34" charset="0"/>
                <a:ea typeface="Arial" pitchFamily="34" charset="-122"/>
                <a:cs typeface="Arial" pitchFamily="34" charset="-120"/>
              </a:rPr>
              <a:t> </a:t>
            </a:r>
            <a:r>
              <a:rPr lang="en-US" sz="1200" b="1" dirty="0" err="1">
                <a:solidFill>
                  <a:srgbClr val="1D2933"/>
                </a:solidFill>
                <a:latin typeface="Arial" pitchFamily="34" charset="0"/>
                <a:ea typeface="Arial" pitchFamily="34" charset="-122"/>
                <a:cs typeface="Arial" pitchFamily="34" charset="-120"/>
              </a:rPr>
              <a:t>terbarukan</a:t>
            </a:r>
            <a:r>
              <a:rPr lang="en-US" sz="1200" b="1" dirty="0">
                <a:solidFill>
                  <a:srgbClr val="1D2933"/>
                </a:solidFill>
                <a:latin typeface="Arial" pitchFamily="34" charset="0"/>
                <a:ea typeface="Arial" pitchFamily="34" charset="-122"/>
                <a:cs typeface="Arial" pitchFamily="34" charset="-120"/>
              </a:rPr>
              <a:t> di Sumatra, Kalimantan, Sulawesi, dan Indonesia </a:t>
            </a:r>
            <a:r>
              <a:rPr lang="en-US" sz="1200" b="1" dirty="0" err="1">
                <a:solidFill>
                  <a:srgbClr val="1D2933"/>
                </a:solidFill>
                <a:latin typeface="Arial" pitchFamily="34" charset="0"/>
                <a:ea typeface="Arial" pitchFamily="34" charset="-122"/>
                <a:cs typeface="Arial" pitchFamily="34" charset="-120"/>
              </a:rPr>
              <a:t>timur</a:t>
            </a:r>
            <a:r>
              <a:rPr lang="en-US" sz="1200" b="1"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tidak</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dapat</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mencapai</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pusat</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permintaan</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tanpa</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ekspansi</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jaringan</a:t>
            </a:r>
            <a:r>
              <a:rPr lang="en-US" sz="1200" dirty="0">
                <a:solidFill>
                  <a:srgbClr val="1D2933"/>
                </a:solidFill>
                <a:latin typeface="Arial" pitchFamily="34" charset="0"/>
                <a:ea typeface="Arial" pitchFamily="34" charset="-122"/>
                <a:cs typeface="Arial" pitchFamily="34" charset="-120"/>
              </a:rPr>
              <a:t> yang </a:t>
            </a:r>
            <a:r>
              <a:rPr lang="en-US" sz="1200" dirty="0" err="1">
                <a:solidFill>
                  <a:srgbClr val="1D2933"/>
                </a:solidFill>
                <a:latin typeface="Arial" pitchFamily="34" charset="0"/>
                <a:ea typeface="Arial" pitchFamily="34" charset="-122"/>
                <a:cs typeface="Arial" pitchFamily="34" charset="-120"/>
              </a:rPr>
              <a:t>berkelanjutan</a:t>
            </a:r>
            <a:r>
              <a:rPr lang="en-US" sz="1200" dirty="0">
                <a:solidFill>
                  <a:srgbClr val="1D2933"/>
                </a:solidFill>
                <a:latin typeface="Arial" pitchFamily="34" charset="0"/>
                <a:ea typeface="Arial" pitchFamily="34" charset="-122"/>
                <a:cs typeface="Arial" pitchFamily="34" charset="-120"/>
              </a:rPr>
              <a:t>.</a:t>
            </a:r>
            <a:endParaRPr lang="en-US" sz="1200" dirty="0"/>
          </a:p>
          <a:p>
            <a:pPr marL="0" indent="0">
              <a:spcAft>
                <a:spcPts val="400"/>
              </a:spcAft>
              <a:buNone/>
            </a:pPr>
            <a:r>
              <a:rPr lang="en-US" sz="600" dirty="0">
                <a:solidFill>
                  <a:srgbClr val="000000"/>
                </a:solidFill>
                <a:latin typeface="Arial" pitchFamily="34" charset="0"/>
                <a:ea typeface="Arial" pitchFamily="34" charset="-122"/>
                <a:cs typeface="Arial" pitchFamily="34" charset="-120"/>
              </a:rPr>
              <a:t> </a:t>
            </a:r>
            <a:r>
              <a:rPr lang="en-US" sz="1200" b="1" dirty="0">
                <a:solidFill>
                  <a:srgbClr val="1D2933"/>
                </a:solidFill>
                <a:latin typeface="Arial" pitchFamily="34" charset="0"/>
                <a:ea typeface="Arial" pitchFamily="34" charset="-122"/>
                <a:cs typeface="Arial" pitchFamily="34" charset="-120"/>
              </a:rPr>
              <a:t>Kawasan </a:t>
            </a:r>
            <a:r>
              <a:rPr lang="en-US" sz="1200" b="1" dirty="0" err="1">
                <a:solidFill>
                  <a:srgbClr val="1D2933"/>
                </a:solidFill>
                <a:latin typeface="Arial" pitchFamily="34" charset="0"/>
                <a:ea typeface="Arial" pitchFamily="34" charset="-122"/>
                <a:cs typeface="Arial" pitchFamily="34" charset="-120"/>
              </a:rPr>
              <a:t>industri</a:t>
            </a:r>
            <a:r>
              <a:rPr lang="en-US" sz="1200" b="1" dirty="0">
                <a:solidFill>
                  <a:srgbClr val="1D2933"/>
                </a:solidFill>
                <a:latin typeface="Arial" pitchFamily="34" charset="0"/>
                <a:ea typeface="Arial" pitchFamily="34" charset="-122"/>
                <a:cs typeface="Arial" pitchFamily="34" charset="-120"/>
              </a:rPr>
              <a:t> dan Kawasan Ekonomi </a:t>
            </a:r>
            <a:r>
              <a:rPr lang="en-US" sz="1200" b="1" dirty="0" err="1">
                <a:solidFill>
                  <a:srgbClr val="1D2933"/>
                </a:solidFill>
                <a:latin typeface="Arial" pitchFamily="34" charset="0"/>
                <a:ea typeface="Arial" pitchFamily="34" charset="-122"/>
                <a:cs typeface="Arial" pitchFamily="34" charset="-120"/>
              </a:rPr>
              <a:t>Khusus</a:t>
            </a:r>
            <a:r>
              <a:rPr lang="en-US" sz="1200" b="1" dirty="0">
                <a:solidFill>
                  <a:srgbClr val="1D2933"/>
                </a:solidFill>
                <a:latin typeface="Arial" pitchFamily="34" charset="0"/>
                <a:ea typeface="Arial" pitchFamily="34" charset="-122"/>
                <a:cs typeface="Arial" pitchFamily="34" charset="-120"/>
              </a:rPr>
              <a:t> (KEK) </a:t>
            </a:r>
            <a:r>
              <a:rPr lang="en-US" sz="1200" dirty="0" err="1">
                <a:solidFill>
                  <a:srgbClr val="1D2933"/>
                </a:solidFill>
                <a:latin typeface="Arial" pitchFamily="34" charset="0"/>
                <a:ea typeface="Arial" pitchFamily="34" charset="-122"/>
                <a:cs typeface="Arial" pitchFamily="34" charset="-120"/>
              </a:rPr>
              <a:t>tidak</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dapat</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dialiri</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listrik</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secara</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skala</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besar</a:t>
            </a:r>
            <a:r>
              <a:rPr lang="en-US" sz="1200" dirty="0">
                <a:solidFill>
                  <a:srgbClr val="1D2933"/>
                </a:solidFill>
                <a:latin typeface="Arial" pitchFamily="34" charset="0"/>
                <a:ea typeface="Arial" pitchFamily="34" charset="-122"/>
                <a:cs typeface="Arial" pitchFamily="34" charset="-120"/>
              </a:rPr>
              <a:t> di </a:t>
            </a:r>
            <a:r>
              <a:rPr lang="en-US" sz="1200" dirty="0" err="1">
                <a:solidFill>
                  <a:srgbClr val="1D2933"/>
                </a:solidFill>
                <a:latin typeface="Arial" pitchFamily="34" charset="0"/>
                <a:ea typeface="Arial" pitchFamily="34" charset="-122"/>
                <a:cs typeface="Arial" pitchFamily="34" charset="-120"/>
              </a:rPr>
              <a:t>tempat</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koridor</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transmisi</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belum</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ada</a:t>
            </a:r>
            <a:r>
              <a:rPr lang="en-US" sz="1200" dirty="0">
                <a:solidFill>
                  <a:srgbClr val="1D2933"/>
                </a:solidFill>
                <a:latin typeface="Arial" pitchFamily="34" charset="0"/>
                <a:ea typeface="Arial" pitchFamily="34" charset="-122"/>
                <a:cs typeface="Arial" pitchFamily="34" charset="-120"/>
              </a:rPr>
              <a:t>.</a:t>
            </a:r>
            <a:endParaRPr lang="en-US" sz="1200" dirty="0"/>
          </a:p>
          <a:p>
            <a:pPr marL="0" indent="0">
              <a:spcAft>
                <a:spcPts val="400"/>
              </a:spcAft>
              <a:buNone/>
            </a:pPr>
            <a:r>
              <a:rPr lang="en-US" sz="600" dirty="0">
                <a:solidFill>
                  <a:srgbClr val="000000"/>
                </a:solidFill>
                <a:latin typeface="Arial" pitchFamily="34" charset="0"/>
                <a:ea typeface="Arial" pitchFamily="34" charset="-122"/>
                <a:cs typeface="Arial" pitchFamily="34" charset="-120"/>
              </a:rPr>
              <a:t> </a:t>
            </a:r>
            <a:r>
              <a:rPr lang="en-US" sz="1200" b="1" dirty="0">
                <a:solidFill>
                  <a:srgbClr val="1D2933"/>
                </a:solidFill>
                <a:latin typeface="Arial" pitchFamily="34" charset="0"/>
                <a:ea typeface="Arial" pitchFamily="34" charset="-122"/>
                <a:cs typeface="Arial" pitchFamily="34" charset="-120"/>
              </a:rPr>
              <a:t>Dispatch </a:t>
            </a:r>
            <a:r>
              <a:rPr lang="en-US" sz="1200" b="1" dirty="0" err="1">
                <a:solidFill>
                  <a:srgbClr val="1D2933"/>
                </a:solidFill>
                <a:latin typeface="Arial" pitchFamily="34" charset="0"/>
                <a:ea typeface="Arial" pitchFamily="34" charset="-122"/>
                <a:cs typeface="Arial" pitchFamily="34" charset="-120"/>
              </a:rPr>
              <a:t>ditentukan</a:t>
            </a:r>
            <a:r>
              <a:rPr lang="en-US" sz="1200" b="1" dirty="0">
                <a:solidFill>
                  <a:srgbClr val="1D2933"/>
                </a:solidFill>
                <a:latin typeface="Arial" pitchFamily="34" charset="0"/>
                <a:ea typeface="Arial" pitchFamily="34" charset="-122"/>
                <a:cs typeface="Arial" pitchFamily="34" charset="-120"/>
              </a:rPr>
              <a:t> oleh </a:t>
            </a:r>
            <a:r>
              <a:rPr lang="en-US" sz="1200" b="1" dirty="0" err="1">
                <a:solidFill>
                  <a:srgbClr val="1D2933"/>
                </a:solidFill>
                <a:latin typeface="Arial" pitchFamily="34" charset="0"/>
                <a:ea typeface="Arial" pitchFamily="34" charset="-122"/>
                <a:cs typeface="Arial" pitchFamily="34" charset="-120"/>
              </a:rPr>
              <a:t>ketersediaan</a:t>
            </a:r>
            <a:r>
              <a:rPr lang="en-US" sz="1200" b="1" dirty="0">
                <a:solidFill>
                  <a:srgbClr val="1D2933"/>
                </a:solidFill>
                <a:latin typeface="Arial" pitchFamily="34" charset="0"/>
                <a:ea typeface="Arial" pitchFamily="34" charset="-122"/>
                <a:cs typeface="Arial" pitchFamily="34" charset="-120"/>
              </a:rPr>
              <a:t> </a:t>
            </a:r>
            <a:r>
              <a:rPr lang="en-US" sz="1200" b="1" dirty="0" err="1">
                <a:solidFill>
                  <a:srgbClr val="1D2933"/>
                </a:solidFill>
                <a:latin typeface="Arial" pitchFamily="34" charset="0"/>
                <a:ea typeface="Arial" pitchFamily="34" charset="-122"/>
                <a:cs typeface="Arial" pitchFamily="34" charset="-120"/>
              </a:rPr>
              <a:t>transmisi</a:t>
            </a:r>
            <a:r>
              <a:rPr lang="en-US" sz="1200" b="1"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alih-alih</a:t>
            </a:r>
            <a:r>
              <a:rPr lang="en-US" sz="1200" dirty="0">
                <a:solidFill>
                  <a:srgbClr val="1D2933"/>
                </a:solidFill>
                <a:latin typeface="Arial" pitchFamily="34" charset="0"/>
                <a:ea typeface="Arial" pitchFamily="34" charset="-122"/>
                <a:cs typeface="Arial" pitchFamily="34" charset="-120"/>
              </a:rPr>
              <a:t> oleh </a:t>
            </a:r>
            <a:r>
              <a:rPr lang="en-US" sz="1200" dirty="0" err="1">
                <a:solidFill>
                  <a:srgbClr val="1D2933"/>
                </a:solidFill>
                <a:latin typeface="Arial" pitchFamily="34" charset="0"/>
                <a:ea typeface="Arial" pitchFamily="34" charset="-122"/>
                <a:cs typeface="Arial" pitchFamily="34" charset="-120"/>
              </a:rPr>
              <a:t>pembangkit</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termurah</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sehingga</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sumber</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daya</a:t>
            </a:r>
            <a:r>
              <a:rPr lang="en-US" sz="1200" dirty="0">
                <a:solidFill>
                  <a:srgbClr val="1D2933"/>
                </a:solidFill>
                <a:latin typeface="Arial" pitchFamily="34" charset="0"/>
                <a:ea typeface="Arial" pitchFamily="34" charset="-122"/>
                <a:cs typeface="Arial" pitchFamily="34" charset="-120"/>
              </a:rPr>
              <a:t> yang </a:t>
            </a:r>
            <a:r>
              <a:rPr lang="en-US" sz="1200" dirty="0" err="1">
                <a:solidFill>
                  <a:srgbClr val="1D2933"/>
                </a:solidFill>
                <a:latin typeface="Arial" pitchFamily="34" charset="0"/>
                <a:ea typeface="Arial" pitchFamily="34" charset="-122"/>
                <a:cs typeface="Arial" pitchFamily="34" charset="-120"/>
              </a:rPr>
              <a:t>lebih</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murah</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belum</a:t>
            </a:r>
            <a:r>
              <a:rPr lang="en-US" sz="1200" dirty="0">
                <a:solidFill>
                  <a:srgbClr val="1D2933"/>
                </a:solidFill>
                <a:latin typeface="Arial" pitchFamily="34" charset="0"/>
                <a:ea typeface="Arial" pitchFamily="34" charset="-122"/>
                <a:cs typeface="Arial" pitchFamily="34" charset="-120"/>
              </a:rPr>
              <a:t> </a:t>
            </a:r>
            <a:r>
              <a:rPr lang="en-US" sz="1200" dirty="0" err="1">
                <a:solidFill>
                  <a:srgbClr val="1D2933"/>
                </a:solidFill>
                <a:latin typeface="Arial" pitchFamily="34" charset="0"/>
                <a:ea typeface="Arial" pitchFamily="34" charset="-122"/>
                <a:cs typeface="Arial" pitchFamily="34" charset="-120"/>
              </a:rPr>
              <a:t>termanfaatkan</a:t>
            </a:r>
            <a:r>
              <a:rPr lang="en-US" sz="1200" dirty="0">
                <a:solidFill>
                  <a:srgbClr val="1D2933"/>
                </a:solidFill>
                <a:latin typeface="Arial" pitchFamily="34" charset="0"/>
                <a:ea typeface="Arial" pitchFamily="34" charset="-122"/>
                <a:cs typeface="Arial" pitchFamily="34" charset="-120"/>
              </a:rPr>
              <a:t>.</a:t>
            </a:r>
            <a:endParaRPr lang="en-US" sz="1200" dirty="0"/>
          </a:p>
        </p:txBody>
      </p:sp>
      <p:sp>
        <p:nvSpPr>
          <p:cNvPr id="11" name="Text 4">
            <a:extLst>
              <a:ext uri="{FF2B5EF4-FFF2-40B4-BE49-F238E27FC236}">
                <a16:creationId xmlns:a16="http://schemas.microsoft.com/office/drawing/2014/main" id="{667E746D-2551-9AF2-B81C-89D90D138F9D}"/>
              </a:ext>
            </a:extLst>
          </p:cNvPr>
          <p:cNvSpPr/>
          <p:nvPr/>
        </p:nvSpPr>
        <p:spPr>
          <a:xfrm>
            <a:off x="472439" y="5881242"/>
            <a:ext cx="3541421" cy="127672"/>
          </a:xfrm>
          <a:prstGeom prst="rect">
            <a:avLst/>
          </a:prstGeom>
          <a:noFill/>
          <a:ln/>
        </p:spPr>
        <p:txBody>
          <a:bodyPr wrap="square" lIns="0" tIns="0" rIns="0" bIns="0" rtlCol="0" anchor="ctr"/>
          <a:lstStyle/>
          <a:p>
            <a:pPr marL="0" indent="0">
              <a:buNone/>
            </a:pPr>
            <a:r>
              <a:rPr lang="en-US" sz="900" i="1" dirty="0">
                <a:solidFill>
                  <a:srgbClr val="5B6573"/>
                </a:solidFill>
                <a:latin typeface="Arial" pitchFamily="34" charset="0"/>
                <a:ea typeface="Arial" pitchFamily="34" charset="-122"/>
                <a:cs typeface="Arial" pitchFamily="34" charset="-120"/>
              </a:rPr>
              <a:t>Gambar 4: Indonesia Supergrid. </a:t>
            </a:r>
            <a:r>
              <a:rPr lang="en-US" sz="900" i="1" dirty="0" err="1">
                <a:solidFill>
                  <a:srgbClr val="5B6573"/>
                </a:solidFill>
                <a:latin typeface="Arial" pitchFamily="34" charset="0"/>
                <a:ea typeface="Arial" pitchFamily="34" charset="-122"/>
                <a:cs typeface="Arial" pitchFamily="34" charset="-120"/>
              </a:rPr>
              <a:t>Sumber</a:t>
            </a:r>
            <a:r>
              <a:rPr lang="en-US" sz="900" i="1" dirty="0">
                <a:solidFill>
                  <a:srgbClr val="5B6573"/>
                </a:solidFill>
                <a:latin typeface="Arial" pitchFamily="34" charset="0"/>
                <a:ea typeface="Arial" pitchFamily="34" charset="-122"/>
                <a:cs typeface="Arial" pitchFamily="34" charset="-120"/>
              </a:rPr>
              <a:t>: Kementerian ESDM, </a:t>
            </a:r>
            <a:r>
              <a:rPr lang="en-US" sz="900" i="1" dirty="0" err="1">
                <a:solidFill>
                  <a:srgbClr val="5B6573"/>
                </a:solidFill>
                <a:latin typeface="Arial" pitchFamily="34" charset="0"/>
                <a:ea typeface="Arial" pitchFamily="34" charset="-122"/>
                <a:cs typeface="Arial" pitchFamily="34" charset="-120"/>
              </a:rPr>
              <a:t>Rencana</a:t>
            </a:r>
            <a:r>
              <a:rPr lang="en-US" sz="900" i="1" dirty="0">
                <a:solidFill>
                  <a:srgbClr val="5B6573"/>
                </a:solidFill>
                <a:latin typeface="Arial" pitchFamily="34" charset="0"/>
                <a:ea typeface="Arial" pitchFamily="34" charset="-122"/>
                <a:cs typeface="Arial" pitchFamily="34" charset="-120"/>
              </a:rPr>
              <a:t> Umum </a:t>
            </a:r>
            <a:r>
              <a:rPr lang="en-US" sz="900" i="1" dirty="0" err="1">
                <a:solidFill>
                  <a:srgbClr val="5B6573"/>
                </a:solidFill>
                <a:latin typeface="Arial" pitchFamily="34" charset="0"/>
                <a:ea typeface="Arial" pitchFamily="34" charset="-122"/>
                <a:cs typeface="Arial" pitchFamily="34" charset="-120"/>
              </a:rPr>
              <a:t>Ketenagalistrikan</a:t>
            </a:r>
            <a:r>
              <a:rPr lang="en-US" sz="900" i="1" dirty="0">
                <a:solidFill>
                  <a:srgbClr val="5B6573"/>
                </a:solidFill>
                <a:latin typeface="Arial" pitchFamily="34" charset="0"/>
                <a:ea typeface="Arial" pitchFamily="34" charset="-122"/>
                <a:cs typeface="Arial" pitchFamily="34" charset="-120"/>
              </a:rPr>
              <a:t> Nasional (RUKN).</a:t>
            </a:r>
            <a:endParaRPr lang="en-US" sz="900" dirty="0"/>
          </a:p>
        </p:txBody>
      </p:sp>
    </p:spTree>
    <p:extLst>
      <p:ext uri="{BB962C8B-B14F-4D97-AF65-F5344CB8AC3E}">
        <p14:creationId xmlns:p14="http://schemas.microsoft.com/office/powerpoint/2010/main" val="284435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4B24D-8922-EE5B-53A9-9D0DFE00FCA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DE32520-C78B-DB26-FB36-965079949361}"/>
              </a:ext>
            </a:extLst>
          </p:cNvPr>
          <p:cNvSpPr>
            <a:spLocks noGrp="1"/>
          </p:cNvSpPr>
          <p:nvPr>
            <p:ph type="body" sz="quarter" idx="10"/>
          </p:nvPr>
        </p:nvSpPr>
        <p:spPr/>
        <p:txBody>
          <a:bodyPr/>
          <a:lstStyle/>
          <a:p>
            <a:pPr algn="l"/>
            <a:r>
              <a:rPr lang="en-US" sz="2800" i="1" dirty="0" err="1">
                <a:solidFill>
                  <a:srgbClr val="FFFFFF"/>
                </a:solidFill>
                <a:latin typeface="Arial" pitchFamily="34" charset="0"/>
                <a:ea typeface="Arial" pitchFamily="34" charset="-122"/>
                <a:cs typeface="Arial" pitchFamily="34" charset="-120"/>
              </a:rPr>
              <a:t>Profil</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risiko</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transmisi</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tersembunyi</a:t>
            </a:r>
            <a:r>
              <a:rPr lang="en-US" sz="2800" i="1" dirty="0">
                <a:solidFill>
                  <a:srgbClr val="FFFFFF"/>
                </a:solidFill>
                <a:latin typeface="Arial" pitchFamily="34" charset="0"/>
                <a:ea typeface="Arial" pitchFamily="34" charset="-122"/>
                <a:cs typeface="Arial" pitchFamily="34" charset="-120"/>
              </a:rPr>
              <a:t> di </a:t>
            </a:r>
            <a:r>
              <a:rPr lang="en-US" sz="2800" i="1" dirty="0" err="1">
                <a:solidFill>
                  <a:srgbClr val="FFFFFF"/>
                </a:solidFill>
                <a:latin typeface="Arial" pitchFamily="34" charset="0"/>
                <a:ea typeface="Arial" pitchFamily="34" charset="-122"/>
                <a:cs typeface="Arial" pitchFamily="34" charset="-120"/>
              </a:rPr>
              <a:t>dalam</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neraca</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korporasi</a:t>
            </a:r>
            <a:r>
              <a:rPr lang="en-US" sz="2800" i="1" dirty="0">
                <a:solidFill>
                  <a:srgbClr val="FFFFFF"/>
                </a:solidFill>
                <a:latin typeface="Arial" pitchFamily="34" charset="0"/>
                <a:ea typeface="Arial" pitchFamily="34" charset="-122"/>
                <a:cs typeface="Arial" pitchFamily="34" charset="-120"/>
              </a:rPr>
              <a:t> </a:t>
            </a:r>
            <a:r>
              <a:rPr lang="en-US" sz="2800" i="1" dirty="0" err="1">
                <a:solidFill>
                  <a:srgbClr val="FFFFFF"/>
                </a:solidFill>
                <a:latin typeface="Arial" pitchFamily="34" charset="0"/>
                <a:ea typeface="Arial" pitchFamily="34" charset="-122"/>
                <a:cs typeface="Arial" pitchFamily="34" charset="-120"/>
              </a:rPr>
              <a:t>gabungan</a:t>
            </a:r>
            <a:r>
              <a:rPr lang="en-US" sz="2800" i="1" dirty="0">
                <a:solidFill>
                  <a:srgbClr val="FFFFFF"/>
                </a:solidFill>
                <a:latin typeface="Arial" pitchFamily="34" charset="0"/>
                <a:ea typeface="Arial" pitchFamily="34" charset="-122"/>
                <a:cs typeface="Arial" pitchFamily="34" charset="-120"/>
              </a:rPr>
              <a:t> PLN.</a:t>
            </a:r>
            <a:endParaRPr lang="en-US" sz="2800" dirty="0"/>
          </a:p>
        </p:txBody>
      </p:sp>
      <p:sp>
        <p:nvSpPr>
          <p:cNvPr id="3" name="Title 2">
            <a:extLst>
              <a:ext uri="{FF2B5EF4-FFF2-40B4-BE49-F238E27FC236}">
                <a16:creationId xmlns:a16="http://schemas.microsoft.com/office/drawing/2014/main" id="{62919B56-C824-3803-49D5-DFB09A1A9EF1}"/>
              </a:ext>
            </a:extLst>
          </p:cNvPr>
          <p:cNvSpPr>
            <a:spLocks noGrp="1"/>
          </p:cNvSpPr>
          <p:nvPr>
            <p:ph type="title"/>
          </p:nvPr>
        </p:nvSpPr>
        <p:spPr/>
        <p:txBody>
          <a:bodyPr/>
          <a:lstStyle/>
          <a:p>
            <a:pPr algn="l"/>
            <a:r>
              <a:rPr lang="en-US" dirty="0">
                <a:solidFill>
                  <a:srgbClr val="FFFFFF"/>
                </a:solidFill>
                <a:latin typeface="Arial" pitchFamily="34" charset="0"/>
                <a:ea typeface="Arial" pitchFamily="34" charset="-122"/>
                <a:cs typeface="Arial" pitchFamily="34" charset="-120"/>
              </a:rPr>
              <a:t>Aset </a:t>
            </a:r>
            <a:r>
              <a:rPr lang="en-US" dirty="0" err="1">
                <a:solidFill>
                  <a:srgbClr val="FFFFFF"/>
                </a:solidFill>
                <a:latin typeface="Arial" pitchFamily="34" charset="0"/>
                <a:ea typeface="Arial" pitchFamily="34" charset="-122"/>
                <a:cs typeface="Arial" pitchFamily="34" charset="-120"/>
              </a:rPr>
              <a:t>berisiko</a:t>
            </a:r>
            <a:r>
              <a:rPr lang="en-US" dirty="0">
                <a:solidFill>
                  <a:srgbClr val="FFFFFF"/>
                </a:solidFill>
                <a:latin typeface="Arial" pitchFamily="34" charset="0"/>
                <a:ea typeface="Arial" pitchFamily="34" charset="-122"/>
                <a:cs typeface="Arial" pitchFamily="34" charset="-120"/>
              </a:rPr>
              <a:t> </a:t>
            </a:r>
            <a:r>
              <a:rPr lang="en-US" dirty="0" err="1">
                <a:solidFill>
                  <a:srgbClr val="FFFFFF"/>
                </a:solidFill>
                <a:latin typeface="Arial" pitchFamily="34" charset="0"/>
                <a:ea typeface="Arial" pitchFamily="34" charset="-122"/>
                <a:cs typeface="Arial" pitchFamily="34" charset="-120"/>
              </a:rPr>
              <a:t>rendah</a:t>
            </a:r>
            <a:r>
              <a:rPr lang="en-US" dirty="0">
                <a:solidFill>
                  <a:srgbClr val="FFFFFF"/>
                </a:solidFill>
                <a:latin typeface="Arial" pitchFamily="34" charset="0"/>
                <a:ea typeface="Arial" pitchFamily="34" charset="-122"/>
                <a:cs typeface="Arial" pitchFamily="34" charset="-120"/>
              </a:rPr>
              <a:t>, </a:t>
            </a:r>
            <a:br>
              <a:rPr lang="en-US" dirty="0">
                <a:solidFill>
                  <a:srgbClr val="FFFFFF"/>
                </a:solidFill>
                <a:latin typeface="Arial" pitchFamily="34" charset="0"/>
                <a:ea typeface="Arial" pitchFamily="34" charset="-122"/>
                <a:cs typeface="Arial" pitchFamily="34" charset="-120"/>
              </a:rPr>
            </a:br>
            <a:r>
              <a:rPr lang="en-US" dirty="0" err="1">
                <a:solidFill>
                  <a:srgbClr val="FFFFFF"/>
                </a:solidFill>
                <a:latin typeface="Arial" pitchFamily="34" charset="0"/>
                <a:ea typeface="Arial" pitchFamily="34" charset="-122"/>
                <a:cs typeface="Arial" pitchFamily="34" charset="-120"/>
              </a:rPr>
              <a:t>dibiayai</a:t>
            </a:r>
            <a:r>
              <a:rPr lang="en-US" dirty="0">
                <a:solidFill>
                  <a:srgbClr val="FFFFFF"/>
                </a:solidFill>
                <a:latin typeface="Arial" pitchFamily="34" charset="0"/>
                <a:ea typeface="Arial" pitchFamily="34" charset="-122"/>
                <a:cs typeface="Arial" pitchFamily="34" charset="-120"/>
              </a:rPr>
              <a:t> </a:t>
            </a:r>
            <a:r>
              <a:rPr lang="en-US" dirty="0" err="1">
                <a:solidFill>
                  <a:srgbClr val="FFFFFF"/>
                </a:solidFill>
                <a:latin typeface="Arial" pitchFamily="34" charset="0"/>
                <a:ea typeface="Arial" pitchFamily="34" charset="-122"/>
                <a:cs typeface="Arial" pitchFamily="34" charset="-120"/>
              </a:rPr>
              <a:t>sebagai</a:t>
            </a:r>
            <a:r>
              <a:rPr lang="en-US" dirty="0">
                <a:solidFill>
                  <a:srgbClr val="FFFFFF"/>
                </a:solidFill>
                <a:latin typeface="Arial" pitchFamily="34" charset="0"/>
                <a:ea typeface="Arial" pitchFamily="34" charset="-122"/>
                <a:cs typeface="Arial" pitchFamily="34" charset="-120"/>
              </a:rPr>
              <a:t> </a:t>
            </a:r>
            <a:r>
              <a:rPr lang="en-US" dirty="0" err="1">
                <a:solidFill>
                  <a:srgbClr val="FFFFFF"/>
                </a:solidFill>
                <a:latin typeface="Arial" pitchFamily="34" charset="0"/>
                <a:ea typeface="Arial" pitchFamily="34" charset="-122"/>
                <a:cs typeface="Arial" pitchFamily="34" charset="-120"/>
              </a:rPr>
              <a:t>risiko</a:t>
            </a:r>
            <a:r>
              <a:rPr lang="en-US" dirty="0">
                <a:solidFill>
                  <a:srgbClr val="FFFFFF"/>
                </a:solidFill>
                <a:latin typeface="Arial" pitchFamily="34" charset="0"/>
                <a:ea typeface="Arial" pitchFamily="34" charset="-122"/>
                <a:cs typeface="Arial" pitchFamily="34" charset="-120"/>
              </a:rPr>
              <a:t> </a:t>
            </a:r>
            <a:r>
              <a:rPr lang="en-US" dirty="0" err="1">
                <a:solidFill>
                  <a:srgbClr val="FFFFFF"/>
                </a:solidFill>
                <a:latin typeface="Arial" pitchFamily="34" charset="0"/>
                <a:ea typeface="Arial" pitchFamily="34" charset="-122"/>
                <a:cs typeface="Arial" pitchFamily="34" charset="-120"/>
              </a:rPr>
              <a:t>tinggi</a:t>
            </a:r>
            <a:endParaRPr lang="en-US" dirty="0"/>
          </a:p>
        </p:txBody>
      </p:sp>
      <p:sp>
        <p:nvSpPr>
          <p:cNvPr id="4" name="Footer Placeholder 3">
            <a:extLst>
              <a:ext uri="{FF2B5EF4-FFF2-40B4-BE49-F238E27FC236}">
                <a16:creationId xmlns:a16="http://schemas.microsoft.com/office/drawing/2014/main" id="{B502D4C5-A0CA-C6A8-7D16-214574095E0B}"/>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2877C6C1-0DA8-8757-B507-AFFAFB96BA8A}"/>
              </a:ext>
            </a:extLst>
          </p:cNvPr>
          <p:cNvSpPr>
            <a:spLocks noGrp="1"/>
          </p:cNvSpPr>
          <p:nvPr>
            <p:ph type="sldNum" sz="quarter" idx="4"/>
          </p:nvPr>
        </p:nvSpPr>
        <p:spPr/>
        <p:txBody>
          <a:bodyPr/>
          <a:lstStyle/>
          <a:p>
            <a:fld id="{7782931A-7D25-4B4B-9464-57AE418934A3}" type="slidenum">
              <a:rPr lang="en-US" smtClean="0"/>
              <a:pPr/>
              <a:t>6</a:t>
            </a:fld>
            <a:endParaRPr lang="en-US"/>
          </a:p>
        </p:txBody>
      </p:sp>
      <p:sp>
        <p:nvSpPr>
          <p:cNvPr id="6" name="Title 2">
            <a:extLst>
              <a:ext uri="{FF2B5EF4-FFF2-40B4-BE49-F238E27FC236}">
                <a16:creationId xmlns:a16="http://schemas.microsoft.com/office/drawing/2014/main" id="{0C5C71F9-AD2B-43D5-3F30-8D16E0E4D0EC}"/>
              </a:ext>
            </a:extLst>
          </p:cNvPr>
          <p:cNvSpPr txBox="1">
            <a:spLocks/>
          </p:cNvSpPr>
          <p:nvPr/>
        </p:nvSpPr>
        <p:spPr>
          <a:xfrm>
            <a:off x="0" y="765693"/>
            <a:ext cx="2690568" cy="982111"/>
          </a:xfrm>
          <a:prstGeom prst="rect">
            <a:avLst/>
          </a:prstGeom>
        </p:spPr>
        <p:txBody>
          <a:bodyPr lIns="0" tIns="0" rIns="0" bIns="0" anchor="ct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600">
                <a:solidFill>
                  <a:srgbClr val="FFFFFF"/>
                </a:solidFill>
                <a:latin typeface="Arial" pitchFamily="34" charset="0"/>
                <a:ea typeface="Arial" pitchFamily="34" charset="-122"/>
                <a:cs typeface="Arial" pitchFamily="34" charset="-120"/>
              </a:rPr>
              <a:t>02</a:t>
            </a:r>
            <a:endParaRPr lang="en-US" sz="9600"/>
          </a:p>
        </p:txBody>
      </p:sp>
    </p:spTree>
    <p:extLst>
      <p:ext uri="{BB962C8B-B14F-4D97-AF65-F5344CB8AC3E}">
        <p14:creationId xmlns:p14="http://schemas.microsoft.com/office/powerpoint/2010/main" val="1328394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BA31F-1D72-0E1B-C564-09A719A9B8F7}"/>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BD57A325-3374-A59C-6EDC-BF1AACF1063B}"/>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A13961F8-376F-F5C4-C556-95D53C444955}"/>
              </a:ext>
            </a:extLst>
          </p:cNvPr>
          <p:cNvSpPr>
            <a:spLocks noGrp="1"/>
          </p:cNvSpPr>
          <p:nvPr>
            <p:ph type="sldNum" sz="quarter" idx="4"/>
          </p:nvPr>
        </p:nvSpPr>
        <p:spPr/>
        <p:txBody>
          <a:bodyPr/>
          <a:lstStyle/>
          <a:p>
            <a:fld id="{7782931A-7D25-4B4B-9464-57AE418934A3}" type="slidenum">
              <a:rPr lang="en-US" smtClean="0"/>
              <a:pPr/>
              <a:t>7</a:t>
            </a:fld>
            <a:endParaRPr lang="en-US"/>
          </a:p>
        </p:txBody>
      </p:sp>
      <p:sp>
        <p:nvSpPr>
          <p:cNvPr id="2" name="Text 0">
            <a:extLst>
              <a:ext uri="{FF2B5EF4-FFF2-40B4-BE49-F238E27FC236}">
                <a16:creationId xmlns:a16="http://schemas.microsoft.com/office/drawing/2014/main" id="{D6BF9C64-0A94-154C-BF03-84CA2FB2473D}"/>
              </a:ext>
            </a:extLst>
          </p:cNvPr>
          <p:cNvSpPr/>
          <p:nvPr/>
        </p:nvSpPr>
        <p:spPr>
          <a:xfrm>
            <a:off x="457200" y="411480"/>
            <a:ext cx="11247120" cy="640080"/>
          </a:xfrm>
          <a:prstGeom prst="rect">
            <a:avLst/>
          </a:prstGeom>
          <a:noFill/>
          <a:ln/>
        </p:spPr>
        <p:txBody>
          <a:bodyPr wrap="square" lIns="0" tIns="0" rIns="0" bIns="0" rtlCol="0" anchor="ctr"/>
          <a:lstStyle/>
          <a:p>
            <a:pPr marL="0" indent="0">
              <a:buNone/>
            </a:pPr>
            <a:r>
              <a:rPr lang="en-US" sz="2800" b="1" dirty="0">
                <a:solidFill>
                  <a:srgbClr val="1D2933"/>
                </a:solidFill>
                <a:latin typeface="Arial" pitchFamily="34" charset="0"/>
                <a:ea typeface="Arial" pitchFamily="34" charset="-122"/>
                <a:cs typeface="Arial" pitchFamily="34" charset="-120"/>
              </a:rPr>
              <a:t>Ekonomi </a:t>
            </a:r>
            <a:r>
              <a:rPr lang="en-US" sz="2800" b="1" dirty="0" err="1">
                <a:solidFill>
                  <a:srgbClr val="1D2933"/>
                </a:solidFill>
                <a:latin typeface="Arial" pitchFamily="34" charset="0"/>
                <a:ea typeface="Arial" pitchFamily="34" charset="-122"/>
                <a:cs typeface="Arial" pitchFamily="34" charset="-120"/>
              </a:rPr>
              <a:t>transmisi</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berbeda</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dari</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cara</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pembiayaannya</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saat</a:t>
            </a:r>
            <a:r>
              <a:rPr lang="en-US" sz="2800" b="1" dirty="0">
                <a:solidFill>
                  <a:srgbClr val="1D2933"/>
                </a:solidFill>
                <a:latin typeface="Arial" pitchFamily="34" charset="0"/>
                <a:ea typeface="Arial" pitchFamily="34" charset="-122"/>
                <a:cs typeface="Arial" pitchFamily="34" charset="-120"/>
              </a:rPr>
              <a:t> </a:t>
            </a:r>
            <a:r>
              <a:rPr lang="en-US" sz="2800" b="1" dirty="0" err="1">
                <a:solidFill>
                  <a:srgbClr val="1D2933"/>
                </a:solidFill>
                <a:latin typeface="Arial" pitchFamily="34" charset="0"/>
                <a:ea typeface="Arial" pitchFamily="34" charset="-122"/>
                <a:cs typeface="Arial" pitchFamily="34" charset="-120"/>
              </a:rPr>
              <a:t>ini</a:t>
            </a:r>
            <a:endParaRPr lang="en-US" sz="2800" dirty="0"/>
          </a:p>
        </p:txBody>
      </p:sp>
      <p:sp>
        <p:nvSpPr>
          <p:cNvPr id="3" name="Shape 1">
            <a:extLst>
              <a:ext uri="{FF2B5EF4-FFF2-40B4-BE49-F238E27FC236}">
                <a16:creationId xmlns:a16="http://schemas.microsoft.com/office/drawing/2014/main" id="{2DD9CA33-3CD5-ED8F-6755-059068761D24}"/>
              </a:ext>
            </a:extLst>
          </p:cNvPr>
          <p:cNvSpPr/>
          <p:nvPr/>
        </p:nvSpPr>
        <p:spPr>
          <a:xfrm>
            <a:off x="457200" y="1280160"/>
            <a:ext cx="5532120" cy="3543300"/>
          </a:xfrm>
          <a:prstGeom prst="rect">
            <a:avLst/>
          </a:prstGeom>
          <a:solidFill>
            <a:srgbClr val="EDF0F3"/>
          </a:solidFill>
          <a:ln w="12700">
            <a:solidFill>
              <a:srgbClr val="EDF0F3"/>
            </a:solidFill>
            <a:prstDash val="solid"/>
          </a:ln>
        </p:spPr>
        <p:txBody>
          <a:bodyPr/>
          <a:lstStyle/>
          <a:p>
            <a:endParaRPr lang="en-US"/>
          </a:p>
        </p:txBody>
      </p:sp>
      <p:sp>
        <p:nvSpPr>
          <p:cNvPr id="6" name="Text 2">
            <a:extLst>
              <a:ext uri="{FF2B5EF4-FFF2-40B4-BE49-F238E27FC236}">
                <a16:creationId xmlns:a16="http://schemas.microsoft.com/office/drawing/2014/main" id="{2699BB32-6DB8-BBCA-2452-C2D1A799C0E8}"/>
              </a:ext>
            </a:extLst>
          </p:cNvPr>
          <p:cNvSpPr/>
          <p:nvPr/>
        </p:nvSpPr>
        <p:spPr>
          <a:xfrm>
            <a:off x="685800" y="1508760"/>
            <a:ext cx="5166360" cy="457200"/>
          </a:xfrm>
          <a:prstGeom prst="rect">
            <a:avLst/>
          </a:prstGeom>
          <a:noFill/>
          <a:ln/>
        </p:spPr>
        <p:txBody>
          <a:bodyPr wrap="square" lIns="0" tIns="0" rIns="0" bIns="0" rtlCol="0" anchor="ctr"/>
          <a:lstStyle/>
          <a:p>
            <a:pPr marL="0" indent="0">
              <a:buNone/>
            </a:pPr>
            <a:r>
              <a:rPr lang="en-US" sz="1700" b="1" dirty="0" err="1">
                <a:solidFill>
                  <a:srgbClr val="1D2933"/>
                </a:solidFill>
                <a:latin typeface="Arial" pitchFamily="34" charset="0"/>
                <a:ea typeface="Arial" pitchFamily="34" charset="-122"/>
                <a:cs typeface="Arial" pitchFamily="34" charset="-120"/>
              </a:rPr>
              <a:t>Transmisi</a:t>
            </a:r>
            <a:r>
              <a:rPr lang="en-US" sz="1700" b="1" dirty="0">
                <a:solidFill>
                  <a:srgbClr val="1D2933"/>
                </a:solidFill>
                <a:latin typeface="Arial" pitchFamily="34" charset="0"/>
                <a:ea typeface="Arial" pitchFamily="34" charset="-122"/>
                <a:cs typeface="Arial" pitchFamily="34" charset="-120"/>
              </a:rPr>
              <a:t> </a:t>
            </a:r>
            <a:r>
              <a:rPr lang="en-US" sz="1700" b="1" dirty="0" err="1">
                <a:solidFill>
                  <a:srgbClr val="1D2933"/>
                </a:solidFill>
                <a:latin typeface="Arial" pitchFamily="34" charset="0"/>
                <a:ea typeface="Arial" pitchFamily="34" charset="-122"/>
                <a:cs typeface="Arial" pitchFamily="34" charset="-120"/>
              </a:rPr>
              <a:t>sebagai</a:t>
            </a:r>
            <a:r>
              <a:rPr lang="en-US" sz="1700" b="1" dirty="0">
                <a:solidFill>
                  <a:srgbClr val="1D2933"/>
                </a:solidFill>
                <a:latin typeface="Arial" pitchFamily="34" charset="0"/>
                <a:ea typeface="Arial" pitchFamily="34" charset="-122"/>
                <a:cs typeface="Arial" pitchFamily="34" charset="-120"/>
              </a:rPr>
              <a:t> </a:t>
            </a:r>
            <a:r>
              <a:rPr lang="en-US" sz="1700" b="1" dirty="0" err="1">
                <a:solidFill>
                  <a:srgbClr val="1D2933"/>
                </a:solidFill>
                <a:latin typeface="Arial" pitchFamily="34" charset="0"/>
                <a:ea typeface="Arial" pitchFamily="34" charset="-122"/>
                <a:cs typeface="Arial" pitchFamily="34" charset="-120"/>
              </a:rPr>
              <a:t>kelas</a:t>
            </a:r>
            <a:r>
              <a:rPr lang="en-US" sz="1700" b="1" dirty="0">
                <a:solidFill>
                  <a:srgbClr val="1D2933"/>
                </a:solidFill>
                <a:latin typeface="Arial" pitchFamily="34" charset="0"/>
                <a:ea typeface="Arial" pitchFamily="34" charset="-122"/>
                <a:cs typeface="Arial" pitchFamily="34" charset="-120"/>
              </a:rPr>
              <a:t> </a:t>
            </a:r>
            <a:r>
              <a:rPr lang="en-US" sz="1700" b="1" dirty="0" err="1">
                <a:solidFill>
                  <a:srgbClr val="1D2933"/>
                </a:solidFill>
                <a:latin typeface="Arial" pitchFamily="34" charset="0"/>
                <a:ea typeface="Arial" pitchFamily="34" charset="-122"/>
                <a:cs typeface="Arial" pitchFamily="34" charset="-120"/>
              </a:rPr>
              <a:t>aset</a:t>
            </a:r>
            <a:endParaRPr lang="en-US" sz="1700" dirty="0"/>
          </a:p>
        </p:txBody>
      </p:sp>
      <p:sp>
        <p:nvSpPr>
          <p:cNvPr id="7" name="Shape 3">
            <a:extLst>
              <a:ext uri="{FF2B5EF4-FFF2-40B4-BE49-F238E27FC236}">
                <a16:creationId xmlns:a16="http://schemas.microsoft.com/office/drawing/2014/main" id="{C9F72E4D-26E3-C4AB-0468-820AE35DCC69}"/>
              </a:ext>
            </a:extLst>
          </p:cNvPr>
          <p:cNvSpPr/>
          <p:nvPr/>
        </p:nvSpPr>
        <p:spPr>
          <a:xfrm>
            <a:off x="685800" y="2057400"/>
            <a:ext cx="548640" cy="0"/>
          </a:xfrm>
          <a:prstGeom prst="line">
            <a:avLst/>
          </a:prstGeom>
          <a:noFill/>
          <a:ln w="25400">
            <a:solidFill>
              <a:srgbClr val="355EFF"/>
            </a:solidFill>
            <a:prstDash val="solid"/>
          </a:ln>
        </p:spPr>
        <p:txBody>
          <a:bodyPr/>
          <a:lstStyle/>
          <a:p>
            <a:endParaRPr lang="en-US"/>
          </a:p>
        </p:txBody>
      </p:sp>
      <p:sp>
        <p:nvSpPr>
          <p:cNvPr id="8" name="Text 4">
            <a:extLst>
              <a:ext uri="{FF2B5EF4-FFF2-40B4-BE49-F238E27FC236}">
                <a16:creationId xmlns:a16="http://schemas.microsoft.com/office/drawing/2014/main" id="{84B653B8-F83A-078D-8A3B-BE32DAC6A41E}"/>
              </a:ext>
            </a:extLst>
          </p:cNvPr>
          <p:cNvSpPr/>
          <p:nvPr/>
        </p:nvSpPr>
        <p:spPr>
          <a:xfrm>
            <a:off x="685800" y="2286000"/>
            <a:ext cx="5166360" cy="3383280"/>
          </a:xfrm>
          <a:prstGeom prst="rect">
            <a:avLst/>
          </a:prstGeom>
          <a:noFill/>
          <a:ln/>
        </p:spPr>
        <p:txBody>
          <a:bodyPr wrap="square" lIns="0" tIns="0" rIns="0" bIns="0" rtlCol="0" anchor="t"/>
          <a:lstStyle/>
          <a:p>
            <a:pPr marL="0" indent="0">
              <a:spcAft>
                <a:spcPts val="600"/>
              </a:spcAft>
              <a:buNone/>
            </a:pPr>
            <a:r>
              <a:rPr lang="en-US" sz="1300" b="1" dirty="0" err="1">
                <a:solidFill>
                  <a:srgbClr val="1D2933"/>
                </a:solidFill>
                <a:latin typeface="Arial" pitchFamily="34" charset="0"/>
                <a:ea typeface="Arial" pitchFamily="34" charset="-122"/>
                <a:cs typeface="Arial" pitchFamily="34" charset="-120"/>
              </a:rPr>
              <a:t>Pendapatan</a:t>
            </a:r>
            <a:r>
              <a:rPr lang="en-US" sz="1300" b="1" dirty="0">
                <a:solidFill>
                  <a:srgbClr val="1D2933"/>
                </a:solidFill>
                <a:latin typeface="Arial" pitchFamily="34" charset="0"/>
                <a:ea typeface="Arial" pitchFamily="34" charset="-122"/>
                <a:cs typeface="Arial" pitchFamily="34" charset="-120"/>
              </a:rPr>
              <a:t> yang </a:t>
            </a:r>
            <a:r>
              <a:rPr lang="en-US" sz="1300" b="1" dirty="0" err="1">
                <a:solidFill>
                  <a:srgbClr val="1D2933"/>
                </a:solidFill>
                <a:latin typeface="Arial" pitchFamily="34" charset="0"/>
                <a:ea typeface="Arial" pitchFamily="34" charset="-122"/>
                <a:cs typeface="Arial" pitchFamily="34" charset="-120"/>
              </a:rPr>
              <a:t>stabil</a:t>
            </a:r>
            <a:r>
              <a:rPr lang="en-US" sz="1300" b="1" dirty="0">
                <a:solidFill>
                  <a:srgbClr val="1D2933"/>
                </a:solidFill>
                <a:latin typeface="Arial" pitchFamily="34" charset="0"/>
                <a:ea typeface="Arial" pitchFamily="34" charset="-122"/>
                <a:cs typeface="Arial" pitchFamily="34" charset="-120"/>
              </a:rPr>
              <a:t> dan </a:t>
            </a:r>
            <a:r>
              <a:rPr lang="en-US" sz="1300" b="1" dirty="0" err="1">
                <a:solidFill>
                  <a:srgbClr val="1D2933"/>
                </a:solidFill>
                <a:latin typeface="Arial" pitchFamily="34" charset="0"/>
                <a:ea typeface="Arial" pitchFamily="34" charset="-122"/>
                <a:cs typeface="Arial" pitchFamily="34" charset="-120"/>
              </a:rPr>
              <a:t>dapat</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diprediksi</a:t>
            </a:r>
            <a:r>
              <a:rPr lang="en-US" sz="1300" b="1" dirty="0">
                <a:solidFill>
                  <a:srgbClr val="1D2933"/>
                </a:solidFill>
                <a:latin typeface="Arial" pitchFamily="34" charset="0"/>
                <a:ea typeface="Arial" pitchFamily="34" charset="-122"/>
                <a:cs typeface="Arial" pitchFamily="34" charset="-120"/>
              </a:rPr>
              <a:t> di </a:t>
            </a:r>
            <a:r>
              <a:rPr lang="en-US" sz="1300" b="1" dirty="0" err="1">
                <a:solidFill>
                  <a:srgbClr val="1D2933"/>
                </a:solidFill>
                <a:latin typeface="Arial" pitchFamily="34" charset="0"/>
                <a:ea typeface="Arial" pitchFamily="34" charset="-122"/>
                <a:cs typeface="Arial" pitchFamily="34" charset="-120"/>
              </a:rPr>
              <a:t>bawah</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kerangka</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tarif</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teregulasi</a:t>
            </a:r>
            <a:endParaRPr lang="en-US" sz="1300" dirty="0"/>
          </a:p>
          <a:p>
            <a:pPr marL="0" indent="0">
              <a:spcAft>
                <a:spcPts val="600"/>
              </a:spcAft>
              <a:buNone/>
            </a:pPr>
            <a:r>
              <a:rPr lang="en-US" sz="500" dirty="0">
                <a:solidFill>
                  <a:srgbClr val="000000"/>
                </a:solidFill>
                <a:latin typeface="Arial" pitchFamily="34" charset="0"/>
                <a:ea typeface="Arial" pitchFamily="34" charset="-122"/>
                <a:cs typeface="Arial" pitchFamily="34" charset="-120"/>
              </a:rPr>
              <a:t> </a:t>
            </a:r>
            <a:endParaRPr lang="en-US" sz="1300" dirty="0"/>
          </a:p>
          <a:p>
            <a:pPr marL="0" indent="0">
              <a:spcAft>
                <a:spcPts val="600"/>
              </a:spcAft>
              <a:buNone/>
            </a:pPr>
            <a:r>
              <a:rPr lang="en-US" sz="1300" b="1" dirty="0" err="1">
                <a:solidFill>
                  <a:srgbClr val="1D2933"/>
                </a:solidFill>
                <a:latin typeface="Arial" pitchFamily="34" charset="0"/>
                <a:ea typeface="Arial" pitchFamily="34" charset="-122"/>
                <a:cs typeface="Arial" pitchFamily="34" charset="-120"/>
              </a:rPr>
              <a:t>Biaya</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sebagian</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besar</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tetap</a:t>
            </a:r>
            <a:r>
              <a:rPr lang="en-US" sz="1300" b="1" dirty="0">
                <a:solidFill>
                  <a:srgbClr val="1D2933"/>
                </a:solidFill>
                <a:latin typeface="Arial" pitchFamily="34" charset="0"/>
                <a:ea typeface="Arial" pitchFamily="34" charset="-122"/>
                <a:cs typeface="Arial" pitchFamily="34" charset="-120"/>
              </a:rPr>
              <a:t> dan </a:t>
            </a:r>
            <a:r>
              <a:rPr lang="en-US" sz="1300" b="1" dirty="0" err="1">
                <a:solidFill>
                  <a:srgbClr val="1D2933"/>
                </a:solidFill>
                <a:latin typeface="Arial" pitchFamily="34" charset="0"/>
                <a:ea typeface="Arial" pitchFamily="34" charset="-122"/>
                <a:cs typeface="Arial" pitchFamily="34" charset="-120"/>
              </a:rPr>
              <a:t>domestik</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terlindung</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dari</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volatilitas</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komoditas</a:t>
            </a:r>
            <a:r>
              <a:rPr lang="en-US" sz="1300" b="1" dirty="0">
                <a:solidFill>
                  <a:srgbClr val="1D2933"/>
                </a:solidFill>
                <a:latin typeface="Arial" pitchFamily="34" charset="0"/>
                <a:ea typeface="Arial" pitchFamily="34" charset="-122"/>
                <a:cs typeface="Arial" pitchFamily="34" charset="-120"/>
              </a:rPr>
              <a:t> global</a:t>
            </a:r>
            <a:endParaRPr lang="en-US" sz="1300" dirty="0"/>
          </a:p>
          <a:p>
            <a:pPr marL="0" indent="0">
              <a:spcAft>
                <a:spcPts val="600"/>
              </a:spcAft>
              <a:buNone/>
            </a:pPr>
            <a:r>
              <a:rPr lang="en-US" sz="500" dirty="0">
                <a:solidFill>
                  <a:srgbClr val="000000"/>
                </a:solidFill>
                <a:latin typeface="Arial" pitchFamily="34" charset="0"/>
                <a:ea typeface="Arial" pitchFamily="34" charset="-122"/>
                <a:cs typeface="Arial" pitchFamily="34" charset="-120"/>
              </a:rPr>
              <a:t> </a:t>
            </a:r>
            <a:endParaRPr lang="en-US" sz="1300" dirty="0"/>
          </a:p>
          <a:p>
            <a:pPr marL="0" indent="0">
              <a:spcAft>
                <a:spcPts val="600"/>
              </a:spcAft>
              <a:buNone/>
            </a:pPr>
            <a:r>
              <a:rPr lang="en-US" sz="1300" b="1" dirty="0">
                <a:solidFill>
                  <a:srgbClr val="1D2933"/>
                </a:solidFill>
                <a:latin typeface="Arial" pitchFamily="34" charset="0"/>
                <a:ea typeface="Arial" pitchFamily="34" charset="-122"/>
                <a:cs typeface="Arial" pitchFamily="34" charset="-120"/>
              </a:rPr>
              <a:t>Aset </a:t>
            </a:r>
            <a:r>
              <a:rPr lang="en-US" sz="1300" b="1" dirty="0" err="1">
                <a:solidFill>
                  <a:srgbClr val="1D2933"/>
                </a:solidFill>
                <a:latin typeface="Arial" pitchFamily="34" charset="0"/>
                <a:ea typeface="Arial" pitchFamily="34" charset="-122"/>
                <a:cs typeface="Arial" pitchFamily="34" charset="-120"/>
              </a:rPr>
              <a:t>berumur</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panjang</a:t>
            </a:r>
            <a:r>
              <a:rPr lang="en-US" sz="1300" b="1" dirty="0">
                <a:solidFill>
                  <a:srgbClr val="1D2933"/>
                </a:solidFill>
                <a:latin typeface="Arial" pitchFamily="34" charset="0"/>
                <a:ea typeface="Arial" pitchFamily="34" charset="-122"/>
                <a:cs typeface="Arial" pitchFamily="34" charset="-120"/>
              </a:rPr>
              <a:t> yang </a:t>
            </a:r>
            <a:r>
              <a:rPr lang="en-US" sz="1300" b="1" dirty="0" err="1">
                <a:solidFill>
                  <a:srgbClr val="1D2933"/>
                </a:solidFill>
                <a:latin typeface="Arial" pitchFamily="34" charset="0"/>
                <a:ea typeface="Arial" pitchFamily="34" charset="-122"/>
                <a:cs typeface="Arial" pitchFamily="34" charset="-120"/>
              </a:rPr>
              <a:t>beroperasi</a:t>
            </a:r>
            <a:r>
              <a:rPr lang="en-US" sz="1300" b="1" dirty="0">
                <a:solidFill>
                  <a:srgbClr val="1D2933"/>
                </a:solidFill>
                <a:latin typeface="Arial" pitchFamily="34" charset="0"/>
                <a:ea typeface="Arial" pitchFamily="34" charset="-122"/>
                <a:cs typeface="Arial" pitchFamily="34" charset="-120"/>
              </a:rPr>
              <a:t> 40 </a:t>
            </a:r>
            <a:r>
              <a:rPr lang="en-US" sz="1300" b="1" dirty="0" err="1">
                <a:solidFill>
                  <a:srgbClr val="1D2933"/>
                </a:solidFill>
                <a:latin typeface="Arial" pitchFamily="34" charset="0"/>
                <a:ea typeface="Arial" pitchFamily="34" charset="-122"/>
                <a:cs typeface="Arial" pitchFamily="34" charset="-120"/>
              </a:rPr>
              <a:t>hingga</a:t>
            </a:r>
            <a:r>
              <a:rPr lang="en-US" sz="1300" b="1" dirty="0">
                <a:solidFill>
                  <a:srgbClr val="1D2933"/>
                </a:solidFill>
                <a:latin typeface="Arial" pitchFamily="34" charset="0"/>
                <a:ea typeface="Arial" pitchFamily="34" charset="-122"/>
                <a:cs typeface="Arial" pitchFamily="34" charset="-120"/>
              </a:rPr>
              <a:t> 60 </a:t>
            </a:r>
            <a:r>
              <a:rPr lang="en-US" sz="1300" b="1" dirty="0" err="1">
                <a:solidFill>
                  <a:srgbClr val="1D2933"/>
                </a:solidFill>
                <a:latin typeface="Arial" pitchFamily="34" charset="0"/>
                <a:ea typeface="Arial" pitchFamily="34" charset="-122"/>
                <a:cs typeface="Arial" pitchFamily="34" charset="-120"/>
              </a:rPr>
              <a:t>tahun</a:t>
            </a:r>
            <a:endParaRPr lang="en-US" sz="1300" dirty="0"/>
          </a:p>
          <a:p>
            <a:pPr marL="0" indent="0">
              <a:spcAft>
                <a:spcPts val="600"/>
              </a:spcAft>
              <a:buNone/>
            </a:pPr>
            <a:r>
              <a:rPr lang="en-US" sz="500" dirty="0">
                <a:solidFill>
                  <a:srgbClr val="000000"/>
                </a:solidFill>
                <a:latin typeface="Arial" pitchFamily="34" charset="0"/>
                <a:ea typeface="Arial" pitchFamily="34" charset="-122"/>
                <a:cs typeface="Arial" pitchFamily="34" charset="-120"/>
              </a:rPr>
              <a:t> </a:t>
            </a:r>
            <a:endParaRPr lang="en-US" sz="1300" dirty="0"/>
          </a:p>
          <a:p>
            <a:pPr marL="0" indent="0">
              <a:spcAft>
                <a:spcPts val="600"/>
              </a:spcAft>
              <a:buNone/>
            </a:pPr>
            <a:r>
              <a:rPr lang="en-US" sz="1300" b="1" dirty="0">
                <a:solidFill>
                  <a:srgbClr val="1D2933"/>
                </a:solidFill>
                <a:latin typeface="Arial" pitchFamily="34" charset="0"/>
                <a:ea typeface="Arial" pitchFamily="34" charset="-122"/>
                <a:cs typeface="Arial" pitchFamily="34" charset="-120"/>
              </a:rPr>
              <a:t>Monopoli </a:t>
            </a:r>
            <a:r>
              <a:rPr lang="en-US" sz="1300" b="1" dirty="0" err="1">
                <a:solidFill>
                  <a:srgbClr val="1D2933"/>
                </a:solidFill>
                <a:latin typeface="Arial" pitchFamily="34" charset="0"/>
                <a:ea typeface="Arial" pitchFamily="34" charset="-122"/>
                <a:cs typeface="Arial" pitchFamily="34" charset="-120"/>
              </a:rPr>
              <a:t>alami</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dengan</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permintaan</a:t>
            </a:r>
            <a:r>
              <a:rPr lang="en-US" sz="1300" b="1" dirty="0">
                <a:solidFill>
                  <a:srgbClr val="1D2933"/>
                </a:solidFill>
                <a:latin typeface="Arial" pitchFamily="34" charset="0"/>
                <a:ea typeface="Arial" pitchFamily="34" charset="-122"/>
                <a:cs typeface="Arial" pitchFamily="34" charset="-120"/>
              </a:rPr>
              <a:t> yang </a:t>
            </a:r>
            <a:r>
              <a:rPr lang="en-US" sz="1300" b="1" dirty="0" err="1">
                <a:solidFill>
                  <a:srgbClr val="1D2933"/>
                </a:solidFill>
                <a:latin typeface="Arial" pitchFamily="34" charset="0"/>
                <a:ea typeface="Arial" pitchFamily="34" charset="-122"/>
                <a:cs typeface="Arial" pitchFamily="34" charset="-120"/>
              </a:rPr>
              <a:t>tidak</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diskresioner</a:t>
            </a:r>
            <a:r>
              <a:rPr lang="en-US" sz="1300" b="1" dirty="0">
                <a:solidFill>
                  <a:srgbClr val="1D2933"/>
                </a:solidFill>
                <a:latin typeface="Arial" pitchFamily="34" charset="0"/>
                <a:ea typeface="Arial" pitchFamily="34" charset="-122"/>
                <a:cs typeface="Arial" pitchFamily="34" charset="-120"/>
              </a:rPr>
              <a:t> dan </a:t>
            </a:r>
            <a:r>
              <a:rPr lang="en-US" sz="1300" b="1" dirty="0" err="1">
                <a:solidFill>
                  <a:srgbClr val="1D2933"/>
                </a:solidFill>
                <a:latin typeface="Arial" pitchFamily="34" charset="0"/>
                <a:ea typeface="Arial" pitchFamily="34" charset="-122"/>
                <a:cs typeface="Arial" pitchFamily="34" charset="-120"/>
              </a:rPr>
              <a:t>inelastis</a:t>
            </a:r>
            <a:endParaRPr lang="en-US" sz="1300" dirty="0"/>
          </a:p>
        </p:txBody>
      </p:sp>
      <p:sp>
        <p:nvSpPr>
          <p:cNvPr id="9" name="Shape 5">
            <a:extLst>
              <a:ext uri="{FF2B5EF4-FFF2-40B4-BE49-F238E27FC236}">
                <a16:creationId xmlns:a16="http://schemas.microsoft.com/office/drawing/2014/main" id="{D4BB90AB-C65C-7437-17FF-D4FE31929AC5}"/>
              </a:ext>
            </a:extLst>
          </p:cNvPr>
          <p:cNvSpPr/>
          <p:nvPr/>
        </p:nvSpPr>
        <p:spPr>
          <a:xfrm>
            <a:off x="6217920" y="1280160"/>
            <a:ext cx="5532120" cy="3543300"/>
          </a:xfrm>
          <a:prstGeom prst="rect">
            <a:avLst/>
          </a:prstGeom>
          <a:solidFill>
            <a:srgbClr val="EDF0F3"/>
          </a:solidFill>
          <a:ln w="12700">
            <a:solidFill>
              <a:srgbClr val="EDF0F3"/>
            </a:solidFill>
            <a:prstDash val="solid"/>
          </a:ln>
        </p:spPr>
        <p:txBody>
          <a:bodyPr/>
          <a:lstStyle/>
          <a:p>
            <a:endParaRPr lang="en-US"/>
          </a:p>
        </p:txBody>
      </p:sp>
      <p:sp>
        <p:nvSpPr>
          <p:cNvPr id="10" name="Text 6">
            <a:extLst>
              <a:ext uri="{FF2B5EF4-FFF2-40B4-BE49-F238E27FC236}">
                <a16:creationId xmlns:a16="http://schemas.microsoft.com/office/drawing/2014/main" id="{411422E6-CED0-84BF-0281-A63035474BFF}"/>
              </a:ext>
            </a:extLst>
          </p:cNvPr>
          <p:cNvSpPr/>
          <p:nvPr/>
        </p:nvSpPr>
        <p:spPr>
          <a:xfrm>
            <a:off x="6446520" y="1508760"/>
            <a:ext cx="5166360" cy="457200"/>
          </a:xfrm>
          <a:prstGeom prst="rect">
            <a:avLst/>
          </a:prstGeom>
          <a:noFill/>
          <a:ln/>
        </p:spPr>
        <p:txBody>
          <a:bodyPr wrap="square" lIns="0" tIns="0" rIns="0" bIns="0" rtlCol="0" anchor="ctr"/>
          <a:lstStyle/>
          <a:p>
            <a:pPr marL="0" indent="0">
              <a:buNone/>
            </a:pPr>
            <a:r>
              <a:rPr lang="en-US" sz="1700" b="1">
                <a:solidFill>
                  <a:srgbClr val="1D2933"/>
                </a:solidFill>
                <a:latin typeface="Arial" pitchFamily="34" charset="0"/>
                <a:ea typeface="Arial" pitchFamily="34" charset="-122"/>
                <a:cs typeface="Arial" pitchFamily="34" charset="-120"/>
              </a:rPr>
              <a:t>Posisinya di dalam PLN saat ini</a:t>
            </a:r>
            <a:endParaRPr lang="en-US" sz="1700"/>
          </a:p>
        </p:txBody>
      </p:sp>
      <p:sp>
        <p:nvSpPr>
          <p:cNvPr id="11" name="Shape 7">
            <a:extLst>
              <a:ext uri="{FF2B5EF4-FFF2-40B4-BE49-F238E27FC236}">
                <a16:creationId xmlns:a16="http://schemas.microsoft.com/office/drawing/2014/main" id="{4A396105-0E87-771B-3226-700E9B2DAB8E}"/>
              </a:ext>
            </a:extLst>
          </p:cNvPr>
          <p:cNvSpPr/>
          <p:nvPr/>
        </p:nvSpPr>
        <p:spPr>
          <a:xfrm>
            <a:off x="6446520" y="2057400"/>
            <a:ext cx="548640" cy="0"/>
          </a:xfrm>
          <a:prstGeom prst="line">
            <a:avLst/>
          </a:prstGeom>
          <a:noFill/>
          <a:ln w="25400">
            <a:solidFill>
              <a:srgbClr val="FFD000"/>
            </a:solidFill>
            <a:prstDash val="solid"/>
          </a:ln>
        </p:spPr>
        <p:txBody>
          <a:bodyPr/>
          <a:lstStyle/>
          <a:p>
            <a:endParaRPr lang="en-US"/>
          </a:p>
        </p:txBody>
      </p:sp>
      <p:sp>
        <p:nvSpPr>
          <p:cNvPr id="12" name="Text 8">
            <a:extLst>
              <a:ext uri="{FF2B5EF4-FFF2-40B4-BE49-F238E27FC236}">
                <a16:creationId xmlns:a16="http://schemas.microsoft.com/office/drawing/2014/main" id="{E6653552-1A2C-82E9-C404-11FC8972DB3E}"/>
              </a:ext>
            </a:extLst>
          </p:cNvPr>
          <p:cNvSpPr/>
          <p:nvPr/>
        </p:nvSpPr>
        <p:spPr>
          <a:xfrm>
            <a:off x="6446520" y="2286000"/>
            <a:ext cx="5166360" cy="3383280"/>
          </a:xfrm>
          <a:prstGeom prst="rect">
            <a:avLst/>
          </a:prstGeom>
          <a:noFill/>
          <a:ln/>
        </p:spPr>
        <p:txBody>
          <a:bodyPr wrap="square" lIns="0" tIns="0" rIns="0" bIns="0" rtlCol="0" anchor="t"/>
          <a:lstStyle/>
          <a:p>
            <a:pPr>
              <a:spcAft>
                <a:spcPts val="600"/>
              </a:spcAft>
            </a:pPr>
            <a:r>
              <a:rPr lang="en-US" sz="1300" b="1" dirty="0" err="1">
                <a:solidFill>
                  <a:srgbClr val="1D2933"/>
                </a:solidFill>
                <a:latin typeface="Arial" pitchFamily="34" charset="0"/>
                <a:ea typeface="Arial" pitchFamily="34" charset="-122"/>
                <a:cs typeface="Arial" pitchFamily="34" charset="-120"/>
              </a:rPr>
              <a:t>Volatilitas</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harga</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bahan</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bakar</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diteruskan</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melalui</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eksposur</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bahan</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bakar</a:t>
            </a:r>
            <a:r>
              <a:rPr lang="en-US" sz="1300" b="1" dirty="0">
                <a:solidFill>
                  <a:srgbClr val="1D2933"/>
                </a:solidFill>
                <a:latin typeface="Arial" pitchFamily="34" charset="0"/>
                <a:ea typeface="Arial" pitchFamily="34" charset="-122"/>
                <a:cs typeface="Arial" pitchFamily="34" charset="-120"/>
              </a:rPr>
              <a:t> dan Power Purchase Agreement (PPA) </a:t>
            </a:r>
            <a:endParaRPr lang="en-US" sz="1300" dirty="0"/>
          </a:p>
          <a:p>
            <a:pPr marL="0" indent="0">
              <a:spcAft>
                <a:spcPts val="600"/>
              </a:spcAft>
              <a:buNone/>
            </a:pPr>
            <a:r>
              <a:rPr lang="en-US" sz="500" dirty="0">
                <a:solidFill>
                  <a:srgbClr val="000000"/>
                </a:solidFill>
                <a:latin typeface="Arial" pitchFamily="34" charset="0"/>
                <a:ea typeface="Arial" pitchFamily="34" charset="-122"/>
                <a:cs typeface="Arial" pitchFamily="34" charset="-120"/>
              </a:rPr>
              <a:t> </a:t>
            </a:r>
            <a:endParaRPr lang="en-US" sz="1300" dirty="0"/>
          </a:p>
          <a:p>
            <a:pPr marL="0" indent="0">
              <a:spcAft>
                <a:spcPts val="600"/>
              </a:spcAft>
              <a:buNone/>
            </a:pPr>
            <a:r>
              <a:rPr lang="en-US" sz="1300" b="1" dirty="0" err="1">
                <a:solidFill>
                  <a:srgbClr val="1D2933"/>
                </a:solidFill>
                <a:latin typeface="Arial" pitchFamily="34" charset="0"/>
                <a:ea typeface="Arial" pitchFamily="34" charset="-122"/>
                <a:cs typeface="Arial" pitchFamily="34" charset="-120"/>
              </a:rPr>
              <a:t>Eksposur</a:t>
            </a:r>
            <a:r>
              <a:rPr lang="en-US" sz="1300" b="1" dirty="0">
                <a:solidFill>
                  <a:srgbClr val="1D2933"/>
                </a:solidFill>
                <a:latin typeface="Arial" pitchFamily="34" charset="0"/>
                <a:ea typeface="Arial" pitchFamily="34" charset="-122"/>
                <a:cs typeface="Arial" pitchFamily="34" charset="-120"/>
              </a:rPr>
              <a:t> valuta </a:t>
            </a:r>
            <a:r>
              <a:rPr lang="en-US" sz="1300" b="1" dirty="0" err="1">
                <a:solidFill>
                  <a:srgbClr val="1D2933"/>
                </a:solidFill>
                <a:latin typeface="Arial" pitchFamily="34" charset="0"/>
                <a:ea typeface="Arial" pitchFamily="34" charset="-122"/>
                <a:cs typeface="Arial" pitchFamily="34" charset="-120"/>
              </a:rPr>
              <a:t>asing</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dari</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bahan</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bakar</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impor</a:t>
            </a:r>
            <a:r>
              <a:rPr lang="en-US" sz="1300" b="1" dirty="0">
                <a:solidFill>
                  <a:srgbClr val="1D2933"/>
                </a:solidFill>
                <a:latin typeface="Arial" pitchFamily="34" charset="0"/>
                <a:ea typeface="Arial" pitchFamily="34" charset="-122"/>
                <a:cs typeface="Arial" pitchFamily="34" charset="-120"/>
              </a:rPr>
              <a:t> dan utang </a:t>
            </a:r>
            <a:r>
              <a:rPr lang="en-US" sz="1300" b="1" dirty="0" err="1">
                <a:solidFill>
                  <a:srgbClr val="1D2933"/>
                </a:solidFill>
                <a:latin typeface="Arial" pitchFamily="34" charset="0"/>
                <a:ea typeface="Arial" pitchFamily="34" charset="-122"/>
                <a:cs typeface="Arial" pitchFamily="34" charset="-120"/>
              </a:rPr>
              <a:t>dalam</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mata</a:t>
            </a:r>
            <a:r>
              <a:rPr lang="en-US" sz="1300" b="1" dirty="0">
                <a:solidFill>
                  <a:srgbClr val="1D2933"/>
                </a:solidFill>
                <a:latin typeface="Arial" pitchFamily="34" charset="0"/>
                <a:ea typeface="Arial" pitchFamily="34" charset="-122"/>
                <a:cs typeface="Arial" pitchFamily="34" charset="-120"/>
              </a:rPr>
              <a:t> uang </a:t>
            </a:r>
            <a:r>
              <a:rPr lang="en-US" sz="1300" b="1" dirty="0" err="1">
                <a:solidFill>
                  <a:srgbClr val="1D2933"/>
                </a:solidFill>
                <a:latin typeface="Arial" pitchFamily="34" charset="0"/>
                <a:ea typeface="Arial" pitchFamily="34" charset="-122"/>
                <a:cs typeface="Arial" pitchFamily="34" charset="-120"/>
              </a:rPr>
              <a:t>asing</a:t>
            </a:r>
            <a:endParaRPr lang="en-US" sz="1300" dirty="0"/>
          </a:p>
          <a:p>
            <a:pPr marL="0" indent="0">
              <a:spcAft>
                <a:spcPts val="600"/>
              </a:spcAft>
              <a:buNone/>
            </a:pPr>
            <a:r>
              <a:rPr lang="en-US" sz="500" dirty="0">
                <a:solidFill>
                  <a:srgbClr val="000000"/>
                </a:solidFill>
                <a:latin typeface="Arial" pitchFamily="34" charset="0"/>
                <a:ea typeface="Arial" pitchFamily="34" charset="-122"/>
                <a:cs typeface="Arial" pitchFamily="34" charset="-120"/>
              </a:rPr>
              <a:t> </a:t>
            </a:r>
            <a:endParaRPr lang="en-US" sz="1300" dirty="0"/>
          </a:p>
          <a:p>
            <a:pPr marL="0" indent="0">
              <a:spcAft>
                <a:spcPts val="600"/>
              </a:spcAft>
              <a:buNone/>
            </a:pPr>
            <a:r>
              <a:rPr lang="en-US" sz="1300" b="1" dirty="0">
                <a:solidFill>
                  <a:srgbClr val="1D2933"/>
                </a:solidFill>
                <a:latin typeface="Arial" pitchFamily="34" charset="0"/>
                <a:ea typeface="Arial" pitchFamily="34" charset="-122"/>
                <a:cs typeface="Arial" pitchFamily="34" charset="-120"/>
              </a:rPr>
              <a:t>Risiko </a:t>
            </a:r>
            <a:r>
              <a:rPr lang="en-US" sz="1300" b="1" dirty="0" err="1">
                <a:solidFill>
                  <a:srgbClr val="1D2933"/>
                </a:solidFill>
                <a:latin typeface="Arial" pitchFamily="34" charset="0"/>
                <a:ea typeface="Arial" pitchFamily="34" charset="-122"/>
                <a:cs typeface="Arial" pitchFamily="34" charset="-120"/>
              </a:rPr>
              <a:t>waktu</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subsidi</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dari</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tarif</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pengguna</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akhir</a:t>
            </a:r>
            <a:r>
              <a:rPr lang="en-US" sz="1300" b="1" dirty="0">
                <a:solidFill>
                  <a:srgbClr val="1D2933"/>
                </a:solidFill>
                <a:latin typeface="Arial" pitchFamily="34" charset="0"/>
                <a:ea typeface="Arial" pitchFamily="34" charset="-122"/>
                <a:cs typeface="Arial" pitchFamily="34" charset="-120"/>
              </a:rPr>
              <a:t> yang </a:t>
            </a:r>
            <a:r>
              <a:rPr lang="en-US" sz="1300" b="1" dirty="0" err="1">
                <a:solidFill>
                  <a:srgbClr val="1D2933"/>
                </a:solidFill>
                <a:latin typeface="Arial" pitchFamily="34" charset="0"/>
                <a:ea typeface="Arial" pitchFamily="34" charset="-122"/>
                <a:cs typeface="Arial" pitchFamily="34" charset="-120"/>
              </a:rPr>
              <a:t>diatur</a:t>
            </a:r>
            <a:r>
              <a:rPr lang="en-US" sz="1300" b="1" dirty="0">
                <a:solidFill>
                  <a:srgbClr val="1D2933"/>
                </a:solidFill>
                <a:latin typeface="Arial" pitchFamily="34" charset="0"/>
                <a:ea typeface="Arial" pitchFamily="34" charset="-122"/>
                <a:cs typeface="Arial" pitchFamily="34" charset="-120"/>
              </a:rPr>
              <a:t> di </a:t>
            </a:r>
            <a:r>
              <a:rPr lang="en-US" sz="1300" b="1" dirty="0" err="1">
                <a:solidFill>
                  <a:srgbClr val="1D2933"/>
                </a:solidFill>
                <a:latin typeface="Arial" pitchFamily="34" charset="0"/>
                <a:ea typeface="Arial" pitchFamily="34" charset="-122"/>
                <a:cs typeface="Arial" pitchFamily="34" charset="-120"/>
              </a:rPr>
              <a:t>bawah</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biaya</a:t>
            </a:r>
            <a:endParaRPr lang="en-US" sz="1300" dirty="0"/>
          </a:p>
          <a:p>
            <a:pPr marL="0" indent="0">
              <a:spcAft>
                <a:spcPts val="600"/>
              </a:spcAft>
              <a:buNone/>
            </a:pPr>
            <a:r>
              <a:rPr lang="en-US" sz="500" dirty="0">
                <a:solidFill>
                  <a:srgbClr val="000000"/>
                </a:solidFill>
                <a:latin typeface="Arial" pitchFamily="34" charset="0"/>
                <a:ea typeface="Arial" pitchFamily="34" charset="-122"/>
                <a:cs typeface="Arial" pitchFamily="34" charset="-120"/>
              </a:rPr>
              <a:t> </a:t>
            </a:r>
            <a:endParaRPr lang="en-US" sz="1300" dirty="0"/>
          </a:p>
          <a:p>
            <a:pPr marL="0" indent="0">
              <a:spcAft>
                <a:spcPts val="600"/>
              </a:spcAft>
              <a:buNone/>
            </a:pPr>
            <a:r>
              <a:rPr lang="en-US" sz="1300" b="1" dirty="0" err="1">
                <a:solidFill>
                  <a:srgbClr val="1D2933"/>
                </a:solidFill>
                <a:latin typeface="Arial" pitchFamily="34" charset="0"/>
                <a:ea typeface="Arial" pitchFamily="34" charset="-122"/>
                <a:cs typeface="Arial" pitchFamily="34" charset="-120"/>
              </a:rPr>
              <a:t>Komitmen</a:t>
            </a:r>
            <a:r>
              <a:rPr lang="en-US" sz="1300" b="1" dirty="0">
                <a:solidFill>
                  <a:srgbClr val="1D2933"/>
                </a:solidFill>
                <a:latin typeface="Arial" pitchFamily="34" charset="0"/>
                <a:ea typeface="Arial" pitchFamily="34" charset="-122"/>
                <a:cs typeface="Arial" pitchFamily="34" charset="-120"/>
              </a:rPr>
              <a:t> PPA </a:t>
            </a:r>
            <a:r>
              <a:rPr lang="en-US" sz="1300" b="1" dirty="0" err="1">
                <a:solidFill>
                  <a:srgbClr val="1D2933"/>
                </a:solidFill>
                <a:latin typeface="Arial" pitchFamily="34" charset="0"/>
                <a:ea typeface="Arial" pitchFamily="34" charset="-122"/>
                <a:cs typeface="Arial" pitchFamily="34" charset="-120"/>
              </a:rPr>
              <a:t>jangka</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panjang</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dari</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pembangunan</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pembangkit</a:t>
            </a:r>
            <a:r>
              <a:rPr lang="en-US" sz="1300" b="1" dirty="0">
                <a:solidFill>
                  <a:srgbClr val="1D2933"/>
                </a:solidFill>
                <a:latin typeface="Arial" pitchFamily="34" charset="0"/>
                <a:ea typeface="Arial" pitchFamily="34" charset="-122"/>
                <a:cs typeface="Arial" pitchFamily="34" charset="-120"/>
              </a:rPr>
              <a:t> </a:t>
            </a:r>
            <a:r>
              <a:rPr lang="en-US" sz="1300" b="1" dirty="0" err="1">
                <a:solidFill>
                  <a:srgbClr val="1D2933"/>
                </a:solidFill>
                <a:latin typeface="Arial" pitchFamily="34" charset="0"/>
                <a:ea typeface="Arial" pitchFamily="34" charset="-122"/>
                <a:cs typeface="Arial" pitchFamily="34" charset="-120"/>
              </a:rPr>
              <a:t>sebelumnya</a:t>
            </a:r>
            <a:endParaRPr lang="en-US" sz="1300" dirty="0"/>
          </a:p>
        </p:txBody>
      </p:sp>
      <p:sp>
        <p:nvSpPr>
          <p:cNvPr id="13" name="Text 9">
            <a:extLst>
              <a:ext uri="{FF2B5EF4-FFF2-40B4-BE49-F238E27FC236}">
                <a16:creationId xmlns:a16="http://schemas.microsoft.com/office/drawing/2014/main" id="{0E65AF08-4421-AFED-146D-B08FE8A7C374}"/>
              </a:ext>
            </a:extLst>
          </p:cNvPr>
          <p:cNvSpPr/>
          <p:nvPr/>
        </p:nvSpPr>
        <p:spPr>
          <a:xfrm>
            <a:off x="457200" y="5577840"/>
            <a:ext cx="11247120" cy="411480"/>
          </a:xfrm>
          <a:prstGeom prst="rect">
            <a:avLst/>
          </a:prstGeom>
          <a:noFill/>
          <a:ln/>
        </p:spPr>
        <p:txBody>
          <a:bodyPr wrap="square" lIns="0" tIns="0" rIns="0" bIns="0" rtlCol="0" anchor="ctr"/>
          <a:lstStyle/>
          <a:p>
            <a:pPr marL="0" indent="0" algn="ctr">
              <a:buNone/>
            </a:pPr>
            <a:r>
              <a:rPr lang="en-US" sz="1300" b="1" i="1">
                <a:solidFill>
                  <a:srgbClr val="1D2933"/>
                </a:solidFill>
                <a:latin typeface="Arial" pitchFamily="34" charset="0"/>
                <a:ea typeface="Arial" pitchFamily="34" charset="-122"/>
                <a:cs typeface="Arial" pitchFamily="34" charset="-120"/>
              </a:rPr>
              <a:t>Memberi harga transmisi pada risiko korporasi gabungan PLN menggelembungkan biaya pembiayaan, dan menyamarkan pengeluaran jaringan dari pasar modal.</a:t>
            </a:r>
            <a:endParaRPr lang="en-US" sz="1300"/>
          </a:p>
        </p:txBody>
      </p:sp>
    </p:spTree>
    <p:extLst>
      <p:ext uri="{BB962C8B-B14F-4D97-AF65-F5344CB8AC3E}">
        <p14:creationId xmlns:p14="http://schemas.microsoft.com/office/powerpoint/2010/main" val="2777826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E2842-AAB1-895B-2A17-26F51D917B8F}"/>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9D968F-23A3-D845-FC28-1DE1C33F0F34}"/>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518360D4-E885-857F-0DA7-E219AC8D041A}"/>
              </a:ext>
            </a:extLst>
          </p:cNvPr>
          <p:cNvSpPr>
            <a:spLocks noGrp="1"/>
          </p:cNvSpPr>
          <p:nvPr>
            <p:ph type="sldNum" sz="quarter" idx="4"/>
          </p:nvPr>
        </p:nvSpPr>
        <p:spPr/>
        <p:txBody>
          <a:bodyPr/>
          <a:lstStyle/>
          <a:p>
            <a:fld id="{7782931A-7D25-4B4B-9464-57AE418934A3}" type="slidenum">
              <a:rPr lang="en-US" smtClean="0"/>
              <a:pPr/>
              <a:t>8</a:t>
            </a:fld>
            <a:endParaRPr lang="en-US"/>
          </a:p>
        </p:txBody>
      </p:sp>
      <p:sp>
        <p:nvSpPr>
          <p:cNvPr id="2" name="Text 0">
            <a:extLst>
              <a:ext uri="{FF2B5EF4-FFF2-40B4-BE49-F238E27FC236}">
                <a16:creationId xmlns:a16="http://schemas.microsoft.com/office/drawing/2014/main" id="{FA09094D-E094-B817-8AD6-BFC1DCF826DD}"/>
              </a:ext>
            </a:extLst>
          </p:cNvPr>
          <p:cNvSpPr/>
          <p:nvPr/>
        </p:nvSpPr>
        <p:spPr>
          <a:xfrm>
            <a:off x="457200" y="411480"/>
            <a:ext cx="11247120" cy="640080"/>
          </a:xfrm>
          <a:prstGeom prst="rect">
            <a:avLst/>
          </a:prstGeom>
          <a:noFill/>
          <a:ln/>
        </p:spPr>
        <p:txBody>
          <a:bodyPr wrap="square" lIns="0" tIns="0" rIns="0" bIns="0" rtlCol="0" anchor="ctr"/>
          <a:lstStyle/>
          <a:p>
            <a:pPr marL="0" indent="0">
              <a:buNone/>
            </a:pPr>
            <a:r>
              <a:rPr lang="en-US" sz="2800" b="1">
                <a:solidFill>
                  <a:srgbClr val="1D2933"/>
                </a:solidFill>
                <a:latin typeface="Arial" pitchFamily="34" charset="0"/>
                <a:ea typeface="Arial" pitchFamily="34" charset="-122"/>
                <a:cs typeface="Arial" pitchFamily="34" charset="-120"/>
              </a:rPr>
              <a:t>Biaya transmisi tergabung di dalam BPP PLN, tanpa sinyal harga terpisah</a:t>
            </a:r>
            <a:endParaRPr lang="en-US" sz="2800"/>
          </a:p>
        </p:txBody>
      </p:sp>
      <p:pic>
        <p:nvPicPr>
          <p:cNvPr id="3" name="Image 0" descr="/home/claude/deck2/assets/fig7_tariff_components.jpeg">
            <a:extLst>
              <a:ext uri="{FF2B5EF4-FFF2-40B4-BE49-F238E27FC236}">
                <a16:creationId xmlns:a16="http://schemas.microsoft.com/office/drawing/2014/main" id="{D152F2DA-F08E-8286-83ED-72FFAFE28A46}"/>
              </a:ext>
            </a:extLst>
          </p:cNvPr>
          <p:cNvPicPr>
            <a:picLocks noChangeAspect="1"/>
          </p:cNvPicPr>
          <p:nvPr/>
        </p:nvPicPr>
        <p:blipFill>
          <a:blip r:embed="rId3"/>
          <a:stretch>
            <a:fillRect/>
          </a:stretch>
        </p:blipFill>
        <p:spPr>
          <a:xfrm>
            <a:off x="365760" y="1280160"/>
            <a:ext cx="6858000" cy="4113842"/>
          </a:xfrm>
          <a:prstGeom prst="rect">
            <a:avLst/>
          </a:prstGeom>
        </p:spPr>
      </p:pic>
      <p:sp>
        <p:nvSpPr>
          <p:cNvPr id="6" name="Text 1">
            <a:extLst>
              <a:ext uri="{FF2B5EF4-FFF2-40B4-BE49-F238E27FC236}">
                <a16:creationId xmlns:a16="http://schemas.microsoft.com/office/drawing/2014/main" id="{42199905-A874-F85C-06B0-EF22180BD3DC}"/>
              </a:ext>
            </a:extLst>
          </p:cNvPr>
          <p:cNvSpPr/>
          <p:nvPr/>
        </p:nvSpPr>
        <p:spPr>
          <a:xfrm>
            <a:off x="7498080" y="1280160"/>
            <a:ext cx="4297680" cy="365760"/>
          </a:xfrm>
          <a:prstGeom prst="rect">
            <a:avLst/>
          </a:prstGeom>
          <a:noFill/>
          <a:ln/>
        </p:spPr>
        <p:txBody>
          <a:bodyPr wrap="square" lIns="0" tIns="0" rIns="0" bIns="0" rtlCol="0" anchor="ctr"/>
          <a:lstStyle/>
          <a:p>
            <a:pPr marL="0" indent="0">
              <a:buNone/>
            </a:pPr>
            <a:r>
              <a:rPr lang="en-US" sz="1400" b="1">
                <a:solidFill>
                  <a:srgbClr val="355EFF"/>
                </a:solidFill>
                <a:latin typeface="Arial" pitchFamily="34" charset="0"/>
                <a:ea typeface="Arial" pitchFamily="34" charset="-122"/>
                <a:cs typeface="Arial" pitchFamily="34" charset="-120"/>
              </a:rPr>
              <a:t>Dalam praktik internasional</a:t>
            </a:r>
            <a:endParaRPr lang="en-US" sz="1400"/>
          </a:p>
        </p:txBody>
      </p:sp>
      <p:sp>
        <p:nvSpPr>
          <p:cNvPr id="7" name="Text 2">
            <a:extLst>
              <a:ext uri="{FF2B5EF4-FFF2-40B4-BE49-F238E27FC236}">
                <a16:creationId xmlns:a16="http://schemas.microsoft.com/office/drawing/2014/main" id="{63CC9F0B-8E47-A40E-175C-548F283821D2}"/>
              </a:ext>
            </a:extLst>
          </p:cNvPr>
          <p:cNvSpPr/>
          <p:nvPr/>
        </p:nvSpPr>
        <p:spPr>
          <a:xfrm>
            <a:off x="7498080" y="1691640"/>
            <a:ext cx="4297680" cy="1463040"/>
          </a:xfrm>
          <a:prstGeom prst="rect">
            <a:avLst/>
          </a:prstGeom>
          <a:noFill/>
          <a:ln/>
        </p:spPr>
        <p:txBody>
          <a:bodyPr wrap="square" lIns="0" tIns="0" rIns="0" bIns="0" rtlCol="0" anchor="ctr"/>
          <a:lstStyle/>
          <a:p>
            <a:pPr marL="0" indent="0">
              <a:buNone/>
            </a:pPr>
            <a:r>
              <a:rPr lang="en-US" sz="1200">
                <a:solidFill>
                  <a:srgbClr val="1D2933"/>
                </a:solidFill>
                <a:latin typeface="Arial" pitchFamily="34" charset="0"/>
                <a:ea typeface="Arial" pitchFamily="34" charset="-122"/>
                <a:cs typeface="Arial" pitchFamily="34" charset="-120"/>
              </a:rPr>
              <a:t>Biaya transmisi bersifat eksplisit, teregulasi, dan dipisahkan secara finansial. Di India, transmisi menyumbang sekitar 7% dari tarif pengguna akhir; distribusi dan pembangkitan juga dihargai dan dibandingkan secara terpisah.</a:t>
            </a:r>
            <a:br>
              <a:rPr lang="en-US" sz="1200">
                <a:solidFill>
                  <a:srgbClr val="1D2933"/>
                </a:solidFill>
                <a:latin typeface="Arial" pitchFamily="34" charset="0"/>
                <a:ea typeface="Arial" pitchFamily="34" charset="-122"/>
                <a:cs typeface="Arial" pitchFamily="34" charset="-120"/>
              </a:rPr>
            </a:br>
            <a:endParaRPr lang="en-US" sz="1200"/>
          </a:p>
        </p:txBody>
      </p:sp>
      <p:sp>
        <p:nvSpPr>
          <p:cNvPr id="8" name="Shape 3">
            <a:extLst>
              <a:ext uri="{FF2B5EF4-FFF2-40B4-BE49-F238E27FC236}">
                <a16:creationId xmlns:a16="http://schemas.microsoft.com/office/drawing/2014/main" id="{5CE4E688-3F76-CB01-A2D9-67105F592703}"/>
              </a:ext>
            </a:extLst>
          </p:cNvPr>
          <p:cNvSpPr/>
          <p:nvPr/>
        </p:nvSpPr>
        <p:spPr>
          <a:xfrm>
            <a:off x="7498080" y="3246120"/>
            <a:ext cx="4297680" cy="0"/>
          </a:xfrm>
          <a:prstGeom prst="line">
            <a:avLst/>
          </a:prstGeom>
          <a:noFill/>
          <a:ln w="12700">
            <a:solidFill>
              <a:srgbClr val="C9D2DA"/>
            </a:solidFill>
            <a:prstDash val="solid"/>
          </a:ln>
        </p:spPr>
        <p:txBody>
          <a:bodyPr/>
          <a:lstStyle/>
          <a:p>
            <a:endParaRPr lang="en-US"/>
          </a:p>
        </p:txBody>
      </p:sp>
      <p:sp>
        <p:nvSpPr>
          <p:cNvPr id="9" name="Text 4">
            <a:extLst>
              <a:ext uri="{FF2B5EF4-FFF2-40B4-BE49-F238E27FC236}">
                <a16:creationId xmlns:a16="http://schemas.microsoft.com/office/drawing/2014/main" id="{105F689F-A38E-1D48-389B-55C303967D13}"/>
              </a:ext>
            </a:extLst>
          </p:cNvPr>
          <p:cNvSpPr/>
          <p:nvPr/>
        </p:nvSpPr>
        <p:spPr>
          <a:xfrm>
            <a:off x="7498080" y="3383280"/>
            <a:ext cx="4297680" cy="365760"/>
          </a:xfrm>
          <a:prstGeom prst="rect">
            <a:avLst/>
          </a:prstGeom>
          <a:noFill/>
          <a:ln/>
        </p:spPr>
        <p:txBody>
          <a:bodyPr wrap="square" lIns="0" tIns="0" rIns="0" bIns="0" rtlCol="0" anchor="ctr"/>
          <a:lstStyle/>
          <a:p>
            <a:pPr marL="0" indent="0">
              <a:buNone/>
            </a:pPr>
            <a:r>
              <a:rPr lang="en-US" sz="1400" b="1">
                <a:solidFill>
                  <a:srgbClr val="1D2933"/>
                </a:solidFill>
                <a:latin typeface="Arial" pitchFamily="34" charset="0"/>
                <a:ea typeface="Arial" pitchFamily="34" charset="-122"/>
                <a:cs typeface="Arial" pitchFamily="34" charset="-120"/>
              </a:rPr>
              <a:t>Di Indonesia saat ini</a:t>
            </a:r>
            <a:endParaRPr lang="en-US" sz="1400"/>
          </a:p>
        </p:txBody>
      </p:sp>
      <p:sp>
        <p:nvSpPr>
          <p:cNvPr id="10" name="Text 5">
            <a:extLst>
              <a:ext uri="{FF2B5EF4-FFF2-40B4-BE49-F238E27FC236}">
                <a16:creationId xmlns:a16="http://schemas.microsoft.com/office/drawing/2014/main" id="{3271E930-EF7C-EB1D-0E1A-CAB10D5A331F}"/>
              </a:ext>
            </a:extLst>
          </p:cNvPr>
          <p:cNvSpPr/>
          <p:nvPr/>
        </p:nvSpPr>
        <p:spPr>
          <a:xfrm>
            <a:off x="7498080" y="3645126"/>
            <a:ext cx="4297680" cy="2011680"/>
          </a:xfrm>
          <a:prstGeom prst="rect">
            <a:avLst/>
          </a:prstGeom>
          <a:noFill/>
          <a:ln/>
        </p:spPr>
        <p:txBody>
          <a:bodyPr wrap="square" lIns="0" tIns="0" rIns="0" bIns="0" rtlCol="0" anchor="ctr"/>
          <a:lstStyle/>
          <a:p>
            <a:pPr marL="0" indent="0">
              <a:buNone/>
            </a:pPr>
            <a:r>
              <a:rPr lang="en-US" sz="1200">
                <a:solidFill>
                  <a:srgbClr val="1D2933"/>
                </a:solidFill>
                <a:latin typeface="Arial" pitchFamily="34" charset="0"/>
                <a:ea typeface="Arial" pitchFamily="34" charset="-122"/>
                <a:cs typeface="Arial" pitchFamily="34" charset="-120"/>
              </a:rPr>
              <a:t>Seluruh biaya sistem dipulihkan melalui Biaya Pokok Penyediaan (BPP) PLN, dengan kekurangan ditanggung melalui subsidi dan kompensasi Kementerian Keuangan. Biaya transmisi tidak dihargai, dibandingkan, atau terlihat secara terpisah oleh investor.</a:t>
            </a:r>
            <a:endParaRPr lang="en-US" sz="1200"/>
          </a:p>
        </p:txBody>
      </p:sp>
      <p:sp>
        <p:nvSpPr>
          <p:cNvPr id="11" name="Text 6">
            <a:extLst>
              <a:ext uri="{FF2B5EF4-FFF2-40B4-BE49-F238E27FC236}">
                <a16:creationId xmlns:a16="http://schemas.microsoft.com/office/drawing/2014/main" id="{BA37B560-651F-ABB2-B39D-E7925CAA5ECD}"/>
              </a:ext>
            </a:extLst>
          </p:cNvPr>
          <p:cNvSpPr/>
          <p:nvPr/>
        </p:nvSpPr>
        <p:spPr>
          <a:xfrm>
            <a:off x="457200" y="5699760"/>
            <a:ext cx="11247120" cy="256032"/>
          </a:xfrm>
          <a:prstGeom prst="rect">
            <a:avLst/>
          </a:prstGeom>
          <a:noFill/>
          <a:ln/>
        </p:spPr>
        <p:txBody>
          <a:bodyPr wrap="square" lIns="0" tIns="0" rIns="0" bIns="0" rtlCol="0" anchor="ctr"/>
          <a:lstStyle/>
          <a:p>
            <a:pPr marL="0" indent="0">
              <a:buNone/>
            </a:pPr>
            <a:r>
              <a:rPr lang="en-US" sz="900" i="1">
                <a:solidFill>
                  <a:srgbClr val="5B6573"/>
                </a:solidFill>
                <a:latin typeface="Arial" pitchFamily="34" charset="0"/>
                <a:ea typeface="Arial" pitchFamily="34" charset="-122"/>
                <a:cs typeface="Arial" pitchFamily="34" charset="-120"/>
              </a:rPr>
              <a:t>Gambar 7: Komponen harga listrik. Sumber: Analisis IEEFA berdasarkan kerangka regulasi India CERC dan Indonesia.</a:t>
            </a:r>
            <a:endParaRPr lang="en-US" sz="900"/>
          </a:p>
        </p:txBody>
      </p:sp>
    </p:spTree>
    <p:extLst>
      <p:ext uri="{BB962C8B-B14F-4D97-AF65-F5344CB8AC3E}">
        <p14:creationId xmlns:p14="http://schemas.microsoft.com/office/powerpoint/2010/main" val="3346137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238A5-DA11-4B15-5C92-646A4A2A507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48BD8FD-2399-F81E-0761-342B33488EC5}"/>
              </a:ext>
            </a:extLst>
          </p:cNvPr>
          <p:cNvSpPr>
            <a:spLocks noGrp="1"/>
          </p:cNvSpPr>
          <p:nvPr>
            <p:ph type="body" sz="quarter" idx="10"/>
          </p:nvPr>
        </p:nvSpPr>
        <p:spPr>
          <a:xfrm>
            <a:off x="1030926" y="4135055"/>
            <a:ext cx="10130147" cy="623484"/>
          </a:xfrm>
        </p:spPr>
        <p:txBody>
          <a:bodyPr/>
          <a:lstStyle/>
          <a:p>
            <a:pPr algn="l"/>
            <a:r>
              <a:rPr lang="en-US" sz="2800" i="1">
                <a:solidFill>
                  <a:srgbClr val="FFFFFF"/>
                </a:solidFill>
                <a:latin typeface="Arial" pitchFamily="34" charset="0"/>
                <a:ea typeface="Arial" pitchFamily="34" charset="-122"/>
                <a:cs typeface="Arial" pitchFamily="34" charset="-120"/>
              </a:rPr>
              <a:t>Sub-holding transmisi PLN yang terpisah secara finansial</a:t>
            </a:r>
            <a:endParaRPr lang="en-US" sz="2800" i="1"/>
          </a:p>
        </p:txBody>
      </p:sp>
      <p:sp>
        <p:nvSpPr>
          <p:cNvPr id="4" name="Footer Placeholder 3">
            <a:extLst>
              <a:ext uri="{FF2B5EF4-FFF2-40B4-BE49-F238E27FC236}">
                <a16:creationId xmlns:a16="http://schemas.microsoft.com/office/drawing/2014/main" id="{63F4F543-CF5C-C726-B299-D11F98B77206}"/>
              </a:ext>
            </a:extLst>
          </p:cNvPr>
          <p:cNvSpPr>
            <a:spLocks noGrp="1"/>
          </p:cNvSpPr>
          <p:nvPr>
            <p:ph type="ftr" sz="quarter" idx="3"/>
          </p:nvPr>
        </p:nvSpPr>
        <p:spPr/>
        <p:txBody>
          <a:bodyPr/>
          <a:lstStyle/>
          <a:p>
            <a:r>
              <a:rPr lang="en-US"/>
              <a:t>www.ieefa.org</a:t>
            </a:r>
          </a:p>
        </p:txBody>
      </p:sp>
      <p:sp>
        <p:nvSpPr>
          <p:cNvPr id="5" name="Slide Number Placeholder 4">
            <a:extLst>
              <a:ext uri="{FF2B5EF4-FFF2-40B4-BE49-F238E27FC236}">
                <a16:creationId xmlns:a16="http://schemas.microsoft.com/office/drawing/2014/main" id="{38FE21F8-740F-8E67-A28A-4FF098A6A6CC}"/>
              </a:ext>
            </a:extLst>
          </p:cNvPr>
          <p:cNvSpPr>
            <a:spLocks noGrp="1"/>
          </p:cNvSpPr>
          <p:nvPr>
            <p:ph type="sldNum" sz="quarter" idx="4"/>
          </p:nvPr>
        </p:nvSpPr>
        <p:spPr/>
        <p:txBody>
          <a:bodyPr/>
          <a:lstStyle/>
          <a:p>
            <a:fld id="{7782931A-7D25-4B4B-9464-57AE418934A3}" type="slidenum">
              <a:rPr lang="en-US" smtClean="0"/>
              <a:pPr/>
              <a:t>9</a:t>
            </a:fld>
            <a:endParaRPr lang="en-US"/>
          </a:p>
        </p:txBody>
      </p:sp>
      <p:sp>
        <p:nvSpPr>
          <p:cNvPr id="6" name="Title 2">
            <a:extLst>
              <a:ext uri="{FF2B5EF4-FFF2-40B4-BE49-F238E27FC236}">
                <a16:creationId xmlns:a16="http://schemas.microsoft.com/office/drawing/2014/main" id="{C835B42A-277B-85DD-0BC4-35D00B6FD578}"/>
              </a:ext>
            </a:extLst>
          </p:cNvPr>
          <p:cNvSpPr txBox="1">
            <a:spLocks/>
          </p:cNvSpPr>
          <p:nvPr/>
        </p:nvSpPr>
        <p:spPr>
          <a:xfrm>
            <a:off x="0" y="765693"/>
            <a:ext cx="2690568" cy="982111"/>
          </a:xfrm>
          <a:prstGeom prst="rect">
            <a:avLst/>
          </a:prstGeom>
        </p:spPr>
        <p:txBody>
          <a:bodyPr lIns="0" tIns="0" rIns="0" bIns="0" anchor="ct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600">
                <a:solidFill>
                  <a:srgbClr val="FFFFFF"/>
                </a:solidFill>
                <a:latin typeface="Arial" pitchFamily="34" charset="0"/>
                <a:ea typeface="Arial" pitchFamily="34" charset="-122"/>
                <a:cs typeface="Arial" pitchFamily="34" charset="-120"/>
              </a:rPr>
              <a:t>03</a:t>
            </a:r>
            <a:endParaRPr lang="en-US" sz="9600"/>
          </a:p>
        </p:txBody>
      </p:sp>
      <p:sp>
        <p:nvSpPr>
          <p:cNvPr id="7" name="Title 2">
            <a:extLst>
              <a:ext uri="{FF2B5EF4-FFF2-40B4-BE49-F238E27FC236}">
                <a16:creationId xmlns:a16="http://schemas.microsoft.com/office/drawing/2014/main" id="{3B5C1C05-9332-567B-4E83-6C4C074C9B24}"/>
              </a:ext>
            </a:extLst>
          </p:cNvPr>
          <p:cNvSpPr txBox="1">
            <a:spLocks/>
          </p:cNvSpPr>
          <p:nvPr/>
        </p:nvSpPr>
        <p:spPr>
          <a:xfrm>
            <a:off x="1047858" y="2377689"/>
            <a:ext cx="10130146" cy="982111"/>
          </a:xfrm>
          <a:prstGeom prst="rect">
            <a:avLst/>
          </a:prstGeom>
        </p:spPr>
        <p:txBody>
          <a:bodyPr lIns="0" tIns="0" rIns="0" bIns="0" anchor="ct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ID" b="0" dirty="0" err="1"/>
              <a:t>Bagaimana</a:t>
            </a:r>
            <a:r>
              <a:rPr lang="en-ID" b="0" dirty="0"/>
              <a:t> PLN </a:t>
            </a:r>
            <a:r>
              <a:rPr lang="en-ID" b="0" dirty="0" err="1"/>
              <a:t>dapat</a:t>
            </a:r>
            <a:r>
              <a:rPr lang="en-ID" b="0" dirty="0"/>
              <a:t> </a:t>
            </a:r>
            <a:r>
              <a:rPr lang="en-ID" b="0" dirty="0" err="1"/>
              <a:t>memenuhi</a:t>
            </a:r>
            <a:r>
              <a:rPr lang="en-ID" b="0" dirty="0"/>
              <a:t> </a:t>
            </a:r>
            <a:r>
              <a:rPr lang="en-ID" b="0" dirty="0" err="1"/>
              <a:t>kebutuhan</a:t>
            </a:r>
            <a:r>
              <a:rPr lang="en-ID" b="0" dirty="0"/>
              <a:t> </a:t>
            </a:r>
            <a:r>
              <a:rPr lang="en-ID" b="0" dirty="0" err="1"/>
              <a:t>transmisi</a:t>
            </a:r>
            <a:r>
              <a:rPr lang="en-ID" b="0" dirty="0"/>
              <a:t> RUKN/RUPTL </a:t>
            </a:r>
            <a:r>
              <a:rPr lang="en-ID" b="0" dirty="0" err="1"/>
              <a:t>dalam</a:t>
            </a:r>
            <a:r>
              <a:rPr lang="en-ID" b="0" dirty="0"/>
              <a:t> </a:t>
            </a:r>
            <a:r>
              <a:rPr lang="en-ID" b="0" dirty="0" err="1"/>
              <a:t>skala</a:t>
            </a:r>
            <a:r>
              <a:rPr lang="en-ID" b="0" dirty="0"/>
              <a:t> dan </a:t>
            </a:r>
            <a:r>
              <a:rPr lang="en-ID" b="0" dirty="0" err="1"/>
              <a:t>biaya</a:t>
            </a:r>
            <a:r>
              <a:rPr lang="en-ID" b="0" dirty="0"/>
              <a:t> yang </a:t>
            </a:r>
            <a:r>
              <a:rPr lang="en-ID" b="0" dirty="0" err="1"/>
              <a:t>direncanakan</a:t>
            </a:r>
            <a:r>
              <a:rPr lang="en-ID" b="0" dirty="0"/>
              <a:t>?</a:t>
            </a:r>
            <a:endParaRPr lang="en-US" dirty="0"/>
          </a:p>
        </p:txBody>
      </p:sp>
    </p:spTree>
    <p:extLst>
      <p:ext uri="{BB962C8B-B14F-4D97-AF65-F5344CB8AC3E}">
        <p14:creationId xmlns:p14="http://schemas.microsoft.com/office/powerpoint/2010/main" val="3224867100"/>
      </p:ext>
    </p:extLst>
  </p:cSld>
  <p:clrMapOvr>
    <a:masterClrMapping/>
  </p:clrMapOvr>
</p:sld>
</file>

<file path=ppt/theme/theme1.xml><?xml version="1.0" encoding="utf-8"?>
<a:theme xmlns:a="http://schemas.openxmlformats.org/drawingml/2006/main" name="Theme1">
  <a:themeElements>
    <a:clrScheme name="IEEFA 2022">
      <a:dk1>
        <a:srgbClr val="1D2933"/>
      </a:dk1>
      <a:lt1>
        <a:srgbClr val="FFFFFF"/>
      </a:lt1>
      <a:dk2>
        <a:srgbClr val="2F69B2"/>
      </a:dk2>
      <a:lt2>
        <a:srgbClr val="EDF0F3"/>
      </a:lt2>
      <a:accent1>
        <a:srgbClr val="FFD000"/>
      </a:accent1>
      <a:accent2>
        <a:srgbClr val="355EFF"/>
      </a:accent2>
      <a:accent3>
        <a:srgbClr val="8ACDE2"/>
      </a:accent3>
      <a:accent4>
        <a:srgbClr val="FF9500"/>
      </a:accent4>
      <a:accent5>
        <a:srgbClr val="65D336"/>
      </a:accent5>
      <a:accent6>
        <a:srgbClr val="FF3C3C"/>
      </a:accent6>
      <a:hlink>
        <a:srgbClr val="15B18F"/>
      </a:hlink>
      <a:folHlink>
        <a:srgbClr val="9D1F60"/>
      </a:folHlink>
    </a:clrScheme>
    <a:fontScheme name="IEEFA 2022">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A_Win32_MW_JS_SL_v2.potx" id="{F3EA0D10-81D8-413D-A4CA-F5D1D5CC8037}" vid="{9BA86A48-81B4-441C-9F07-EEAF91A8FC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975AF8-B1C6-436B-A274-2C3ADC7798ED}">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24273A0-A4DF-47AA-BF1F-8758123399CE}">
  <ds:schemaRefs>
    <ds:schemaRef ds:uri="71af3243-3dd4-4a8d-8c0d-dd76da1f02a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82F651C-E5DA-470F-A6A6-D70E9A5EBF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153</TotalTime>
  <Words>2877</Words>
  <Application>Microsoft Office PowerPoint</Application>
  <PresentationFormat>Widescreen</PresentationFormat>
  <Paragraphs>274</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Theme1</vt:lpstr>
      <vt:lpstr>Unlocking Indonesia’s transmission grid investment</vt:lpstr>
      <vt:lpstr>PowerPoint Presentation</vt:lpstr>
      <vt:lpstr>Tantangan Investasi</vt:lpstr>
      <vt:lpstr>PowerPoint Presentation</vt:lpstr>
      <vt:lpstr>PowerPoint Presentation</vt:lpstr>
      <vt:lpstr>Aset berisiko rendah,  dibiayai sebagai risiko tinggi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Preseden Domestik</vt:lpstr>
      <vt:lpstr>PowerPoint Presentation</vt:lpstr>
      <vt:lpstr>PowerPoint Presentation</vt:lpstr>
      <vt:lpstr>Lebih dari sekadar pengurangan biaya</vt:lpstr>
      <vt:lpstr>PowerPoint Presentation</vt:lpstr>
      <vt:lpstr>PowerPoint Presentation</vt:lpstr>
      <vt:lpstr>Roadmap reformasi</vt:lpstr>
      <vt:lpstr>PowerPoint Presentation</vt:lpstr>
      <vt:lpstr>PowerPoint Presentation</vt:lpstr>
      <vt:lpstr>“</vt:lpstr>
      <vt:lpstr>Terima kasih</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Indonesia's transmission grid investment</dc:title>
  <dc:subject/>
  <dc:creator/>
  <cp:keywords/>
  <dc:description/>
  <cp:lastModifiedBy>Randi Bachtiar</cp:lastModifiedBy>
  <cp:revision>16</cp:revision>
  <dcterms:created xsi:type="dcterms:W3CDTF">2022-04-28T08:26:17Z</dcterms:created>
  <dcterms:modified xsi:type="dcterms:W3CDTF">2026-05-20T07:54:44Z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