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DE_2091969B.xml" ContentType="application/vnd.ms-powerpoint.comments+xml"/>
  <Override PartName="/ppt/comments/modernComment_1DF_B99F9CBE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363" r:id="rId5"/>
    <p:sldId id="474" r:id="rId6"/>
    <p:sldId id="478" r:id="rId7"/>
    <p:sldId id="473" r:id="rId8"/>
    <p:sldId id="479" r:id="rId9"/>
    <p:sldId id="472" r:id="rId10"/>
    <p:sldId id="475" r:id="rId11"/>
    <p:sldId id="477" r:id="rId12"/>
    <p:sldId id="4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1C411E-FE2A-D611-84CB-6F6ED2D9195E}" name="Frank Bass" initials="FB" userId="Frank Bas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FFFFF"/>
    <a:srgbClr val="33CCCC"/>
    <a:srgbClr val="CCCCFF"/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08" autoAdjust="0"/>
    <p:restoredTop sz="95226" autoAdjust="0"/>
  </p:normalViewPr>
  <p:slideViewPr>
    <p:cSldViewPr snapToGrid="0">
      <p:cViewPr varScale="1">
        <p:scale>
          <a:sx n="109" d="100"/>
          <a:sy n="109" d="100"/>
        </p:scale>
        <p:origin x="108" y="138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Bass" userId="14924964450_tp_box_2" providerId="OAuth2" clId="{0A91750B-FB5E-48F1-8D42-B40865330840}"/>
    <pc:docChg chg="modSld">
      <pc:chgData name="Frank Bass" userId="14924964450_tp_box_2" providerId="OAuth2" clId="{0A91750B-FB5E-48F1-8D42-B40865330840}" dt="2026-02-12T23:19:40.223" v="39" actId="20577"/>
      <pc:docMkLst>
        <pc:docMk/>
      </pc:docMkLst>
      <pc:sldChg chg="modSp mod">
        <pc:chgData name="Frank Bass" userId="14924964450_tp_box_2" providerId="OAuth2" clId="{0A91750B-FB5E-48F1-8D42-B40865330840}" dt="2026-02-12T23:15:15.093" v="0" actId="20577"/>
        <pc:sldMkLst>
          <pc:docMk/>
          <pc:sldMk cId="507160433" sldId="473"/>
        </pc:sldMkLst>
        <pc:spChg chg="mod">
          <ac:chgData name="Frank Bass" userId="14924964450_tp_box_2" providerId="OAuth2" clId="{0A91750B-FB5E-48F1-8D42-B40865330840}" dt="2026-02-12T23:15:15.093" v="0" actId="20577"/>
          <ac:spMkLst>
            <pc:docMk/>
            <pc:sldMk cId="507160433" sldId="473"/>
            <ac:spMk id="2" creationId="{07624FF6-4EEF-3C5B-AA6D-E2453A07EA71}"/>
          </ac:spMkLst>
        </pc:spChg>
      </pc:sldChg>
      <pc:sldChg chg="modSp mod">
        <pc:chgData name="Frank Bass" userId="14924964450_tp_box_2" providerId="OAuth2" clId="{0A91750B-FB5E-48F1-8D42-B40865330840}" dt="2026-02-12T23:19:40.223" v="39" actId="20577"/>
        <pc:sldMkLst>
          <pc:docMk/>
          <pc:sldMk cId="942285807" sldId="475"/>
        </pc:sldMkLst>
        <pc:spChg chg="mod">
          <ac:chgData name="Frank Bass" userId="14924964450_tp_box_2" providerId="OAuth2" clId="{0A91750B-FB5E-48F1-8D42-B40865330840}" dt="2026-02-12T23:19:40.223" v="39" actId="20577"/>
          <ac:spMkLst>
            <pc:docMk/>
            <pc:sldMk cId="942285807" sldId="475"/>
            <ac:spMk id="2" creationId="{B748728A-BACC-8A13-1F54-D91097F00D42}"/>
          </ac:spMkLst>
        </pc:spChg>
      </pc:sldChg>
    </pc:docChg>
  </pc:docChgLst>
</pc:chgInfo>
</file>

<file path=ppt/comments/modernComment_1DE_209196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6BD2A8-0077-4D6D-8C46-0686E1E18FAA}" authorId="{B11C411E-FE2A-D611-84CB-6F6ED2D9195E}" status="resolved" created="2026-02-12T23:14:15.36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46412187" sldId="478"/>
      <ac:spMk id="12" creationId="{DBF800EA-9EF5-D999-7B35-4A61A3DC2514}"/>
      <ac:txMk cp="0" len="75">
        <ac:context len="76" hash="2278601316"/>
      </ac:txMk>
    </ac:txMkLst>
    <p188:pos x="1490785" y="522653"/>
    <p188:txBody>
      <a:bodyPr/>
      <a:lstStyle/>
      <a:p>
        <a:r>
          <a:rPr lang="en-US"/>
          <a:t>May make it easier on reader to go from $13.7MMBtu in 2023 to $12 in 2025.</a:t>
        </a:r>
      </a:p>
    </p188:txBody>
  </p188:cm>
</p188:cmLst>
</file>

<file path=ppt/comments/modernComment_1DF_B99F9C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D0A72E-DC3C-42FF-BB95-8E1E44BBB7B9}" authorId="{B11C411E-FE2A-D611-84CB-6F6ED2D9195E}" status="resolved" created="2026-02-12T23:16:32.59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14245310" sldId="479"/>
      <ac:spMk id="3" creationId="{DA76AE9F-03F4-58B8-8F45-82573246D425}"/>
      <ac:txMk cp="0" len="16">
        <ac:context len="40" hash="2877558349"/>
      </ac:txMk>
    </ac:txMkLst>
    <p188:pos x="7810500" y="512232"/>
    <p188:txBody>
      <a:bodyPr/>
      <a:lstStyle/>
      <a:p>
        <a:r>
          <a:rPr lang="en-US"/>
          <a:t>Not sure I get the verb here. Maybe, Renewables are displacing, replacing, surpassing gas for power? One of the above?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DE678B-518D-4C9D-A02B-3D13E1EA0A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E0FB5-4E22-4F94-AE84-28D0924450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46888-94A3-40F8-ADA2-89A2176A3F2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B2220-FCAB-43A4-9F54-56EA919330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210BE-6F36-471E-AD8E-77AF113009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D87D2-7A28-452E-B791-9A39E175B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1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648E821-730C-4443-B627-C50A45EFA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DB7156-7CCC-4B73-8E7E-2ABA6B493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42BD03-7A54-4D0D-BCEF-6F4860ECD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35E561-5D41-4FC7-8706-0B425DDCCF21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4AEC97-30EF-4518-BDC2-B5653387F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3" y="672088"/>
            <a:ext cx="3810003" cy="700088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D3A7449-2470-26E7-0AC6-95258ACE0C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AF8175-EF17-3815-2354-5C309DF1F335}"/>
              </a:ext>
            </a:extLst>
          </p:cNvPr>
          <p:cNvCxnSpPr>
            <a:cxnSpLocks/>
          </p:cNvCxnSpPr>
          <p:nvPr userDrawn="1"/>
        </p:nvCxnSpPr>
        <p:spPr>
          <a:xfrm>
            <a:off x="1028700" y="3707789"/>
            <a:ext cx="2721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3">
            <a:extLst>
              <a:ext uri="{FF2B5EF4-FFF2-40B4-BE49-F238E27FC236}">
                <a16:creationId xmlns:a16="http://schemas.microsoft.com/office/drawing/2014/main" id="{E94FA9C0-49E3-500A-20A1-13B013FC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1656344"/>
            <a:ext cx="7865995" cy="1772655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19719BA8-7E19-047E-50E0-F3D8AEDF68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56995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 and title 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A007EE3-F3E1-73E6-8DB5-F136313764D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8700" y="5150703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date 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173B71DF-95BA-7343-DD68-2DCCD3D5DE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6261" y="3941734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063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C166EFBF-84E5-43DF-98A8-D80FCA52F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650"/>
            </a:avLst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195688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780960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08756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31B0C0-80E7-4269-BF57-150F8A8BE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1D2535E-9579-4B94-89D6-A9A1E1967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F4FB2-8DDC-4BA9-8C36-8EEA5AE0E405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4C83AEC-2A73-DD46-F0A8-5082824DD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52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Media (image, video, 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4007"/>
            <a:ext cx="7810500" cy="64528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BE08ED-CF63-4B94-9E6E-B58169E6E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CFF684-1E57-490B-98ED-8425311D4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70B2CB-9B43-45B3-A7B4-8674F51692F7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DEA5DAD-E725-480B-E7A2-5A8D8FF94D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663" y="989312"/>
            <a:ext cx="4837336" cy="4838463"/>
          </a:xfrm>
          <a:custGeom>
            <a:avLst/>
            <a:gdLst>
              <a:gd name="connsiteX0" fmla="*/ 0 w 4837177"/>
              <a:gd name="connsiteY0" fmla="*/ 0 h 4837176"/>
              <a:gd name="connsiteX1" fmla="*/ 4837177 w 4837177"/>
              <a:gd name="connsiteY1" fmla="*/ 0 h 4837176"/>
              <a:gd name="connsiteX2" fmla="*/ 4837177 w 4837177"/>
              <a:gd name="connsiteY2" fmla="*/ 4837176 h 4837176"/>
              <a:gd name="connsiteX3" fmla="*/ 0 w 4837177"/>
              <a:gd name="connsiteY3" fmla="*/ 4837176 h 4837176"/>
              <a:gd name="connsiteX4" fmla="*/ 0 w 4837177"/>
              <a:gd name="connsiteY4" fmla="*/ 0 h 4837176"/>
              <a:gd name="connsiteX0" fmla="*/ 0 w 4837177"/>
              <a:gd name="connsiteY0" fmla="*/ 600 h 4837776"/>
              <a:gd name="connsiteX1" fmla="*/ 68377 w 4837177"/>
              <a:gd name="connsiteY1" fmla="*/ 0 h 4837776"/>
              <a:gd name="connsiteX2" fmla="*/ 4837177 w 4837177"/>
              <a:gd name="connsiteY2" fmla="*/ 600 h 4837776"/>
              <a:gd name="connsiteX3" fmla="*/ 4837177 w 4837177"/>
              <a:gd name="connsiteY3" fmla="*/ 4837776 h 4837776"/>
              <a:gd name="connsiteX4" fmla="*/ 0 w 4837177"/>
              <a:gd name="connsiteY4" fmla="*/ 4837776 h 4837776"/>
              <a:gd name="connsiteX5" fmla="*/ 0 w 4837177"/>
              <a:gd name="connsiteY5" fmla="*/ 600 h 4837776"/>
              <a:gd name="connsiteX0" fmla="*/ 23 w 4837200"/>
              <a:gd name="connsiteY0" fmla="*/ 600 h 4837776"/>
              <a:gd name="connsiteX1" fmla="*/ 68400 w 4837200"/>
              <a:gd name="connsiteY1" fmla="*/ 0 h 4837776"/>
              <a:gd name="connsiteX2" fmla="*/ 4837200 w 4837200"/>
              <a:gd name="connsiteY2" fmla="*/ 600 h 4837776"/>
              <a:gd name="connsiteX3" fmla="*/ 4837200 w 4837200"/>
              <a:gd name="connsiteY3" fmla="*/ 4837776 h 4837776"/>
              <a:gd name="connsiteX4" fmla="*/ 23 w 4837200"/>
              <a:gd name="connsiteY4" fmla="*/ 4837776 h 4837776"/>
              <a:gd name="connsiteX5" fmla="*/ 0 w 4837200"/>
              <a:gd name="connsiteY5" fmla="*/ 75600 h 4837776"/>
              <a:gd name="connsiteX6" fmla="*/ 23 w 4837200"/>
              <a:gd name="connsiteY6" fmla="*/ 600 h 4837776"/>
              <a:gd name="connsiteX0" fmla="*/ 18023 w 4837200"/>
              <a:gd name="connsiteY0" fmla="*/ 22200 h 4837776"/>
              <a:gd name="connsiteX1" fmla="*/ 68400 w 4837200"/>
              <a:gd name="connsiteY1" fmla="*/ 0 h 4837776"/>
              <a:gd name="connsiteX2" fmla="*/ 4837200 w 4837200"/>
              <a:gd name="connsiteY2" fmla="*/ 600 h 4837776"/>
              <a:gd name="connsiteX3" fmla="*/ 4837200 w 4837200"/>
              <a:gd name="connsiteY3" fmla="*/ 4837776 h 4837776"/>
              <a:gd name="connsiteX4" fmla="*/ 23 w 4837200"/>
              <a:gd name="connsiteY4" fmla="*/ 4837776 h 4837776"/>
              <a:gd name="connsiteX5" fmla="*/ 0 w 4837200"/>
              <a:gd name="connsiteY5" fmla="*/ 75600 h 4837776"/>
              <a:gd name="connsiteX6" fmla="*/ 18023 w 4837200"/>
              <a:gd name="connsiteY6" fmla="*/ 22200 h 4837776"/>
              <a:gd name="connsiteX0" fmla="*/ 0 w 4930453"/>
              <a:gd name="connsiteY0" fmla="*/ 0 h 4948624"/>
              <a:gd name="connsiteX1" fmla="*/ 161653 w 4930453"/>
              <a:gd name="connsiteY1" fmla="*/ 110848 h 4948624"/>
              <a:gd name="connsiteX2" fmla="*/ 4930453 w 4930453"/>
              <a:gd name="connsiteY2" fmla="*/ 111448 h 4948624"/>
              <a:gd name="connsiteX3" fmla="*/ 4930453 w 4930453"/>
              <a:gd name="connsiteY3" fmla="*/ 4948624 h 4948624"/>
              <a:gd name="connsiteX4" fmla="*/ 93276 w 4930453"/>
              <a:gd name="connsiteY4" fmla="*/ 4948624 h 4948624"/>
              <a:gd name="connsiteX5" fmla="*/ 93253 w 4930453"/>
              <a:gd name="connsiteY5" fmla="*/ 186448 h 4948624"/>
              <a:gd name="connsiteX6" fmla="*/ 0 w 4930453"/>
              <a:gd name="connsiteY6" fmla="*/ 0 h 4948624"/>
              <a:gd name="connsiteX0" fmla="*/ 0 w 4930453"/>
              <a:gd name="connsiteY0" fmla="*/ 7027 h 4955651"/>
              <a:gd name="connsiteX1" fmla="*/ 161653 w 4930453"/>
              <a:gd name="connsiteY1" fmla="*/ 117875 h 4955651"/>
              <a:gd name="connsiteX2" fmla="*/ 4930453 w 4930453"/>
              <a:gd name="connsiteY2" fmla="*/ 118475 h 4955651"/>
              <a:gd name="connsiteX3" fmla="*/ 4930453 w 4930453"/>
              <a:gd name="connsiteY3" fmla="*/ 4955651 h 4955651"/>
              <a:gd name="connsiteX4" fmla="*/ 93276 w 4930453"/>
              <a:gd name="connsiteY4" fmla="*/ 4955651 h 4955651"/>
              <a:gd name="connsiteX5" fmla="*/ 93253 w 4930453"/>
              <a:gd name="connsiteY5" fmla="*/ 193475 h 4955651"/>
              <a:gd name="connsiteX6" fmla="*/ 0 w 4930453"/>
              <a:gd name="connsiteY6" fmla="*/ 7027 h 4955651"/>
              <a:gd name="connsiteX0" fmla="*/ 12451 w 4942904"/>
              <a:gd name="connsiteY0" fmla="*/ 7027 h 4955651"/>
              <a:gd name="connsiteX1" fmla="*/ 174104 w 4942904"/>
              <a:gd name="connsiteY1" fmla="*/ 117875 h 4955651"/>
              <a:gd name="connsiteX2" fmla="*/ 4942904 w 4942904"/>
              <a:gd name="connsiteY2" fmla="*/ 118475 h 4955651"/>
              <a:gd name="connsiteX3" fmla="*/ 4942904 w 4942904"/>
              <a:gd name="connsiteY3" fmla="*/ 4955651 h 4955651"/>
              <a:gd name="connsiteX4" fmla="*/ 105727 w 4942904"/>
              <a:gd name="connsiteY4" fmla="*/ 4955651 h 4955651"/>
              <a:gd name="connsiteX5" fmla="*/ 105704 w 4942904"/>
              <a:gd name="connsiteY5" fmla="*/ 193475 h 4955651"/>
              <a:gd name="connsiteX6" fmla="*/ 12451 w 4942904"/>
              <a:gd name="connsiteY6" fmla="*/ 7027 h 4955651"/>
              <a:gd name="connsiteX0" fmla="*/ 12451 w 4942904"/>
              <a:gd name="connsiteY0" fmla="*/ 10940 h 4959564"/>
              <a:gd name="connsiteX1" fmla="*/ 174104 w 4942904"/>
              <a:gd name="connsiteY1" fmla="*/ 121788 h 4959564"/>
              <a:gd name="connsiteX2" fmla="*/ 4942904 w 4942904"/>
              <a:gd name="connsiteY2" fmla="*/ 122388 h 4959564"/>
              <a:gd name="connsiteX3" fmla="*/ 4942904 w 4942904"/>
              <a:gd name="connsiteY3" fmla="*/ 4959564 h 4959564"/>
              <a:gd name="connsiteX4" fmla="*/ 105727 w 4942904"/>
              <a:gd name="connsiteY4" fmla="*/ 4959564 h 4959564"/>
              <a:gd name="connsiteX5" fmla="*/ 105704 w 4942904"/>
              <a:gd name="connsiteY5" fmla="*/ 197388 h 4959564"/>
              <a:gd name="connsiteX6" fmla="*/ 12451 w 4942904"/>
              <a:gd name="connsiteY6" fmla="*/ 10940 h 4959564"/>
              <a:gd name="connsiteX0" fmla="*/ 10075 w 4940528"/>
              <a:gd name="connsiteY0" fmla="*/ 10940 h 4959564"/>
              <a:gd name="connsiteX1" fmla="*/ 171728 w 4940528"/>
              <a:gd name="connsiteY1" fmla="*/ 121788 h 4959564"/>
              <a:gd name="connsiteX2" fmla="*/ 4940528 w 4940528"/>
              <a:gd name="connsiteY2" fmla="*/ 122388 h 4959564"/>
              <a:gd name="connsiteX3" fmla="*/ 4940528 w 4940528"/>
              <a:gd name="connsiteY3" fmla="*/ 4959564 h 4959564"/>
              <a:gd name="connsiteX4" fmla="*/ 103351 w 4940528"/>
              <a:gd name="connsiteY4" fmla="*/ 4959564 h 4959564"/>
              <a:gd name="connsiteX5" fmla="*/ 103328 w 4940528"/>
              <a:gd name="connsiteY5" fmla="*/ 197388 h 4959564"/>
              <a:gd name="connsiteX6" fmla="*/ 10075 w 4940528"/>
              <a:gd name="connsiteY6" fmla="*/ 10940 h 4959564"/>
              <a:gd name="connsiteX0" fmla="*/ 10075 w 4940528"/>
              <a:gd name="connsiteY0" fmla="*/ 12604 h 4961228"/>
              <a:gd name="connsiteX1" fmla="*/ 171728 w 4940528"/>
              <a:gd name="connsiteY1" fmla="*/ 123452 h 4961228"/>
              <a:gd name="connsiteX2" fmla="*/ 4940528 w 4940528"/>
              <a:gd name="connsiteY2" fmla="*/ 124052 h 4961228"/>
              <a:gd name="connsiteX3" fmla="*/ 4940528 w 4940528"/>
              <a:gd name="connsiteY3" fmla="*/ 4961228 h 4961228"/>
              <a:gd name="connsiteX4" fmla="*/ 103351 w 4940528"/>
              <a:gd name="connsiteY4" fmla="*/ 4961228 h 4961228"/>
              <a:gd name="connsiteX5" fmla="*/ 103328 w 4940528"/>
              <a:gd name="connsiteY5" fmla="*/ 199052 h 4961228"/>
              <a:gd name="connsiteX6" fmla="*/ 10075 w 4940528"/>
              <a:gd name="connsiteY6" fmla="*/ 12604 h 4961228"/>
              <a:gd name="connsiteX0" fmla="*/ 14477 w 4891711"/>
              <a:gd name="connsiteY0" fmla="*/ 21894 h 4897946"/>
              <a:gd name="connsiteX1" fmla="*/ 122911 w 4891711"/>
              <a:gd name="connsiteY1" fmla="*/ 60170 h 4897946"/>
              <a:gd name="connsiteX2" fmla="*/ 4891711 w 4891711"/>
              <a:gd name="connsiteY2" fmla="*/ 60770 h 4897946"/>
              <a:gd name="connsiteX3" fmla="*/ 4891711 w 4891711"/>
              <a:gd name="connsiteY3" fmla="*/ 4897946 h 4897946"/>
              <a:gd name="connsiteX4" fmla="*/ 54534 w 4891711"/>
              <a:gd name="connsiteY4" fmla="*/ 4897946 h 4897946"/>
              <a:gd name="connsiteX5" fmla="*/ 54511 w 4891711"/>
              <a:gd name="connsiteY5" fmla="*/ 135770 h 4897946"/>
              <a:gd name="connsiteX6" fmla="*/ 14477 w 4891711"/>
              <a:gd name="connsiteY6" fmla="*/ 21894 h 4897946"/>
              <a:gd name="connsiteX0" fmla="*/ 14477 w 4891711"/>
              <a:gd name="connsiteY0" fmla="*/ 8149 h 4884201"/>
              <a:gd name="connsiteX1" fmla="*/ 122911 w 4891711"/>
              <a:gd name="connsiteY1" fmla="*/ 46425 h 4884201"/>
              <a:gd name="connsiteX2" fmla="*/ 4891711 w 4891711"/>
              <a:gd name="connsiteY2" fmla="*/ 47025 h 4884201"/>
              <a:gd name="connsiteX3" fmla="*/ 4891711 w 4891711"/>
              <a:gd name="connsiteY3" fmla="*/ 4884201 h 4884201"/>
              <a:gd name="connsiteX4" fmla="*/ 54534 w 4891711"/>
              <a:gd name="connsiteY4" fmla="*/ 4884201 h 4884201"/>
              <a:gd name="connsiteX5" fmla="*/ 54511 w 4891711"/>
              <a:gd name="connsiteY5" fmla="*/ 122025 h 4884201"/>
              <a:gd name="connsiteX6" fmla="*/ 14477 w 4891711"/>
              <a:gd name="connsiteY6" fmla="*/ 8149 h 4884201"/>
              <a:gd name="connsiteX0" fmla="*/ 4649 w 4881883"/>
              <a:gd name="connsiteY0" fmla="*/ 8149 h 4884201"/>
              <a:gd name="connsiteX1" fmla="*/ 113083 w 4881883"/>
              <a:gd name="connsiteY1" fmla="*/ 46425 h 4884201"/>
              <a:gd name="connsiteX2" fmla="*/ 4881883 w 4881883"/>
              <a:gd name="connsiteY2" fmla="*/ 47025 h 4884201"/>
              <a:gd name="connsiteX3" fmla="*/ 4881883 w 4881883"/>
              <a:gd name="connsiteY3" fmla="*/ 4884201 h 4884201"/>
              <a:gd name="connsiteX4" fmla="*/ 44706 w 4881883"/>
              <a:gd name="connsiteY4" fmla="*/ 4884201 h 4884201"/>
              <a:gd name="connsiteX5" fmla="*/ 44683 w 4881883"/>
              <a:gd name="connsiteY5" fmla="*/ 122025 h 4884201"/>
              <a:gd name="connsiteX6" fmla="*/ 4649 w 4881883"/>
              <a:gd name="connsiteY6" fmla="*/ 8149 h 4884201"/>
              <a:gd name="connsiteX0" fmla="*/ 2242 w 4961724"/>
              <a:gd name="connsiteY0" fmla="*/ 2729 h 4963448"/>
              <a:gd name="connsiteX1" fmla="*/ 192924 w 4961724"/>
              <a:gd name="connsiteY1" fmla="*/ 125672 h 4963448"/>
              <a:gd name="connsiteX2" fmla="*/ 4961724 w 4961724"/>
              <a:gd name="connsiteY2" fmla="*/ 126272 h 4963448"/>
              <a:gd name="connsiteX3" fmla="*/ 4961724 w 4961724"/>
              <a:gd name="connsiteY3" fmla="*/ 4963448 h 4963448"/>
              <a:gd name="connsiteX4" fmla="*/ 124547 w 4961724"/>
              <a:gd name="connsiteY4" fmla="*/ 4963448 h 4963448"/>
              <a:gd name="connsiteX5" fmla="*/ 124524 w 4961724"/>
              <a:gd name="connsiteY5" fmla="*/ 201272 h 4963448"/>
              <a:gd name="connsiteX6" fmla="*/ 2242 w 4961724"/>
              <a:gd name="connsiteY6" fmla="*/ 2729 h 4963448"/>
              <a:gd name="connsiteX0" fmla="*/ 2242 w 4961724"/>
              <a:gd name="connsiteY0" fmla="*/ 2729 h 4963448"/>
              <a:gd name="connsiteX1" fmla="*/ 192924 w 4961724"/>
              <a:gd name="connsiteY1" fmla="*/ 125672 h 4963448"/>
              <a:gd name="connsiteX2" fmla="*/ 4961724 w 4961724"/>
              <a:gd name="connsiteY2" fmla="*/ 126272 h 4963448"/>
              <a:gd name="connsiteX3" fmla="*/ 4961724 w 4961724"/>
              <a:gd name="connsiteY3" fmla="*/ 4963448 h 4963448"/>
              <a:gd name="connsiteX4" fmla="*/ 124547 w 4961724"/>
              <a:gd name="connsiteY4" fmla="*/ 4963448 h 4963448"/>
              <a:gd name="connsiteX5" fmla="*/ 124524 w 4961724"/>
              <a:gd name="connsiteY5" fmla="*/ 201272 h 4963448"/>
              <a:gd name="connsiteX6" fmla="*/ 2242 w 4961724"/>
              <a:gd name="connsiteY6" fmla="*/ 2729 h 4963448"/>
              <a:gd name="connsiteX0" fmla="*/ 2242 w 4961724"/>
              <a:gd name="connsiteY0" fmla="*/ 1754 h 4962473"/>
              <a:gd name="connsiteX1" fmla="*/ 192924 w 4961724"/>
              <a:gd name="connsiteY1" fmla="*/ 124697 h 4962473"/>
              <a:gd name="connsiteX2" fmla="*/ 4961724 w 4961724"/>
              <a:gd name="connsiteY2" fmla="*/ 125297 h 4962473"/>
              <a:gd name="connsiteX3" fmla="*/ 4961724 w 4961724"/>
              <a:gd name="connsiteY3" fmla="*/ 4962473 h 4962473"/>
              <a:gd name="connsiteX4" fmla="*/ 124547 w 4961724"/>
              <a:gd name="connsiteY4" fmla="*/ 4962473 h 4962473"/>
              <a:gd name="connsiteX5" fmla="*/ 124524 w 4961724"/>
              <a:gd name="connsiteY5" fmla="*/ 200297 h 4962473"/>
              <a:gd name="connsiteX6" fmla="*/ 2242 w 4961724"/>
              <a:gd name="connsiteY6" fmla="*/ 1754 h 4962473"/>
              <a:gd name="connsiteX0" fmla="*/ 790 w 4960272"/>
              <a:gd name="connsiteY0" fmla="*/ 1754 h 4962473"/>
              <a:gd name="connsiteX1" fmla="*/ 191472 w 4960272"/>
              <a:gd name="connsiteY1" fmla="*/ 124697 h 4962473"/>
              <a:gd name="connsiteX2" fmla="*/ 4960272 w 4960272"/>
              <a:gd name="connsiteY2" fmla="*/ 125297 h 4962473"/>
              <a:gd name="connsiteX3" fmla="*/ 4960272 w 4960272"/>
              <a:gd name="connsiteY3" fmla="*/ 4962473 h 4962473"/>
              <a:gd name="connsiteX4" fmla="*/ 123095 w 4960272"/>
              <a:gd name="connsiteY4" fmla="*/ 4962473 h 4962473"/>
              <a:gd name="connsiteX5" fmla="*/ 123072 w 4960272"/>
              <a:gd name="connsiteY5" fmla="*/ 200297 h 4962473"/>
              <a:gd name="connsiteX6" fmla="*/ 790 w 4960272"/>
              <a:gd name="connsiteY6" fmla="*/ 1754 h 4962473"/>
              <a:gd name="connsiteX0" fmla="*/ 22974 w 4837200"/>
              <a:gd name="connsiteY0" fmla="*/ 40781 h 4851481"/>
              <a:gd name="connsiteX1" fmla="*/ 68400 w 4837200"/>
              <a:gd name="connsiteY1" fmla="*/ 13705 h 4851481"/>
              <a:gd name="connsiteX2" fmla="*/ 4837200 w 4837200"/>
              <a:gd name="connsiteY2" fmla="*/ 14305 h 4851481"/>
              <a:gd name="connsiteX3" fmla="*/ 4837200 w 4837200"/>
              <a:gd name="connsiteY3" fmla="*/ 4851481 h 4851481"/>
              <a:gd name="connsiteX4" fmla="*/ 23 w 4837200"/>
              <a:gd name="connsiteY4" fmla="*/ 4851481 h 4851481"/>
              <a:gd name="connsiteX5" fmla="*/ 0 w 4837200"/>
              <a:gd name="connsiteY5" fmla="*/ 89305 h 4851481"/>
              <a:gd name="connsiteX6" fmla="*/ 22974 w 4837200"/>
              <a:gd name="connsiteY6" fmla="*/ 40781 h 4851481"/>
              <a:gd name="connsiteX0" fmla="*/ 22974 w 4837200"/>
              <a:gd name="connsiteY0" fmla="*/ 27164 h 4837864"/>
              <a:gd name="connsiteX1" fmla="*/ 68400 w 4837200"/>
              <a:gd name="connsiteY1" fmla="*/ 88 h 4837864"/>
              <a:gd name="connsiteX2" fmla="*/ 4837200 w 4837200"/>
              <a:gd name="connsiteY2" fmla="*/ 688 h 4837864"/>
              <a:gd name="connsiteX3" fmla="*/ 4837200 w 4837200"/>
              <a:gd name="connsiteY3" fmla="*/ 4837864 h 4837864"/>
              <a:gd name="connsiteX4" fmla="*/ 23 w 4837200"/>
              <a:gd name="connsiteY4" fmla="*/ 4837864 h 4837864"/>
              <a:gd name="connsiteX5" fmla="*/ 0 w 4837200"/>
              <a:gd name="connsiteY5" fmla="*/ 75688 h 4837864"/>
              <a:gd name="connsiteX6" fmla="*/ 22974 w 4837200"/>
              <a:gd name="connsiteY6" fmla="*/ 27164 h 4837864"/>
              <a:gd name="connsiteX0" fmla="*/ 22974 w 4837200"/>
              <a:gd name="connsiteY0" fmla="*/ 27164 h 4837864"/>
              <a:gd name="connsiteX1" fmla="*/ 68400 w 4837200"/>
              <a:gd name="connsiteY1" fmla="*/ 88 h 4837864"/>
              <a:gd name="connsiteX2" fmla="*/ 4837200 w 4837200"/>
              <a:gd name="connsiteY2" fmla="*/ 688 h 4837864"/>
              <a:gd name="connsiteX3" fmla="*/ 4837200 w 4837200"/>
              <a:gd name="connsiteY3" fmla="*/ 4837864 h 4837864"/>
              <a:gd name="connsiteX4" fmla="*/ 23 w 4837200"/>
              <a:gd name="connsiteY4" fmla="*/ 4837864 h 4837864"/>
              <a:gd name="connsiteX5" fmla="*/ 0 w 4837200"/>
              <a:gd name="connsiteY5" fmla="*/ 75688 h 4837864"/>
              <a:gd name="connsiteX6" fmla="*/ 22974 w 4837200"/>
              <a:gd name="connsiteY6" fmla="*/ 27164 h 4837864"/>
              <a:gd name="connsiteX0" fmla="*/ 18212 w 4837200"/>
              <a:gd name="connsiteY0" fmla="*/ 17824 h 4838049"/>
              <a:gd name="connsiteX1" fmla="*/ 68400 w 4837200"/>
              <a:gd name="connsiteY1" fmla="*/ 273 h 4838049"/>
              <a:gd name="connsiteX2" fmla="*/ 4837200 w 4837200"/>
              <a:gd name="connsiteY2" fmla="*/ 873 h 4838049"/>
              <a:gd name="connsiteX3" fmla="*/ 4837200 w 4837200"/>
              <a:gd name="connsiteY3" fmla="*/ 4838049 h 4838049"/>
              <a:gd name="connsiteX4" fmla="*/ 23 w 4837200"/>
              <a:gd name="connsiteY4" fmla="*/ 4838049 h 4838049"/>
              <a:gd name="connsiteX5" fmla="*/ 0 w 4837200"/>
              <a:gd name="connsiteY5" fmla="*/ 75873 h 4838049"/>
              <a:gd name="connsiteX6" fmla="*/ 18212 w 4837200"/>
              <a:gd name="connsiteY6" fmla="*/ 17824 h 4838049"/>
              <a:gd name="connsiteX0" fmla="*/ 9166 w 4837679"/>
              <a:gd name="connsiteY0" fmla="*/ 20116 h 4837959"/>
              <a:gd name="connsiteX1" fmla="*/ 68879 w 4837679"/>
              <a:gd name="connsiteY1" fmla="*/ 183 h 4837959"/>
              <a:gd name="connsiteX2" fmla="*/ 4837679 w 4837679"/>
              <a:gd name="connsiteY2" fmla="*/ 783 h 4837959"/>
              <a:gd name="connsiteX3" fmla="*/ 4837679 w 4837679"/>
              <a:gd name="connsiteY3" fmla="*/ 4837959 h 4837959"/>
              <a:gd name="connsiteX4" fmla="*/ 502 w 4837679"/>
              <a:gd name="connsiteY4" fmla="*/ 4837959 h 4837959"/>
              <a:gd name="connsiteX5" fmla="*/ 479 w 4837679"/>
              <a:gd name="connsiteY5" fmla="*/ 75783 h 4837959"/>
              <a:gd name="connsiteX6" fmla="*/ 9166 w 4837679"/>
              <a:gd name="connsiteY6" fmla="*/ 20116 h 4837959"/>
              <a:gd name="connsiteX0" fmla="*/ 15831 w 4837200"/>
              <a:gd name="connsiteY0" fmla="*/ 15636 h 4838242"/>
              <a:gd name="connsiteX1" fmla="*/ 68400 w 4837200"/>
              <a:gd name="connsiteY1" fmla="*/ 466 h 4838242"/>
              <a:gd name="connsiteX2" fmla="*/ 4837200 w 4837200"/>
              <a:gd name="connsiteY2" fmla="*/ 1066 h 4838242"/>
              <a:gd name="connsiteX3" fmla="*/ 4837200 w 4837200"/>
              <a:gd name="connsiteY3" fmla="*/ 4838242 h 4838242"/>
              <a:gd name="connsiteX4" fmla="*/ 23 w 4837200"/>
              <a:gd name="connsiteY4" fmla="*/ 4838242 h 4838242"/>
              <a:gd name="connsiteX5" fmla="*/ 0 w 4837200"/>
              <a:gd name="connsiteY5" fmla="*/ 76066 h 4838242"/>
              <a:gd name="connsiteX6" fmla="*/ 15831 w 4837200"/>
              <a:gd name="connsiteY6" fmla="*/ 15636 h 4838242"/>
              <a:gd name="connsiteX0" fmla="*/ 11096 w 4837228"/>
              <a:gd name="connsiteY0" fmla="*/ 20115 h 4837959"/>
              <a:gd name="connsiteX1" fmla="*/ 68428 w 4837228"/>
              <a:gd name="connsiteY1" fmla="*/ 183 h 4837959"/>
              <a:gd name="connsiteX2" fmla="*/ 4837228 w 4837228"/>
              <a:gd name="connsiteY2" fmla="*/ 783 h 4837959"/>
              <a:gd name="connsiteX3" fmla="*/ 4837228 w 4837228"/>
              <a:gd name="connsiteY3" fmla="*/ 4837959 h 4837959"/>
              <a:gd name="connsiteX4" fmla="*/ 51 w 4837228"/>
              <a:gd name="connsiteY4" fmla="*/ 4837959 h 4837959"/>
              <a:gd name="connsiteX5" fmla="*/ 28 w 4837228"/>
              <a:gd name="connsiteY5" fmla="*/ 75783 h 4837959"/>
              <a:gd name="connsiteX6" fmla="*/ 11096 w 4837228"/>
              <a:gd name="connsiteY6" fmla="*/ 20115 h 4837959"/>
              <a:gd name="connsiteX0" fmla="*/ 11096 w 4837228"/>
              <a:gd name="connsiteY0" fmla="*/ 19932 h 4837776"/>
              <a:gd name="connsiteX1" fmla="*/ 68428 w 4837228"/>
              <a:gd name="connsiteY1" fmla="*/ 0 h 4837776"/>
              <a:gd name="connsiteX2" fmla="*/ 4837228 w 4837228"/>
              <a:gd name="connsiteY2" fmla="*/ 600 h 4837776"/>
              <a:gd name="connsiteX3" fmla="*/ 4837228 w 4837228"/>
              <a:gd name="connsiteY3" fmla="*/ 4837776 h 4837776"/>
              <a:gd name="connsiteX4" fmla="*/ 51 w 4837228"/>
              <a:gd name="connsiteY4" fmla="*/ 4837776 h 4837776"/>
              <a:gd name="connsiteX5" fmla="*/ 28 w 4837228"/>
              <a:gd name="connsiteY5" fmla="*/ 75600 h 4837776"/>
              <a:gd name="connsiteX6" fmla="*/ 11096 w 4837228"/>
              <a:gd name="connsiteY6" fmla="*/ 19932 h 4837776"/>
              <a:gd name="connsiteX0" fmla="*/ 11096 w 4837228"/>
              <a:gd name="connsiteY0" fmla="*/ 20845 h 4838689"/>
              <a:gd name="connsiteX1" fmla="*/ 68428 w 4837228"/>
              <a:gd name="connsiteY1" fmla="*/ 913 h 4838689"/>
              <a:gd name="connsiteX2" fmla="*/ 4837228 w 4837228"/>
              <a:gd name="connsiteY2" fmla="*/ 1513 h 4838689"/>
              <a:gd name="connsiteX3" fmla="*/ 4837228 w 4837228"/>
              <a:gd name="connsiteY3" fmla="*/ 4838689 h 4838689"/>
              <a:gd name="connsiteX4" fmla="*/ 51 w 4837228"/>
              <a:gd name="connsiteY4" fmla="*/ 4838689 h 4838689"/>
              <a:gd name="connsiteX5" fmla="*/ 28 w 4837228"/>
              <a:gd name="connsiteY5" fmla="*/ 76513 h 4838689"/>
              <a:gd name="connsiteX6" fmla="*/ 11096 w 4837228"/>
              <a:gd name="connsiteY6" fmla="*/ 20845 h 4838689"/>
              <a:gd name="connsiteX0" fmla="*/ 11096 w 4837228"/>
              <a:gd name="connsiteY0" fmla="*/ 20845 h 4838689"/>
              <a:gd name="connsiteX1" fmla="*/ 68428 w 4837228"/>
              <a:gd name="connsiteY1" fmla="*/ 913 h 4838689"/>
              <a:gd name="connsiteX2" fmla="*/ 4837228 w 4837228"/>
              <a:gd name="connsiteY2" fmla="*/ 1513 h 4838689"/>
              <a:gd name="connsiteX3" fmla="*/ 4837228 w 4837228"/>
              <a:gd name="connsiteY3" fmla="*/ 4838689 h 4838689"/>
              <a:gd name="connsiteX4" fmla="*/ 51 w 4837228"/>
              <a:gd name="connsiteY4" fmla="*/ 4838689 h 4838689"/>
              <a:gd name="connsiteX5" fmla="*/ 28 w 4837228"/>
              <a:gd name="connsiteY5" fmla="*/ 147951 h 4838689"/>
              <a:gd name="connsiteX6" fmla="*/ 11096 w 4837228"/>
              <a:gd name="connsiteY6" fmla="*/ 20845 h 4838689"/>
              <a:gd name="connsiteX0" fmla="*/ 11096 w 4837228"/>
              <a:gd name="connsiteY0" fmla="*/ 20845 h 4838689"/>
              <a:gd name="connsiteX1" fmla="*/ 180347 w 4837228"/>
              <a:gd name="connsiteY1" fmla="*/ 913 h 4838689"/>
              <a:gd name="connsiteX2" fmla="*/ 4837228 w 4837228"/>
              <a:gd name="connsiteY2" fmla="*/ 1513 h 4838689"/>
              <a:gd name="connsiteX3" fmla="*/ 4837228 w 4837228"/>
              <a:gd name="connsiteY3" fmla="*/ 4838689 h 4838689"/>
              <a:gd name="connsiteX4" fmla="*/ 51 w 4837228"/>
              <a:gd name="connsiteY4" fmla="*/ 4838689 h 4838689"/>
              <a:gd name="connsiteX5" fmla="*/ 28 w 4837228"/>
              <a:gd name="connsiteY5" fmla="*/ 147951 h 4838689"/>
              <a:gd name="connsiteX6" fmla="*/ 11096 w 4837228"/>
              <a:gd name="connsiteY6" fmla="*/ 20845 h 4838689"/>
              <a:gd name="connsiteX0" fmla="*/ 11096 w 4837228"/>
              <a:gd name="connsiteY0" fmla="*/ 20845 h 4838689"/>
              <a:gd name="connsiteX1" fmla="*/ 173203 w 4837228"/>
              <a:gd name="connsiteY1" fmla="*/ 913 h 4838689"/>
              <a:gd name="connsiteX2" fmla="*/ 4837228 w 4837228"/>
              <a:gd name="connsiteY2" fmla="*/ 1513 h 4838689"/>
              <a:gd name="connsiteX3" fmla="*/ 4837228 w 4837228"/>
              <a:gd name="connsiteY3" fmla="*/ 4838689 h 4838689"/>
              <a:gd name="connsiteX4" fmla="*/ 51 w 4837228"/>
              <a:gd name="connsiteY4" fmla="*/ 4838689 h 4838689"/>
              <a:gd name="connsiteX5" fmla="*/ 28 w 4837228"/>
              <a:gd name="connsiteY5" fmla="*/ 147951 h 4838689"/>
              <a:gd name="connsiteX6" fmla="*/ 11096 w 4837228"/>
              <a:gd name="connsiteY6" fmla="*/ 20845 h 4838689"/>
              <a:gd name="connsiteX0" fmla="*/ 11096 w 4837228"/>
              <a:gd name="connsiteY0" fmla="*/ 19932 h 4837776"/>
              <a:gd name="connsiteX1" fmla="*/ 173203 w 4837228"/>
              <a:gd name="connsiteY1" fmla="*/ 0 h 4837776"/>
              <a:gd name="connsiteX2" fmla="*/ 4837228 w 4837228"/>
              <a:gd name="connsiteY2" fmla="*/ 600 h 4837776"/>
              <a:gd name="connsiteX3" fmla="*/ 4837228 w 4837228"/>
              <a:gd name="connsiteY3" fmla="*/ 4837776 h 4837776"/>
              <a:gd name="connsiteX4" fmla="*/ 51 w 4837228"/>
              <a:gd name="connsiteY4" fmla="*/ 4837776 h 4837776"/>
              <a:gd name="connsiteX5" fmla="*/ 28 w 4837228"/>
              <a:gd name="connsiteY5" fmla="*/ 147038 h 4837776"/>
              <a:gd name="connsiteX6" fmla="*/ 11096 w 4837228"/>
              <a:gd name="connsiteY6" fmla="*/ 19932 h 4837776"/>
              <a:gd name="connsiteX0" fmla="*/ 11096 w 4837228"/>
              <a:gd name="connsiteY0" fmla="*/ 19932 h 4837776"/>
              <a:gd name="connsiteX1" fmla="*/ 173203 w 4837228"/>
              <a:gd name="connsiteY1" fmla="*/ 0 h 4837776"/>
              <a:gd name="connsiteX2" fmla="*/ 4837228 w 4837228"/>
              <a:gd name="connsiteY2" fmla="*/ 600 h 4837776"/>
              <a:gd name="connsiteX3" fmla="*/ 4837228 w 4837228"/>
              <a:gd name="connsiteY3" fmla="*/ 4837776 h 4837776"/>
              <a:gd name="connsiteX4" fmla="*/ 51 w 4837228"/>
              <a:gd name="connsiteY4" fmla="*/ 4837776 h 4837776"/>
              <a:gd name="connsiteX5" fmla="*/ 28 w 4837228"/>
              <a:gd name="connsiteY5" fmla="*/ 147038 h 4837776"/>
              <a:gd name="connsiteX6" fmla="*/ 11096 w 4837228"/>
              <a:gd name="connsiteY6" fmla="*/ 19932 h 4837776"/>
              <a:gd name="connsiteX0" fmla="*/ 7746 w 4838641"/>
              <a:gd name="connsiteY0" fmla="*/ 10976 h 4838345"/>
              <a:gd name="connsiteX1" fmla="*/ 174616 w 4838641"/>
              <a:gd name="connsiteY1" fmla="*/ 569 h 4838345"/>
              <a:gd name="connsiteX2" fmla="*/ 4838641 w 4838641"/>
              <a:gd name="connsiteY2" fmla="*/ 1169 h 4838345"/>
              <a:gd name="connsiteX3" fmla="*/ 4838641 w 4838641"/>
              <a:gd name="connsiteY3" fmla="*/ 4838345 h 4838345"/>
              <a:gd name="connsiteX4" fmla="*/ 1464 w 4838641"/>
              <a:gd name="connsiteY4" fmla="*/ 4838345 h 4838345"/>
              <a:gd name="connsiteX5" fmla="*/ 1441 w 4838641"/>
              <a:gd name="connsiteY5" fmla="*/ 147607 h 4838345"/>
              <a:gd name="connsiteX6" fmla="*/ 7746 w 4838641"/>
              <a:gd name="connsiteY6" fmla="*/ 10976 h 4838345"/>
              <a:gd name="connsiteX0" fmla="*/ 7746 w 4838641"/>
              <a:gd name="connsiteY0" fmla="*/ 13638 h 4841007"/>
              <a:gd name="connsiteX1" fmla="*/ 174616 w 4838641"/>
              <a:gd name="connsiteY1" fmla="*/ 3231 h 4841007"/>
              <a:gd name="connsiteX2" fmla="*/ 4838641 w 4838641"/>
              <a:gd name="connsiteY2" fmla="*/ 3831 h 4841007"/>
              <a:gd name="connsiteX3" fmla="*/ 4838641 w 4838641"/>
              <a:gd name="connsiteY3" fmla="*/ 4841007 h 4841007"/>
              <a:gd name="connsiteX4" fmla="*/ 1464 w 4838641"/>
              <a:gd name="connsiteY4" fmla="*/ 4841007 h 4841007"/>
              <a:gd name="connsiteX5" fmla="*/ 1441 w 4838641"/>
              <a:gd name="connsiteY5" fmla="*/ 150269 h 4841007"/>
              <a:gd name="connsiteX6" fmla="*/ 7746 w 4838641"/>
              <a:gd name="connsiteY6" fmla="*/ 13638 h 4841007"/>
              <a:gd name="connsiteX0" fmla="*/ 25355 w 4837200"/>
              <a:gd name="connsiteY0" fmla="*/ 31838 h 4837776"/>
              <a:gd name="connsiteX1" fmla="*/ 173175 w 4837200"/>
              <a:gd name="connsiteY1" fmla="*/ 0 h 4837776"/>
              <a:gd name="connsiteX2" fmla="*/ 4837200 w 4837200"/>
              <a:gd name="connsiteY2" fmla="*/ 600 h 4837776"/>
              <a:gd name="connsiteX3" fmla="*/ 4837200 w 4837200"/>
              <a:gd name="connsiteY3" fmla="*/ 4837776 h 4837776"/>
              <a:gd name="connsiteX4" fmla="*/ 23 w 4837200"/>
              <a:gd name="connsiteY4" fmla="*/ 4837776 h 4837776"/>
              <a:gd name="connsiteX5" fmla="*/ 0 w 4837200"/>
              <a:gd name="connsiteY5" fmla="*/ 147038 h 4837776"/>
              <a:gd name="connsiteX6" fmla="*/ 25355 w 4837200"/>
              <a:gd name="connsiteY6" fmla="*/ 31838 h 4837776"/>
              <a:gd name="connsiteX0" fmla="*/ 25355 w 4837200"/>
              <a:gd name="connsiteY0" fmla="*/ 31838 h 4837776"/>
              <a:gd name="connsiteX1" fmla="*/ 173175 w 4837200"/>
              <a:gd name="connsiteY1" fmla="*/ 0 h 4837776"/>
              <a:gd name="connsiteX2" fmla="*/ 4837200 w 4837200"/>
              <a:gd name="connsiteY2" fmla="*/ 600 h 4837776"/>
              <a:gd name="connsiteX3" fmla="*/ 4837200 w 4837200"/>
              <a:gd name="connsiteY3" fmla="*/ 4837776 h 4837776"/>
              <a:gd name="connsiteX4" fmla="*/ 23 w 4837200"/>
              <a:gd name="connsiteY4" fmla="*/ 4837776 h 4837776"/>
              <a:gd name="connsiteX5" fmla="*/ 0 w 4837200"/>
              <a:gd name="connsiteY5" fmla="*/ 147038 h 4837776"/>
              <a:gd name="connsiteX6" fmla="*/ 25355 w 4837200"/>
              <a:gd name="connsiteY6" fmla="*/ 31838 h 4837776"/>
              <a:gd name="connsiteX0" fmla="*/ 25355 w 4837200"/>
              <a:gd name="connsiteY0" fmla="*/ 32525 h 4838463"/>
              <a:gd name="connsiteX1" fmla="*/ 173175 w 4837200"/>
              <a:gd name="connsiteY1" fmla="*/ 687 h 4838463"/>
              <a:gd name="connsiteX2" fmla="*/ 4837200 w 4837200"/>
              <a:gd name="connsiteY2" fmla="*/ 1287 h 4838463"/>
              <a:gd name="connsiteX3" fmla="*/ 4837200 w 4837200"/>
              <a:gd name="connsiteY3" fmla="*/ 4838463 h 4838463"/>
              <a:gd name="connsiteX4" fmla="*/ 23 w 4837200"/>
              <a:gd name="connsiteY4" fmla="*/ 4838463 h 4838463"/>
              <a:gd name="connsiteX5" fmla="*/ 0 w 4837200"/>
              <a:gd name="connsiteY5" fmla="*/ 147725 h 4838463"/>
              <a:gd name="connsiteX6" fmla="*/ 25355 w 4837200"/>
              <a:gd name="connsiteY6" fmla="*/ 32525 h 4838463"/>
              <a:gd name="connsiteX0" fmla="*/ 25491 w 4837336"/>
              <a:gd name="connsiteY0" fmla="*/ 32525 h 4838463"/>
              <a:gd name="connsiteX1" fmla="*/ 173311 w 4837336"/>
              <a:gd name="connsiteY1" fmla="*/ 687 h 4838463"/>
              <a:gd name="connsiteX2" fmla="*/ 4837336 w 4837336"/>
              <a:gd name="connsiteY2" fmla="*/ 1287 h 4838463"/>
              <a:gd name="connsiteX3" fmla="*/ 4837336 w 4837336"/>
              <a:gd name="connsiteY3" fmla="*/ 4838463 h 4838463"/>
              <a:gd name="connsiteX4" fmla="*/ 159 w 4837336"/>
              <a:gd name="connsiteY4" fmla="*/ 4838463 h 4838463"/>
              <a:gd name="connsiteX5" fmla="*/ 136 w 4837336"/>
              <a:gd name="connsiteY5" fmla="*/ 147725 h 4838463"/>
              <a:gd name="connsiteX6" fmla="*/ 25491 w 4837336"/>
              <a:gd name="connsiteY6" fmla="*/ 32525 h 48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7336" h="4838463">
                <a:moveTo>
                  <a:pt x="25491" y="32525"/>
                </a:moveTo>
                <a:cubicBezTo>
                  <a:pt x="69396" y="-10015"/>
                  <a:pt x="93234" y="1837"/>
                  <a:pt x="173311" y="687"/>
                </a:cubicBezTo>
                <a:lnTo>
                  <a:pt x="4837336" y="1287"/>
                </a:lnTo>
                <a:lnTo>
                  <a:pt x="4837336" y="4838463"/>
                </a:lnTo>
                <a:lnTo>
                  <a:pt x="159" y="4838463"/>
                </a:lnTo>
                <a:cubicBezTo>
                  <a:pt x="151" y="3251071"/>
                  <a:pt x="144" y="1735117"/>
                  <a:pt x="136" y="147725"/>
                </a:cubicBezTo>
                <a:cubicBezTo>
                  <a:pt x="144" y="82244"/>
                  <a:pt x="-3432" y="64668"/>
                  <a:pt x="25491" y="32525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9A7FC6-57FE-46FF-B35F-4EB51DA0BD4C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225FE41-7881-4996-AAA9-47B90019E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7CC723-0938-4A96-A0FD-00FA4717D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90046E-B377-4F0D-B82C-A7035054D3C6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C85058-9FDF-29A2-FB19-48548BEBE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/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169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2169" y="2286003"/>
            <a:ext cx="4876800" cy="3568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9A7FC6-57FE-46FF-B35F-4EB51DA0BD4C}"/>
              </a:ext>
            </a:extLst>
          </p:cNvPr>
          <p:cNvCxnSpPr>
            <a:cxnSpLocks/>
          </p:cNvCxnSpPr>
          <p:nvPr userDrawn="1"/>
        </p:nvCxnSpPr>
        <p:spPr>
          <a:xfrm>
            <a:off x="6236622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225FE41-7881-4996-AAA9-47B90019E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7CC723-0938-4A96-A0FD-00FA4717D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90046E-B377-4F0D-B82C-A7035054D3C6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97C9D5B-9601-42CD-8221-C53281D8CE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ound1Rect">
            <a:avLst>
              <a:gd name="adj" fmla="val 1716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0CA924D-17E7-E1E7-C667-AC9E46BED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6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28700" y="2286000"/>
            <a:ext cx="9067800" cy="31649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55835E-96E0-4E18-A4CB-F366FE94F407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97107E4-2ACF-4794-8BCF-22B87D486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F431858-F8D7-4016-9329-80E465DB6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34ACA3-DD1E-4825-9B33-7FDBA2C8B88B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C3BAC98-EDE6-2E5A-69B6-10789C02E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33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6" pos="63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aph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2B233360-1081-4AAA-8165-4D1851AC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28700" y="2286000"/>
            <a:ext cx="9067800" cy="31649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55835E-96E0-4E18-A4CB-F366FE94F407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97107E4-2ACF-4794-8BCF-22B87D486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F431858-F8D7-4016-9329-80E465DB6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34ACA3-DD1E-4825-9B33-7FDBA2C8B88B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597D78-E333-ECD5-F5ED-4DB6FE0CD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arge images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D599-02AF-2FB2-E912-28792E29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EA181CA-33F5-1D76-0898-F2766B19B6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991925-78EF-9690-DD0B-6E74E883C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C963D81F-9622-4AC4-BBB6-E63008D0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/>
          <a:lstStyle>
            <a:lvl1pPr>
              <a:defRPr sz="20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529841E-0ED6-46C3-8C04-F6FB54D2E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A505D45-FFA8-4D91-8624-932DDACFA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FE2BA5-CEDC-4C9B-81DD-116D87B7F504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BDF5C5B-2B9D-569C-51F1-49E4B2A2F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C963D81F-9622-4AC4-BBB6-E63008D0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/>
          <a:lstStyle>
            <a:lvl1pPr>
              <a:defRPr sz="20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529841E-0ED6-46C3-8C04-F6FB54D2E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A505D45-FFA8-4D91-8624-932DDACFA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FE2BA5-CEDC-4C9B-81DD-116D87B7F504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F657FAA-F16B-FA88-9617-80AA4C0F4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F6FC8C-5533-4F29-BD27-14DB30B91695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9C62438-693E-4366-9E15-75757669F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3C00FC5-182B-48CE-81DC-F05379F8A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47C3D3-D252-4BD3-9E33-4CBFADE3BCD7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4C55DB2-2DC6-40E3-9B0D-1EDADF66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21923"/>
            <a:ext cx="4793670" cy="331112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88755B-5C0C-46C8-AEDE-660FB23CC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5270" y="2321924"/>
            <a:ext cx="4876800" cy="331112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574C98A-EDAE-9568-84AC-62405AD49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648E821-730C-4443-B627-C50A45EFA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28700" y="3707789"/>
            <a:ext cx="2721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1656344"/>
            <a:ext cx="7865995" cy="1772655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DEED2FE-4CB4-44AF-AFCD-C1967527F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3B87B5-1E8C-4210-B54B-14BC33F34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756DF4-5366-44AD-92FC-E364D8121C9C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5D825F9-F2AB-4DCA-99DC-2612EE1FA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3" y="672088"/>
            <a:ext cx="3810003" cy="700088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E38C50-E210-ABF2-13CA-C2159BCEBB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E0745BA3-5923-7F1C-82A9-957FCCB9FE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56995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 and title 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AA7A2920-76DD-9840-4C9E-8930F9B27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8700" y="5150703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date 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901FB4C1-58FC-D156-C5A3-CA48A1F583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6261" y="3941734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44590"/>
            <a:ext cx="4868860" cy="2674724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85649" y="3044590"/>
            <a:ext cx="4868860" cy="2674724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8700" y="2328554"/>
            <a:ext cx="487680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5649" y="2328554"/>
            <a:ext cx="484141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C64DF2-C364-4B1C-A26F-F1B74E64B511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6159386-8B81-42F3-83E1-1BB5DFC4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0D15786-B37F-423F-BDF4-762796266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59C1D4-7EBA-41D5-82F2-F88A6C680F9D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12F5C0-8868-54A3-8AC5-3F621F133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44590"/>
            <a:ext cx="3078159" cy="243467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39099" y="3052690"/>
            <a:ext cx="3115409" cy="2414445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39760" y="3044590"/>
            <a:ext cx="3115409" cy="24245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8700" y="2328554"/>
            <a:ext cx="308610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9760" y="2328554"/>
            <a:ext cx="3041901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6621" y="2328554"/>
            <a:ext cx="3041902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91D167-36CC-446B-B7A3-6F8857A36575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7CC4DC57-0918-4794-A95D-A316C0CDA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A9144F7-3375-46F8-BE16-5092EDF4E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0C2CC8-A5B9-4A5B-A287-5CA372579061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C8DAB5-E26C-A166-DF76-DE5B5E22C8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4887668"/>
            <a:ext cx="1828800" cy="9712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4600" y="4887668"/>
            <a:ext cx="1828800" cy="9712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1512" y="4887669"/>
            <a:ext cx="1828800" cy="971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6400" y="4887669"/>
            <a:ext cx="1828800" cy="971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747247-85D2-4DE0-A035-0F2F398295C9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2BAC4501-17EB-40B4-97CC-2B2905C99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F6CBCC2A-E502-46EE-84E0-722804C50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66E661-25DB-4F5F-8DD3-F6FA2286C330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DD2A28-9217-EA88-A0DC-D178EF7C5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57921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1616" y="3331029"/>
            <a:ext cx="2286000" cy="246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C017EA-9DB1-433E-ABB8-44C91E4D1A43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4EB517B-A142-4F20-AA52-B4808575A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F09578D-03FD-4B47-98FB-96A3A0960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3B8BC7-5849-491C-BE37-F8C16DA6C5E7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285BC72-10D6-3495-3FA0-03EB30B181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7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14" pos="14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C017EA-9DB1-433E-ABB8-44C91E4D1A43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4EB517B-A142-4F20-AA52-B4808575A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F09578D-03FD-4B47-98FB-96A3A0960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3B8BC7-5849-491C-BE37-F8C16DA6C5E7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F99CFC6-620A-95FE-E3A2-056633DD94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9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14" pos="14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3934611-AEEB-4DF5-8F80-0ECADDF5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C6FBCC0-7114-415F-A4E5-DB8DA35FD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4"/>
            <a:ext cx="4876800" cy="1465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F93949-28D4-4FA3-8A2F-D83DD28EA54E}"/>
              </a:ext>
            </a:extLst>
          </p:cNvPr>
          <p:cNvCxnSpPr>
            <a:cxnSpLocks/>
          </p:cNvCxnSpPr>
          <p:nvPr userDrawn="1"/>
        </p:nvCxnSpPr>
        <p:spPr>
          <a:xfrm>
            <a:off x="6290359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ED62B9-7FD4-4484-8064-8EF248C5C9AA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C4A91E3-078E-4344-BD4C-A07EC5FFE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550" y="5173065"/>
            <a:ext cx="2937228" cy="539716"/>
          </a:xfrm>
          <a:prstGeom prst="rect">
            <a:avLst/>
          </a:prstGeom>
        </p:spPr>
      </p:pic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CCC8FE3-F86D-4F5C-A156-0ADF8B69FB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ound1Rect">
            <a:avLst>
              <a:gd name="adj" fmla="val 223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7F80E-6ACB-AFDC-225F-8373A9A4A63F}"/>
              </a:ext>
            </a:extLst>
          </p:cNvPr>
          <p:cNvSpPr txBox="1"/>
          <p:nvPr userDrawn="1"/>
        </p:nvSpPr>
        <p:spPr>
          <a:xfrm>
            <a:off x="9501140" y="5173065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www.ieefa.org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ate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B37669-168F-4369-8322-647D4A793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528" y="5163878"/>
            <a:ext cx="2955271" cy="5430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1FFAF38-B7A8-4A2A-9246-141A1D08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B54489-8811-48E0-A5D7-955B3F8C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4"/>
            <a:ext cx="4876800" cy="1465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48C212-EF82-4EB1-A15D-D896E7155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ound1Rect">
            <a:avLst>
              <a:gd name="adj" fmla="val 2232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400215-368D-4441-A9BC-DF4A5FB9E9D6}"/>
              </a:ext>
            </a:extLst>
          </p:cNvPr>
          <p:cNvCxnSpPr>
            <a:cxnSpLocks/>
          </p:cNvCxnSpPr>
          <p:nvPr userDrawn="1"/>
        </p:nvCxnSpPr>
        <p:spPr>
          <a:xfrm>
            <a:off x="6290359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0A61F0-9A60-4649-ABA1-6D76F4BB2473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EA852B-4AA0-433F-4E63-C81C0E560345}"/>
              </a:ext>
            </a:extLst>
          </p:cNvPr>
          <p:cNvSpPr txBox="1"/>
          <p:nvPr userDrawn="1"/>
        </p:nvSpPr>
        <p:spPr>
          <a:xfrm>
            <a:off x="9501140" y="5173065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www.ieefa.org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94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ate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B37669-168F-4369-8322-647D4A793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528" y="5163878"/>
            <a:ext cx="2955271" cy="5430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1FFAF38-B7A8-4A2A-9246-141A1D08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B54489-8811-48E0-A5D7-955B3F8C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4"/>
            <a:ext cx="4876800" cy="1465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48C212-EF82-4EB1-A15D-D896E7155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ound1Rect">
            <a:avLst>
              <a:gd name="adj" fmla="val 2232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400215-368D-4441-A9BC-DF4A5FB9E9D6}"/>
              </a:ext>
            </a:extLst>
          </p:cNvPr>
          <p:cNvCxnSpPr>
            <a:cxnSpLocks/>
          </p:cNvCxnSpPr>
          <p:nvPr userDrawn="1"/>
        </p:nvCxnSpPr>
        <p:spPr>
          <a:xfrm>
            <a:off x="6290359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0A61F0-9A60-4649-ABA1-6D76F4BB2473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3CDB82-100F-06CD-0CA0-EF36C144ABBE}"/>
              </a:ext>
            </a:extLst>
          </p:cNvPr>
          <p:cNvSpPr txBox="1"/>
          <p:nvPr userDrawn="1"/>
        </p:nvSpPr>
        <p:spPr>
          <a:xfrm>
            <a:off x="9501140" y="5173065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www.ieefa.org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79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CD5960-F6C1-4B5B-9AA3-874B4FA207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" y="1093848"/>
            <a:ext cx="6733308" cy="5764151"/>
          </a:xfrm>
          <a:prstGeom prst="round1Rect">
            <a:avLst>
              <a:gd name="adj" fmla="val 2917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3986609"/>
            <a:ext cx="2721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5821045"/>
            <a:ext cx="5359335" cy="315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 and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4" y="2327563"/>
            <a:ext cx="5416174" cy="133418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DAF2C0-7B69-444C-9F16-87A7490063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53" y="1502265"/>
            <a:ext cx="2781040" cy="511016"/>
          </a:xfrm>
          <a:prstGeom prst="rect">
            <a:avLst/>
          </a:prstGeom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86F84B19-1FC8-EA51-917C-E79A972C45B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3153" y="4237656"/>
            <a:ext cx="5359335" cy="4528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0DE07B4A-C3A0-1BB4-6FAF-5DD6AF3110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33153" y="6178775"/>
            <a:ext cx="5359335" cy="315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07899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CD5960-F6C1-4B5B-9AA3-874B4FA207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B86D1AB3-2160-82B4-F8AE-D9B1F2C86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" y="1093848"/>
            <a:ext cx="6733308" cy="5764151"/>
          </a:xfrm>
          <a:prstGeom prst="round1Rect">
            <a:avLst>
              <a:gd name="adj" fmla="val 2917"/>
            </a:avLst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386D8-41F8-BE73-ED9A-24E88B550AD1}"/>
              </a:ext>
            </a:extLst>
          </p:cNvPr>
          <p:cNvCxnSpPr>
            <a:cxnSpLocks/>
          </p:cNvCxnSpPr>
          <p:nvPr userDrawn="1"/>
        </p:nvCxnSpPr>
        <p:spPr>
          <a:xfrm>
            <a:off x="1036261" y="3986609"/>
            <a:ext cx="2721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0F6F5DF9-A5D1-08E9-F2ED-1817A259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4" y="2327563"/>
            <a:ext cx="5416174" cy="133418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84A1B7-449C-8F78-3755-5A478AE76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53" y="1502265"/>
            <a:ext cx="2781040" cy="511016"/>
          </a:xfrm>
          <a:prstGeom prst="rect">
            <a:avLst/>
          </a:prstGeom>
        </p:spPr>
      </p:pic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DB43E10-FBA6-5F32-1BA3-2A11A104A7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3153" y="4237656"/>
            <a:ext cx="5359335" cy="4528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C1F44A27-D324-6C44-1C4E-F44FCFD3F8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5821045"/>
            <a:ext cx="5359335" cy="315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 and title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F6693B39-12C9-2212-F8D4-D23275472D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33153" y="6178775"/>
            <a:ext cx="5359335" cy="315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65375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A44032-A46C-4BFC-A9AC-5D07C2159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699" y="1511704"/>
            <a:ext cx="10130147" cy="3566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0">
                <a:solidFill>
                  <a:schemeClr val="bg2">
                    <a:lumMod val="90000"/>
                  </a:schemeClr>
                </a:solidFill>
              </a:defRPr>
            </a:lvl1pPr>
            <a:lvl2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593571"/>
            <a:ext cx="10130146" cy="15022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4D38466-F5B7-4DEA-A0D7-3D4F5C910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156E10E-3846-446A-B777-8DF1D5C16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16BF83-7EEC-43DC-BBA3-52123A00549A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70C22F6-DCA9-CB53-03A2-FD395A7E0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7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A44032-A46C-4BFC-A9AC-5D07C2159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699" y="1511704"/>
            <a:ext cx="10130147" cy="356624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8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593571"/>
            <a:ext cx="10130146" cy="15022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E7F2AB2-0EC4-E5F2-F2C7-A31797B16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D38521-66F1-EA5D-726C-0528B43BE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CFD3CB-E0F4-DA41-5F37-68309A68AFDE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677847-B43C-55F7-66BF-9EF0636AE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9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2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31B0C0-80E7-4269-BF57-150F8A8BE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1D2535E-9579-4B94-89D6-A9A1E1967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F4FB2-8DDC-4BA9-8C36-8EEA5AE0E405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943095D-E50D-85CB-C902-88BDD4D19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C166EFBF-84E5-43DF-98A8-D80FCA52F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0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00332"/>
            <a:ext cx="7810500" cy="114402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31B0C0-80E7-4269-BF57-150F8A8BE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1D2535E-9579-4B94-89D6-A9A1E1967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F4FB2-8DDC-4BA9-8C36-8EEA5AE0E405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4D70CD6-910A-0230-07D0-532E98AD1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C166EFBF-84E5-43DF-98A8-D80FCA52F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6A4404-B03E-4EF1-A0DC-816ACA1B4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5F6CDD-B269-428D-8BD1-8F072A1B2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2E986D-3E1A-4812-8720-74C4E5E2B6D6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45D3444-AD5D-9456-566B-5ACDC98C6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2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59" r:id="rId2"/>
    <p:sldLayoutId id="2147483687" r:id="rId3"/>
    <p:sldLayoutId id="2147483685" r:id="rId4"/>
    <p:sldLayoutId id="2147483689" r:id="rId5"/>
    <p:sldLayoutId id="2147483704" r:id="rId6"/>
    <p:sldLayoutId id="2147483692" r:id="rId7"/>
    <p:sldLayoutId id="2147483674" r:id="rId8"/>
    <p:sldLayoutId id="2147483688" r:id="rId9"/>
    <p:sldLayoutId id="2147483705" r:id="rId10"/>
    <p:sldLayoutId id="2147483671" r:id="rId11"/>
    <p:sldLayoutId id="2147483673" r:id="rId12"/>
    <p:sldLayoutId id="2147483703" r:id="rId13"/>
    <p:sldLayoutId id="2147483691" r:id="rId14"/>
    <p:sldLayoutId id="2147483678" r:id="rId15"/>
    <p:sldLayoutId id="2147483708" r:id="rId16"/>
    <p:sldLayoutId id="2147483701" r:id="rId17"/>
    <p:sldLayoutId id="2147483677" r:id="rId18"/>
    <p:sldLayoutId id="2147483699" r:id="rId19"/>
    <p:sldLayoutId id="2147483679" r:id="rId20"/>
    <p:sldLayoutId id="2147483680" r:id="rId21"/>
    <p:sldLayoutId id="2147483660" r:id="rId22"/>
    <p:sldLayoutId id="2147483696" r:id="rId23"/>
    <p:sldLayoutId id="2147483694" r:id="rId24"/>
    <p:sldLayoutId id="2147483684" r:id="rId25"/>
    <p:sldLayoutId id="2147483707" r:id="rId26"/>
    <p:sldLayoutId id="2147483700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DE_2091969B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1DF_B99F9CBE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wind turbines&#10;&#10;Description automatically generated with medium confidence">
            <a:extLst>
              <a:ext uri="{FF2B5EF4-FFF2-40B4-BE49-F238E27FC236}">
                <a16:creationId xmlns:a16="http://schemas.microsoft.com/office/drawing/2014/main" id="{034F9DD1-9951-E08C-3D06-3B468CC74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8051" r="-1" b="7790"/>
          <a:stretch/>
        </p:blipFill>
        <p:spPr>
          <a:xfrm flipH="1">
            <a:off x="-5" y="0"/>
            <a:ext cx="12192004" cy="6858000"/>
          </a:xfrm>
          <a:prstGeom prst="rect">
            <a:avLst/>
          </a:prstGeom>
        </p:spPr>
      </p:pic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131EA8F4-EE5F-DA79-A189-9BEFF0B5D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0" y="1093849"/>
            <a:ext cx="6733308" cy="5764151"/>
          </a:xfrm>
          <a:prstGeom prst="round1Rect">
            <a:avLst>
              <a:gd name="adj" fmla="val 2917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C99CF7C-AFAB-48F1-8FC3-CCCE9898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in Asia?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1DFFA-27EE-0437-2393-5DCE3E7CF7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Will the boom in new North American supply stimulate demand in Asia?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2E69A9-B2A4-4289-BA65-34B602C87614}"/>
              </a:ext>
            </a:extLst>
          </p:cNvPr>
          <p:cNvCxnSpPr>
            <a:cxnSpLocks/>
          </p:cNvCxnSpPr>
          <p:nvPr/>
        </p:nvCxnSpPr>
        <p:spPr>
          <a:xfrm>
            <a:off x="1036261" y="3906879"/>
            <a:ext cx="14217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4516B84-DCE0-422E-A91C-255F8FFE0D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53" y="1501897"/>
            <a:ext cx="2781040" cy="51101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E8E1F-B869-D0C9-5F74-CB31E71965B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Sam Reynolds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E402AA1-230A-6015-47E1-CF92B53A76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33153" y="6178775"/>
            <a:ext cx="5359335" cy="315596"/>
          </a:xfrm>
        </p:spPr>
        <p:txBody>
          <a:bodyPr/>
          <a:lstStyle/>
          <a:p>
            <a:r>
              <a:rPr lang="en-US" dirty="0"/>
              <a:t>February 18, 2026</a:t>
            </a:r>
          </a:p>
        </p:txBody>
      </p:sp>
    </p:spTree>
    <p:extLst>
      <p:ext uri="{BB962C8B-B14F-4D97-AF65-F5344CB8AC3E}">
        <p14:creationId xmlns:p14="http://schemas.microsoft.com/office/powerpoint/2010/main" val="208175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12FF87-0FF1-6E80-7B04-5045ED00F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699" y="2327584"/>
            <a:ext cx="3147647" cy="323557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Overall, Asia’s LNG demand </a:t>
            </a:r>
            <a:r>
              <a:rPr lang="en-US" sz="1400" b="1" dirty="0">
                <a:solidFill>
                  <a:srgbClr val="FF0000"/>
                </a:solidFill>
                <a:latin typeface="Aptos" panose="020B0004020202020204" pitchFamily="34" charset="0"/>
              </a:rPr>
              <a:t>fell 5%</a:t>
            </a:r>
            <a:r>
              <a:rPr lang="en-US" sz="1400" dirty="0">
                <a:latin typeface="Aptos" panose="020B0004020202020204" pitchFamily="34" charset="0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Mixed picture from Japan, Korea, and Taiwan. Nuclear and RE are expected to hinder long-term growth in Japan and South Korea.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Declines among the largest buyers in price-sensitive South and Southeast Asian markets.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latin typeface="Aptos" panose="020B0004020202020204" pitchFamily="34" charset="0"/>
              </a:rPr>
              <a:t>Can </a:t>
            </a:r>
            <a:r>
              <a:rPr lang="en-US" sz="1400" b="1" i="1" dirty="0">
                <a:latin typeface="Aptos" panose="020B0004020202020204" pitchFamily="34" charset="0"/>
              </a:rPr>
              <a:t>China</a:t>
            </a:r>
            <a:r>
              <a:rPr lang="en-US" sz="1400" i="1" dirty="0">
                <a:latin typeface="Aptos" panose="020B0004020202020204" pitchFamily="34" charset="0"/>
              </a:rPr>
              <a:t> and </a:t>
            </a:r>
            <a:r>
              <a:rPr lang="en-US" sz="1400" b="1" i="1" dirty="0">
                <a:latin typeface="Aptos" panose="020B0004020202020204" pitchFamily="34" charset="0"/>
              </a:rPr>
              <a:t>India</a:t>
            </a:r>
            <a:r>
              <a:rPr lang="en-US" sz="1400" i="1" dirty="0">
                <a:latin typeface="Aptos" panose="020B0004020202020204" pitchFamily="34" charset="0"/>
              </a:rPr>
              <a:t> underpin long-term Asian demand growth?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F90D81-8B7F-B6D2-3A78-93D255BE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8915401" cy="645284"/>
          </a:xfrm>
        </p:spPr>
        <p:txBody>
          <a:bodyPr/>
          <a:lstStyle/>
          <a:p>
            <a:r>
              <a:rPr lang="en-US" dirty="0"/>
              <a:t>Asia’s LNG demand in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AE258-501D-2CEB-0C31-7FE4CCF5C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/>
              <a:t>Source: Kpler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3C8E2-B1EB-233F-8145-D7E678C27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CF936B-A84E-A33C-363B-5C6F2B8BD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707" y="1876222"/>
            <a:ext cx="6671140" cy="423375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42924B-9C4F-8D91-CF8A-C92BBAB58C59}"/>
              </a:ext>
            </a:extLst>
          </p:cNvPr>
          <p:cNvGrpSpPr/>
          <p:nvPr/>
        </p:nvGrpSpPr>
        <p:grpSpPr>
          <a:xfrm>
            <a:off x="773407" y="1876222"/>
            <a:ext cx="10179065" cy="3962546"/>
            <a:chOff x="735253" y="1934180"/>
            <a:chExt cx="10179065" cy="39625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F4C297-6276-3908-7112-A8FF77ECB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175" y="2929535"/>
              <a:ext cx="6420180" cy="85729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43636BF-29B7-87C3-68E3-25472CB5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4420" y="1934180"/>
              <a:ext cx="4819898" cy="8826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33D006E-1DF9-EEBE-F7E4-9FC01D4BA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8045" y="3248235"/>
              <a:ext cx="4000706" cy="7874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0FF7A9-B12A-3A64-D055-D3EBA1840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7871" y="4091121"/>
              <a:ext cx="6649706" cy="33228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767E82F-382E-5546-A99F-E14AB69E1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99548" y="4530088"/>
              <a:ext cx="3892750" cy="7048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B6F36C1-A8CB-C1A1-4582-4CAC86F41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5253" y="2341103"/>
              <a:ext cx="4654789" cy="57152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7DE71CC-7C2D-A060-1C5B-3414E4A1C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7871" y="4486954"/>
              <a:ext cx="5467631" cy="1409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4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0042A6-45BF-5E8B-1132-AA0C64F1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cargoes are still chasing TTF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121B1-D645-D026-8B41-1C2AA8FC1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/>
              <a:t>Source: Investing.com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6B730-2FA7-4EA2-301B-AA3A8EBD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BCF0CF-A369-E2B6-D766-7CE987E6D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962870"/>
            <a:ext cx="9187962" cy="418893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BF800EA-9EF5-D999-7B35-4A61A3DC2514}"/>
              </a:ext>
            </a:extLst>
          </p:cNvPr>
          <p:cNvSpPr/>
          <p:nvPr/>
        </p:nvSpPr>
        <p:spPr>
          <a:xfrm>
            <a:off x="8250115" y="2461847"/>
            <a:ext cx="1790700" cy="1547446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ptos" panose="020B0004020202020204" pitchFamily="34" charset="0"/>
              </a:rPr>
              <a:t>Average prices in Asia have fallen</a:t>
            </a: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</a:rPr>
              <a:t> from $13.7/MMBtu in 2023 to $12 in 2025.</a:t>
            </a:r>
          </a:p>
        </p:txBody>
      </p:sp>
    </p:spTree>
    <p:extLst>
      <p:ext uri="{BB962C8B-B14F-4D97-AF65-F5344CB8AC3E}">
        <p14:creationId xmlns:p14="http://schemas.microsoft.com/office/powerpoint/2010/main" val="5464121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24FF6-4EEF-3C5B-AA6D-E2453A07E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8177" y="1896421"/>
            <a:ext cx="4120661" cy="291995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Aptos" panose="020B0004020202020204" pitchFamily="34" charset="0"/>
              </a:rPr>
              <a:t>What’s changed over the last four years?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</a:rPr>
              <a:t>US-China LNG relationship amidst extreme market volatility.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</a:rPr>
              <a:t>Economics and energy security favor rapid domestic production growth and pipeline imports.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</a:rPr>
              <a:t>Unprecedented renewables expansion, on pace for 2,461GW of renewables by 2030.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</a:rPr>
              <a:t>Battery electric trucks are eating into the market share of LNG-fired trucks.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BDF5D0-BEBC-7C17-8F49-C78F5186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China: The elephant in the room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817EC-E264-136B-383C-82C3A7EE0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/>
              <a:t>Source: Kpler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6CAA6-DFA6-F5CD-ACA9-F91A364C3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C9CA36-9BC9-69CC-596F-1825D1F3D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91518"/>
            <a:ext cx="4967654" cy="40910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0D4C4-05BE-91EE-5D7B-0010A2289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839" y="5148117"/>
            <a:ext cx="4369777" cy="9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6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76AE9F-03F4-58B8-8F45-82573246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Renewables are limiting the role of gas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BD2BB-F87E-3D94-9440-C0789099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/>
              <a:t>Source: Ember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E52-063B-86D2-308B-76D626C83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356D80-0AA3-B5F2-665B-8A071A137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06" y="2091277"/>
            <a:ext cx="10040080" cy="406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453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413A5-E37F-31CF-46D0-0852267E6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71DA088-EB0E-CC42-2475-F01E8B27B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603" y="1917942"/>
            <a:ext cx="5374494" cy="41886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488845-23E9-4CB3-B2E2-9B4ECA72F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25719"/>
            <a:ext cx="3692769" cy="290453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India’s fertilizer sector has accounted for nearly all of LNG demand growth.</a:t>
            </a:r>
          </a:p>
          <a:p>
            <a:pPr marL="457200" indent="-45720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India has built almost no new gas-fired power capacity since 2016 and does not plan to build any new plants through 2032. Why?</a:t>
            </a:r>
          </a:p>
          <a:p>
            <a:pPr marL="457200" indent="-45720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Aptos" panose="020B0004020202020204" pitchFamily="34" charset="0"/>
              </a:rPr>
              <a:t>Stranded asset risk.</a:t>
            </a:r>
            <a:r>
              <a:rPr lang="en-US" sz="1400" dirty="0">
                <a:latin typeface="Aptos" panose="020B0004020202020204" pitchFamily="34" charset="0"/>
              </a:rPr>
              <a:t> 31 gas-fired power plants did not generate any electricity at all in FY2025.</a:t>
            </a:r>
          </a:p>
          <a:p>
            <a:pPr marL="914400" lvl="1" indent="-457200"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latin typeface="Aptos" panose="020B0004020202020204" pitchFamily="34" charset="0"/>
              </a:rPr>
              <a:t>8GW of total stranded asset capacity, with an estimated value of US$8.5 billion.</a:t>
            </a:r>
          </a:p>
          <a:p>
            <a:pPr marL="457200" indent="-45720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Aptos" panose="020B0004020202020204" pitchFamily="34" charset="0"/>
              </a:rPr>
              <a:t>High gas costs. </a:t>
            </a:r>
            <a:r>
              <a:rPr lang="en-US" sz="1400" dirty="0">
                <a:latin typeface="Aptos" panose="020B0004020202020204" pitchFamily="34" charset="0"/>
              </a:rPr>
              <a:t>LNG would have to fall below US$6/MMBtu to compete with coal and RE</a:t>
            </a:r>
            <a:r>
              <a:rPr lang="en-US" sz="1400" i="1" dirty="0">
                <a:latin typeface="Aptos" panose="020B0004020202020204" pitchFamily="34" charset="0"/>
              </a:rPr>
              <a:t>.</a:t>
            </a:r>
            <a:endParaRPr lang="en-US" sz="1400" b="1" i="1" dirty="0">
              <a:latin typeface="Aptos" panose="020B0004020202020204" pitchFamily="34" charset="0"/>
            </a:endParaRPr>
          </a:p>
          <a:p>
            <a:pPr marL="457200" indent="-45720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934629-5DB9-823F-B1D4-6BAB1599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(Headings)"/>
              </a:rPr>
              <a:t>India: Price is the bottom 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E389D-D021-C139-94CD-DD5505048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/>
              <a:t>Source: IEEFA from PPAC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5F245-E3C0-2EFE-CEA8-C97832732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B07FE-91B5-B7B2-2865-9BA2ABA54908}"/>
              </a:ext>
            </a:extLst>
          </p:cNvPr>
          <p:cNvSpPr txBox="1"/>
          <p:nvPr/>
        </p:nvSpPr>
        <p:spPr>
          <a:xfrm>
            <a:off x="6382662" y="1917942"/>
            <a:ext cx="428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Aptos" panose="020B0004020202020204" pitchFamily="34" charset="0"/>
              </a:rPr>
              <a:t>Change in LNG demand by sector, FY2016-24</a:t>
            </a:r>
          </a:p>
        </p:txBody>
      </p:sp>
    </p:spTree>
    <p:extLst>
      <p:ext uri="{BB962C8B-B14F-4D97-AF65-F5344CB8AC3E}">
        <p14:creationId xmlns:p14="http://schemas.microsoft.com/office/powerpoint/2010/main" val="28245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8728A-BACC-8A13-1F54-D91097F00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3886199" cy="290453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Amidst an incoming global oversupply of LNG, will US LNG get cheaper, too?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Will infrastructure limitations and rising construction costs hinder the economics of projects in western Canada and Mexico?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Will North American projects be able to compete with abundant, low-cost Qatari LNG?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How quickly is the demand window in key Asian markets closing (e.g., China’s trucking sector, India’s power market)?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381F5F-6AA2-76EC-CDC2-46B33F89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000500" cy="645284"/>
          </a:xfrm>
        </p:spPr>
        <p:txBody>
          <a:bodyPr/>
          <a:lstStyle/>
          <a:p>
            <a:r>
              <a:rPr lang="en-US" dirty="0"/>
              <a:t>Questions for North American LNG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85ED2-417A-BC0F-1136-CB86AE094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/>
              <a:t>Source: EIA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8D071-F79C-102A-76CD-E100EC7FB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1FF585-9DDD-B26A-696B-A8E07191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7" y="569645"/>
            <a:ext cx="5095793" cy="55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B52A18-3BDB-1318-76E4-9B208B6C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8489869" cy="645284"/>
          </a:xfrm>
        </p:spPr>
        <p:txBody>
          <a:bodyPr/>
          <a:lstStyle/>
          <a:p>
            <a:r>
              <a:rPr lang="en-US" dirty="0"/>
              <a:t>Recent and upcoming IEEFA Asia reports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A56E1-6113-3034-713A-1DE5A7B2E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C5321-EB35-57E3-25E8-6557AFB9F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4AA96D-AFB1-9673-F7AF-A7D71957C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23" y="2310211"/>
            <a:ext cx="2051669" cy="2645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B9E461-C9C9-C532-BA7B-F2AB656C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904" y="2310210"/>
            <a:ext cx="2041086" cy="2645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7B18B6-06DD-938E-E721-EBEC37808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38" y="2323858"/>
            <a:ext cx="2165132" cy="2631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94C7E9-C47F-7556-8F26-6BE1300AC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325" y="2323858"/>
            <a:ext cx="1864982" cy="2645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169B3C-EDBB-C2E4-6C27-F55B1005B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2640" y="2310210"/>
            <a:ext cx="2039921" cy="26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7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0A5D-2FA8-2555-8651-995B84E7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E36A-D6D5-C71D-AE07-CE321F5DCF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525">
              <a:spcAft>
                <a:spcPts val="600"/>
              </a:spcAft>
            </a:pPr>
            <a:r>
              <a:rPr lang="en-US" b="1" dirty="0"/>
              <a:t>Contact</a:t>
            </a:r>
            <a:endParaRPr lang="en-US" dirty="0"/>
          </a:p>
          <a:p>
            <a:pPr marL="9525">
              <a:spcAft>
                <a:spcPts val="600"/>
              </a:spcAft>
            </a:pPr>
            <a:r>
              <a:rPr lang="en-US" dirty="0"/>
              <a:t>Sam Reynolds</a:t>
            </a:r>
          </a:p>
          <a:p>
            <a:pPr marL="9525">
              <a:spcAft>
                <a:spcPts val="600"/>
              </a:spcAft>
            </a:pPr>
            <a:r>
              <a:rPr lang="en-US" dirty="0"/>
              <a:t>sreynolds@ieefa.org</a:t>
            </a:r>
          </a:p>
          <a:p>
            <a:pPr marL="9525"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Placeholder 8" descr="Seeds ready to blow away in the wind">
            <a:extLst>
              <a:ext uri="{FF2B5EF4-FFF2-40B4-BE49-F238E27FC236}">
                <a16:creationId xmlns:a16="http://schemas.microsoft.com/office/drawing/2014/main" id="{B3609167-9B70-7919-F57F-445BCDE36A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1507963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EEFA 2022">
      <a:dk1>
        <a:srgbClr val="1D2933"/>
      </a:dk1>
      <a:lt1>
        <a:srgbClr val="FFFFFF"/>
      </a:lt1>
      <a:dk2>
        <a:srgbClr val="2F69B2"/>
      </a:dk2>
      <a:lt2>
        <a:srgbClr val="EDF0F3"/>
      </a:lt2>
      <a:accent1>
        <a:srgbClr val="FFD000"/>
      </a:accent1>
      <a:accent2>
        <a:srgbClr val="355EFF"/>
      </a:accent2>
      <a:accent3>
        <a:srgbClr val="8ACDE2"/>
      </a:accent3>
      <a:accent4>
        <a:srgbClr val="FF9500"/>
      </a:accent4>
      <a:accent5>
        <a:srgbClr val="65D336"/>
      </a:accent5>
      <a:accent6>
        <a:srgbClr val="FF3C3C"/>
      </a:accent6>
      <a:hlink>
        <a:srgbClr val="15B18F"/>
      </a:hlink>
      <a:folHlink>
        <a:srgbClr val="9D1F60"/>
      </a:folHlink>
    </a:clrScheme>
    <a:fontScheme name="IEEFA 2022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A_Win32_MW_JS_SL_v2.potx" id="{F3EA0D10-81D8-413D-A4CA-F5D1D5CC8037}" vid="{9BA86A48-81B4-441C-9F07-EEAF91A8FC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273A0-A4DF-47AA-BF1F-8758123399CE}">
  <ds:schemaRefs>
    <ds:schemaRef ds:uri="http://schemas.microsoft.com/office/2006/metadata/properties"/>
    <ds:schemaRef ds:uri="http://purl.org/dc/terms/"/>
    <ds:schemaRef ds:uri="16c05727-aa75-4e4a-9b5f-8a80a1165891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D975AF8-B1C6-436B-A274-2C3ADC779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12886</TotalTime>
  <Words>418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Nova (Headings)</vt:lpstr>
      <vt:lpstr>Calibri</vt:lpstr>
      <vt:lpstr>Wingdings</vt:lpstr>
      <vt:lpstr>Theme1</vt:lpstr>
      <vt:lpstr>What’s Happening in Asia?</vt:lpstr>
      <vt:lpstr>Asia’s LNG demand in 2025</vt:lpstr>
      <vt:lpstr>Spot cargoes are still chasing TTF</vt:lpstr>
      <vt:lpstr>China: The elephant in the room</vt:lpstr>
      <vt:lpstr>Renewables are limiting the role of gas</vt:lpstr>
      <vt:lpstr>India: Price is the bottom line</vt:lpstr>
      <vt:lpstr>Questions for North American LNG</vt:lpstr>
      <vt:lpstr>Recent and upcoming IEEFA Asia reports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sreynolds</dc:creator>
  <cp:keywords/>
  <dc:description/>
  <cp:lastModifiedBy>Samuel Reynolds</cp:lastModifiedBy>
  <cp:revision>57</cp:revision>
  <dcterms:created xsi:type="dcterms:W3CDTF">2022-04-28T08:26:17Z</dcterms:created>
  <dcterms:modified xsi:type="dcterms:W3CDTF">2026-02-18T17:18:31Z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