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Lst>
  <p:notesMasterIdLst>
    <p:notesMasterId r:id="rId12"/>
  </p:notesMasterIdLst>
  <p:sldIdLst>
    <p:sldId id="329" r:id="rId2"/>
    <p:sldId id="346" r:id="rId3"/>
    <p:sldId id="348" r:id="rId4"/>
    <p:sldId id="357" r:id="rId5"/>
    <p:sldId id="354" r:id="rId6"/>
    <p:sldId id="349" r:id="rId7"/>
    <p:sldId id="350" r:id="rId8"/>
    <p:sldId id="351" r:id="rId9"/>
    <p:sldId id="352" r:id="rId10"/>
    <p:sldId id="33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E91F79-F4A4-EAF8-858E-090427C4FA7E}" name="Dennis Wamsted" initials="DW" userId="26440d10cf266fef" providerId="Windows Live"/>
  <p188:author id="{CD3E2CFD-D5DE-C11C-8527-358CAB9FF354}" name="Mihaela Grubišić Šeba" initials="MGŠ" userId="S::mihaela.grubisic-seba@bizvision.hr::1bdc2be9-5d09-4d8a-ac7c-6796ca2561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83979" autoAdjust="0"/>
  </p:normalViewPr>
  <p:slideViewPr>
    <p:cSldViewPr snapToGrid="0" snapToObjects="1" showGuides="1">
      <p:cViewPr varScale="1">
        <p:scale>
          <a:sx n="96" d="100"/>
          <a:sy n="96" d="100"/>
        </p:scale>
        <p:origin x="1312"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flo\Dropbox\Arjun\IEEFA%20Project%20Work\1%20-%20Gas\Project%209%20-%20Gas%20LNG\May%2019%202022%20webinar\Russia%20in%20EU%20gas%20supplya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flo\Dropbox\Arjun\IEEFA%20Project%20Work\1%20-%20Gas\Project%209%20-%20Gas%20LNG\May%2019%202022%20webinar\Russia%20in%20EU%20gas%20supplyaf.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dirty="0"/>
              <a:t>EU+UK gas demand by source</a:t>
            </a:r>
          </a:p>
        </c:rich>
      </c:tx>
      <c:layout>
        <c:manualLayout>
          <c:xMode val="edge"/>
          <c:yMode val="edge"/>
          <c:x val="0.27499040371632455"/>
          <c:y val="4.31372549019607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6.2746346110797574E-2"/>
          <c:y val="0.14588003933136676"/>
          <c:w val="0.90845787798423794"/>
          <c:h val="0.59326009027632598"/>
        </c:manualLayout>
      </c:layout>
      <c:barChart>
        <c:barDir val="col"/>
        <c:grouping val="stacked"/>
        <c:varyColors val="0"/>
        <c:ser>
          <c:idx val="0"/>
          <c:order val="0"/>
          <c:tx>
            <c:strRef>
              <c:f>'EIA + IHS LNG'!$A$28</c:f>
              <c:strCache>
                <c:ptCount val="1"/>
                <c:pt idx="0">
                  <c:v>Russia pipeline</c:v>
                </c:pt>
              </c:strCache>
            </c:strRef>
          </c:tx>
          <c:spPr>
            <a:solidFill>
              <a:srgbClr val="A40000"/>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LNG'!$B$28:$L$28</c:f>
              <c:numCache>
                <c:formatCode>_(* #,##0.0_);_(* \(#,##0.0\);_(* "-"??_);_(@_)</c:formatCode>
                <c:ptCount val="11"/>
                <c:pt idx="0">
                  <c:v>11.205824843472271</c:v>
                </c:pt>
                <c:pt idx="1">
                  <c:v>11.510494167758857</c:v>
                </c:pt>
                <c:pt idx="2">
                  <c:v>11.085753567832109</c:v>
                </c:pt>
                <c:pt idx="3">
                  <c:v>12.822802278539365</c:v>
                </c:pt>
                <c:pt idx="4">
                  <c:v>10.89753215847918</c:v>
                </c:pt>
                <c:pt idx="5">
                  <c:v>11.752291454271651</c:v>
                </c:pt>
                <c:pt idx="6">
                  <c:v>14.301299895037637</c:v>
                </c:pt>
                <c:pt idx="7">
                  <c:v>15.448688739285249</c:v>
                </c:pt>
                <c:pt idx="8">
                  <c:v>13.844788589341423</c:v>
                </c:pt>
                <c:pt idx="9">
                  <c:v>14.264436355264035</c:v>
                </c:pt>
                <c:pt idx="10">
                  <c:v>13.095527655777513</c:v>
                </c:pt>
              </c:numCache>
            </c:numRef>
          </c:val>
          <c:extLst>
            <c:ext xmlns:c16="http://schemas.microsoft.com/office/drawing/2014/chart" uri="{C3380CC4-5D6E-409C-BE32-E72D297353CC}">
              <c16:uniqueId val="{00000000-F4A5-4B32-BF6B-BF1771ECFCBB}"/>
            </c:ext>
          </c:extLst>
        </c:ser>
        <c:ser>
          <c:idx val="1"/>
          <c:order val="1"/>
          <c:tx>
            <c:strRef>
              <c:f>'EIA + IHS LNG'!$A$29</c:f>
              <c:strCache>
                <c:ptCount val="1"/>
                <c:pt idx="0">
                  <c:v>Russian LNG</c:v>
                </c:pt>
              </c:strCache>
            </c:strRef>
          </c:tx>
          <c:spPr>
            <a:solidFill>
              <a:srgbClr val="C00000"/>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LNG'!$B$29:$L$29</c:f>
              <c:numCache>
                <c:formatCode>_(* #,##0.0_);_(* \(#,##0.0\);_(* "-"??_);_(@_)</c:formatCode>
                <c:ptCount val="11"/>
                <c:pt idx="0">
                  <c:v>0</c:v>
                </c:pt>
                <c:pt idx="1">
                  <c:v>0</c:v>
                </c:pt>
                <c:pt idx="2">
                  <c:v>0</c:v>
                </c:pt>
                <c:pt idx="3">
                  <c:v>0</c:v>
                </c:pt>
                <c:pt idx="4">
                  <c:v>0</c:v>
                </c:pt>
                <c:pt idx="5">
                  <c:v>0</c:v>
                </c:pt>
                <c:pt idx="6">
                  <c:v>0</c:v>
                </c:pt>
                <c:pt idx="7">
                  <c:v>1.9721169752208657E-2</c:v>
                </c:pt>
                <c:pt idx="8">
                  <c:v>0.7400911530713753</c:v>
                </c:pt>
                <c:pt idx="9">
                  <c:v>2.0454130741279291</c:v>
                </c:pt>
                <c:pt idx="10">
                  <c:v>1.8545290584247505</c:v>
                </c:pt>
              </c:numCache>
            </c:numRef>
          </c:val>
          <c:extLst>
            <c:ext xmlns:c16="http://schemas.microsoft.com/office/drawing/2014/chart" uri="{C3380CC4-5D6E-409C-BE32-E72D297353CC}">
              <c16:uniqueId val="{00000001-F4A5-4B32-BF6B-BF1771ECFCBB}"/>
            </c:ext>
          </c:extLst>
        </c:ser>
        <c:ser>
          <c:idx val="2"/>
          <c:order val="2"/>
          <c:tx>
            <c:strRef>
              <c:f>'EIA + IHS LNG'!$A$30</c:f>
              <c:strCache>
                <c:ptCount val="1"/>
                <c:pt idx="0">
                  <c:v>Indigenous production</c:v>
                </c:pt>
              </c:strCache>
            </c:strRef>
          </c:tx>
          <c:spPr>
            <a:solidFill>
              <a:schemeClr val="accent3"/>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LNG'!$B$30:$L$30</c:f>
              <c:numCache>
                <c:formatCode>_(* #,##0.0_);_(* \(#,##0.0\);_(* "-"??_);_(@_)</c:formatCode>
                <c:ptCount val="11"/>
                <c:pt idx="0">
                  <c:v>17.85094109719514</c:v>
                </c:pt>
                <c:pt idx="1">
                  <c:v>15.940626415266774</c:v>
                </c:pt>
                <c:pt idx="2">
                  <c:v>14.883874127850621</c:v>
                </c:pt>
                <c:pt idx="3">
                  <c:v>14.70020688914666</c:v>
                </c:pt>
                <c:pt idx="4">
                  <c:v>13.387696578231257</c:v>
                </c:pt>
                <c:pt idx="5">
                  <c:v>12.179038231252761</c:v>
                </c:pt>
                <c:pt idx="6">
                  <c:v>12.062972793237595</c:v>
                </c:pt>
                <c:pt idx="7">
                  <c:v>11.566822227818157</c:v>
                </c:pt>
                <c:pt idx="8">
                  <c:v>10.686281145599343</c:v>
                </c:pt>
                <c:pt idx="9">
                  <c:v>9.8246540358581598</c:v>
                </c:pt>
                <c:pt idx="10">
                  <c:v>8.5045175270030633</c:v>
                </c:pt>
              </c:numCache>
            </c:numRef>
          </c:val>
          <c:extLst>
            <c:ext xmlns:c16="http://schemas.microsoft.com/office/drawing/2014/chart" uri="{C3380CC4-5D6E-409C-BE32-E72D297353CC}">
              <c16:uniqueId val="{00000002-F4A5-4B32-BF6B-BF1771ECFCBB}"/>
            </c:ext>
          </c:extLst>
        </c:ser>
        <c:ser>
          <c:idx val="3"/>
          <c:order val="3"/>
          <c:tx>
            <c:strRef>
              <c:f>'EIA + IHS LNG'!$A$31</c:f>
              <c:strCache>
                <c:ptCount val="1"/>
                <c:pt idx="0">
                  <c:v>North Africa pipeline</c:v>
                </c:pt>
              </c:strCache>
            </c:strRef>
          </c:tx>
          <c:spPr>
            <a:solidFill>
              <a:schemeClr val="accent4"/>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LNG'!$B$31:$L$31</c:f>
              <c:numCache>
                <c:formatCode>_(* #,##0.0_);_(* \(#,##0.0\);_(* "-"??_);_(@_)</c:formatCode>
                <c:ptCount val="11"/>
                <c:pt idx="0">
                  <c:v>4.3257557785972738</c:v>
                </c:pt>
                <c:pt idx="1">
                  <c:v>3.397888958528605</c:v>
                </c:pt>
                <c:pt idx="2">
                  <c:v>3.8490127184451648</c:v>
                </c:pt>
                <c:pt idx="3">
                  <c:v>3.4813756935246691</c:v>
                </c:pt>
                <c:pt idx="4">
                  <c:v>3.0466828125589505</c:v>
                </c:pt>
                <c:pt idx="5">
                  <c:v>3.1474656532111323</c:v>
                </c:pt>
                <c:pt idx="6">
                  <c:v>3.978380309099856</c:v>
                </c:pt>
                <c:pt idx="7">
                  <c:v>3.8113277226379938</c:v>
                </c:pt>
                <c:pt idx="8">
                  <c:v>3.7929360509982901</c:v>
                </c:pt>
                <c:pt idx="9">
                  <c:v>2.6468385119777276</c:v>
                </c:pt>
                <c:pt idx="10">
                  <c:v>2.4571770420748629</c:v>
                </c:pt>
              </c:numCache>
            </c:numRef>
          </c:val>
          <c:extLst>
            <c:ext xmlns:c16="http://schemas.microsoft.com/office/drawing/2014/chart" uri="{C3380CC4-5D6E-409C-BE32-E72D297353CC}">
              <c16:uniqueId val="{00000003-F4A5-4B32-BF6B-BF1771ECFCBB}"/>
            </c:ext>
          </c:extLst>
        </c:ser>
        <c:ser>
          <c:idx val="4"/>
          <c:order val="4"/>
          <c:tx>
            <c:strRef>
              <c:f>'EIA + IHS LNG'!$A$32</c:f>
              <c:strCache>
                <c:ptCount val="1"/>
                <c:pt idx="0">
                  <c:v>Norway pipeline</c:v>
                </c:pt>
              </c:strCache>
            </c:strRef>
          </c:tx>
          <c:spPr>
            <a:solidFill>
              <a:schemeClr val="accent5"/>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LNG'!$B$32:$L$32</c:f>
              <c:numCache>
                <c:formatCode>_(* #,##0.0_);_(* \(#,##0.0\);_(* "-"??_);_(@_)</c:formatCode>
                <c:ptCount val="11"/>
                <c:pt idx="0">
                  <c:v>9.4640472264346336</c:v>
                </c:pt>
                <c:pt idx="1">
                  <c:v>9.0022567672374212</c:v>
                </c:pt>
                <c:pt idx="2">
                  <c:v>9.8317110797345784</c:v>
                </c:pt>
                <c:pt idx="3">
                  <c:v>9.2641149902340256</c:v>
                </c:pt>
                <c:pt idx="4">
                  <c:v>9.117617103245566</c:v>
                </c:pt>
                <c:pt idx="5">
                  <c:v>9.6854022798661514</c:v>
                </c:pt>
                <c:pt idx="6">
                  <c:v>8.6176186764737199</c:v>
                </c:pt>
                <c:pt idx="7">
                  <c:v>9.8382488290015626</c:v>
                </c:pt>
                <c:pt idx="8">
                  <c:v>9.0202154310811178</c:v>
                </c:pt>
                <c:pt idx="9">
                  <c:v>8.1578245798297537</c:v>
                </c:pt>
                <c:pt idx="10">
                  <c:v>8.8960213403033581</c:v>
                </c:pt>
              </c:numCache>
            </c:numRef>
          </c:val>
          <c:extLst>
            <c:ext xmlns:c16="http://schemas.microsoft.com/office/drawing/2014/chart" uri="{C3380CC4-5D6E-409C-BE32-E72D297353CC}">
              <c16:uniqueId val="{00000004-F4A5-4B32-BF6B-BF1771ECFCBB}"/>
            </c:ext>
          </c:extLst>
        </c:ser>
        <c:ser>
          <c:idx val="5"/>
          <c:order val="5"/>
          <c:tx>
            <c:strRef>
              <c:f>'EIA + IHS LNG'!$A$33</c:f>
              <c:strCache>
                <c:ptCount val="1"/>
                <c:pt idx="0">
                  <c:v>Unspecified pipeline</c:v>
                </c:pt>
              </c:strCache>
            </c:strRef>
          </c:tx>
          <c:spPr>
            <a:solidFill>
              <a:schemeClr val="accent6"/>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LNG'!$B$33:$L$33</c:f>
              <c:numCache>
                <c:formatCode>_(* #,##0.0_);_(* \(#,##0.0\);_(* "-"??_);_(@_)</c:formatCode>
                <c:ptCount val="11"/>
                <c:pt idx="0">
                  <c:v>0.61872856161872392</c:v>
                </c:pt>
                <c:pt idx="1">
                  <c:v>-1.3153733119618067</c:v>
                </c:pt>
                <c:pt idx="2">
                  <c:v>-3.5850665386575997E-2</c:v>
                </c:pt>
                <c:pt idx="3">
                  <c:v>0.13425442953278832</c:v>
                </c:pt>
                <c:pt idx="4">
                  <c:v>-0.24745429342215175</c:v>
                </c:pt>
                <c:pt idx="5">
                  <c:v>0.34255072231821515</c:v>
                </c:pt>
                <c:pt idx="6">
                  <c:v>0.87314128220946685</c:v>
                </c:pt>
                <c:pt idx="7">
                  <c:v>-0.16271952055593886</c:v>
                </c:pt>
                <c:pt idx="8">
                  <c:v>2.4148982172543967</c:v>
                </c:pt>
                <c:pt idx="9">
                  <c:v>1.1438956935973366</c:v>
                </c:pt>
                <c:pt idx="10">
                  <c:v>2.1435205458153632</c:v>
                </c:pt>
              </c:numCache>
            </c:numRef>
          </c:val>
          <c:extLst>
            <c:ext xmlns:c16="http://schemas.microsoft.com/office/drawing/2014/chart" uri="{C3380CC4-5D6E-409C-BE32-E72D297353CC}">
              <c16:uniqueId val="{00000005-F4A5-4B32-BF6B-BF1771ECFCBB}"/>
            </c:ext>
          </c:extLst>
        </c:ser>
        <c:ser>
          <c:idx val="6"/>
          <c:order val="6"/>
          <c:tx>
            <c:strRef>
              <c:f>'EIA + IHS LNG'!$A$34</c:f>
              <c:strCache>
                <c:ptCount val="1"/>
                <c:pt idx="0">
                  <c:v>Non-Russian LNG</c:v>
                </c:pt>
              </c:strCache>
            </c:strRef>
          </c:tx>
          <c:spPr>
            <a:solidFill>
              <a:schemeClr val="accent1">
                <a:lumMod val="60000"/>
              </a:schemeClr>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LNG'!$B$34:$L$34</c:f>
              <c:numCache>
                <c:formatCode>_(* #,##0.0_);_(* \(#,##0.0\);_(* "-"??_);_(@_)</c:formatCode>
                <c:ptCount val="11"/>
                <c:pt idx="0">
                  <c:v>7.8264034179506856</c:v>
                </c:pt>
                <c:pt idx="1">
                  <c:v>7.9429142465753495</c:v>
                </c:pt>
                <c:pt idx="2">
                  <c:v>5.5099851232876702</c:v>
                </c:pt>
                <c:pt idx="3">
                  <c:v>3.8884714520547958</c:v>
                </c:pt>
                <c:pt idx="4">
                  <c:v>3.5565287671232877</c:v>
                </c:pt>
                <c:pt idx="5">
                  <c:v>4.244124328767124</c:v>
                </c:pt>
                <c:pt idx="6">
                  <c:v>4.329744465753425</c:v>
                </c:pt>
                <c:pt idx="7">
                  <c:v>5.0727011316176531</c:v>
                </c:pt>
                <c:pt idx="8">
                  <c:v>4.5947019976135559</c:v>
                </c:pt>
                <c:pt idx="9">
                  <c:v>8.0103427066939901</c:v>
                </c:pt>
                <c:pt idx="10">
                  <c:v>7.4596246128081258</c:v>
                </c:pt>
              </c:numCache>
            </c:numRef>
          </c:val>
          <c:extLst>
            <c:ext xmlns:c16="http://schemas.microsoft.com/office/drawing/2014/chart" uri="{C3380CC4-5D6E-409C-BE32-E72D297353CC}">
              <c16:uniqueId val="{00000006-F4A5-4B32-BF6B-BF1771ECFCBB}"/>
            </c:ext>
          </c:extLst>
        </c:ser>
        <c:dLbls>
          <c:showLegendKey val="0"/>
          <c:showVal val="0"/>
          <c:showCatName val="0"/>
          <c:showSerName val="0"/>
          <c:showPercent val="0"/>
          <c:showBubbleSize val="0"/>
        </c:dLbls>
        <c:gapWidth val="150"/>
        <c:overlap val="100"/>
        <c:axId val="1472960607"/>
        <c:axId val="1472956447"/>
      </c:barChart>
      <c:catAx>
        <c:axId val="147296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72956447"/>
        <c:crosses val="autoZero"/>
        <c:auto val="1"/>
        <c:lblAlgn val="ctr"/>
        <c:lblOffset val="100"/>
        <c:noMultiLvlLbl val="0"/>
      </c:catAx>
      <c:valAx>
        <c:axId val="1472956447"/>
        <c:scaling>
          <c:orientation val="minMax"/>
          <c:min val="0"/>
        </c:scaling>
        <c:delete val="0"/>
        <c:axPos val="l"/>
        <c:majorGridlines>
          <c:spPr>
            <a:ln w="9525" cap="flat" cmpd="sng" algn="ctr">
              <a:solidFill>
                <a:schemeClr val="tx1">
                  <a:lumMod val="75000"/>
                </a:schemeClr>
              </a:solidFill>
              <a:prstDash val="sysDot"/>
              <a:round/>
            </a:ln>
            <a:effectLst/>
          </c:spPr>
        </c:majorGridlines>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GB" dirty="0" err="1"/>
                  <a:t>Bcf</a:t>
                </a:r>
                <a:r>
                  <a:rPr lang="en-GB" dirty="0"/>
                  <a:t>/d</a:t>
                </a:r>
              </a:p>
            </c:rich>
          </c:tx>
          <c:layout>
            <c:manualLayout>
              <c:xMode val="edge"/>
              <c:yMode val="edge"/>
              <c:x val="2.6195121478328901E-3"/>
              <c:y val="4.406885903967887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72960607"/>
        <c:crosses val="autoZero"/>
        <c:crossBetween val="between"/>
      </c:valAx>
      <c:spPr>
        <a:noFill/>
        <a:ln>
          <a:noFill/>
        </a:ln>
        <a:effectLst/>
      </c:spPr>
    </c:plotArea>
    <c:legend>
      <c:legendPos val="b"/>
      <c:layout>
        <c:manualLayout>
          <c:xMode val="edge"/>
          <c:yMode val="edge"/>
          <c:x val="2.3488979794898383E-2"/>
          <c:y val="0.83431522387135237"/>
          <c:w val="0.93981722405553714"/>
          <c:h val="0.142155318820441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800" b="1" dirty="0"/>
              <a:t>EU+UK gas imports by source</a:t>
            </a:r>
          </a:p>
        </c:rich>
      </c:tx>
      <c:layout>
        <c:manualLayout>
          <c:xMode val="edge"/>
          <c:yMode val="edge"/>
          <c:x val="0.28744901672586803"/>
          <c:y val="1.7749969182140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6.2746346110797574E-2"/>
          <c:y val="0.14588003933136676"/>
          <c:w val="0.90845787798423794"/>
          <c:h val="0.59326009027632598"/>
        </c:manualLayout>
      </c:layout>
      <c:barChart>
        <c:barDir val="col"/>
        <c:grouping val="percentStacked"/>
        <c:varyColors val="0"/>
        <c:ser>
          <c:idx val="0"/>
          <c:order val="0"/>
          <c:tx>
            <c:strRef>
              <c:f>'EIA + IHS LNG'!$A$28</c:f>
              <c:strCache>
                <c:ptCount val="1"/>
                <c:pt idx="0">
                  <c:v>Russia pipeline</c:v>
                </c:pt>
              </c:strCache>
            </c:strRef>
          </c:tx>
          <c:spPr>
            <a:solidFill>
              <a:srgbClr val="A40000"/>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LNG'!$B$28:$L$28</c:f>
              <c:numCache>
                <c:formatCode>_(* #,##0.0_);_(* \(#,##0.0\);_(* "-"??_);_(@_)</c:formatCode>
                <c:ptCount val="11"/>
                <c:pt idx="0">
                  <c:v>11.205824843472271</c:v>
                </c:pt>
                <c:pt idx="1">
                  <c:v>11.510494167758857</c:v>
                </c:pt>
                <c:pt idx="2">
                  <c:v>11.085753567832109</c:v>
                </c:pt>
                <c:pt idx="3">
                  <c:v>12.822802278539365</c:v>
                </c:pt>
                <c:pt idx="4">
                  <c:v>10.89753215847918</c:v>
                </c:pt>
                <c:pt idx="5">
                  <c:v>11.752291454271651</c:v>
                </c:pt>
                <c:pt idx="6">
                  <c:v>14.301299895037637</c:v>
                </c:pt>
                <c:pt idx="7">
                  <c:v>15.448688739285249</c:v>
                </c:pt>
                <c:pt idx="8">
                  <c:v>13.844788589341423</c:v>
                </c:pt>
                <c:pt idx="9">
                  <c:v>14.264436355264035</c:v>
                </c:pt>
                <c:pt idx="10">
                  <c:v>13.095527655777513</c:v>
                </c:pt>
              </c:numCache>
            </c:numRef>
          </c:val>
          <c:extLst>
            <c:ext xmlns:c16="http://schemas.microsoft.com/office/drawing/2014/chart" uri="{C3380CC4-5D6E-409C-BE32-E72D297353CC}">
              <c16:uniqueId val="{00000000-61F9-4B44-BE09-D0DF9F07C5A1}"/>
            </c:ext>
          </c:extLst>
        </c:ser>
        <c:ser>
          <c:idx val="1"/>
          <c:order val="1"/>
          <c:tx>
            <c:strRef>
              <c:f>'EIA + IHS LNG'!$A$29</c:f>
              <c:strCache>
                <c:ptCount val="1"/>
                <c:pt idx="0">
                  <c:v>Russian LNG</c:v>
                </c:pt>
              </c:strCache>
            </c:strRef>
          </c:tx>
          <c:spPr>
            <a:solidFill>
              <a:srgbClr val="C00000"/>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LNG'!$B$29:$L$29</c:f>
              <c:numCache>
                <c:formatCode>_(* #,##0.0_);_(* \(#,##0.0\);_(* "-"??_);_(@_)</c:formatCode>
                <c:ptCount val="11"/>
                <c:pt idx="0">
                  <c:v>0</c:v>
                </c:pt>
                <c:pt idx="1">
                  <c:v>0</c:v>
                </c:pt>
                <c:pt idx="2">
                  <c:v>0</c:v>
                </c:pt>
                <c:pt idx="3">
                  <c:v>0</c:v>
                </c:pt>
                <c:pt idx="4">
                  <c:v>0</c:v>
                </c:pt>
                <c:pt idx="5">
                  <c:v>0</c:v>
                </c:pt>
                <c:pt idx="6">
                  <c:v>0</c:v>
                </c:pt>
                <c:pt idx="7">
                  <c:v>1.9721169752208657E-2</c:v>
                </c:pt>
                <c:pt idx="8">
                  <c:v>0.7400911530713753</c:v>
                </c:pt>
                <c:pt idx="9">
                  <c:v>2.0454130741279291</c:v>
                </c:pt>
                <c:pt idx="10">
                  <c:v>1.8545290584247505</c:v>
                </c:pt>
              </c:numCache>
            </c:numRef>
          </c:val>
          <c:extLst>
            <c:ext xmlns:c16="http://schemas.microsoft.com/office/drawing/2014/chart" uri="{C3380CC4-5D6E-409C-BE32-E72D297353CC}">
              <c16:uniqueId val="{00000001-61F9-4B44-BE09-D0DF9F07C5A1}"/>
            </c:ext>
          </c:extLst>
        </c:ser>
        <c:ser>
          <c:idx val="2"/>
          <c:order val="2"/>
          <c:tx>
            <c:strRef>
              <c:f>'EIA + IHS LNG'!$A$30</c:f>
              <c:strCache>
                <c:ptCount val="1"/>
                <c:pt idx="0">
                  <c:v>Indigenous production</c:v>
                </c:pt>
              </c:strCache>
            </c:strRef>
          </c:tx>
          <c:spPr>
            <a:solidFill>
              <a:schemeClr val="accent3"/>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LNG'!$B$30:$L$30</c:f>
              <c:numCache>
                <c:formatCode>_(* #,##0.0_);_(* \(#,##0.0\);_(* "-"??_);_(@_)</c:formatCode>
                <c:ptCount val="11"/>
                <c:pt idx="0">
                  <c:v>17.85094109719514</c:v>
                </c:pt>
                <c:pt idx="1">
                  <c:v>15.940626415266774</c:v>
                </c:pt>
                <c:pt idx="2">
                  <c:v>14.883874127850621</c:v>
                </c:pt>
                <c:pt idx="3">
                  <c:v>14.70020688914666</c:v>
                </c:pt>
                <c:pt idx="4">
                  <c:v>13.387696578231257</c:v>
                </c:pt>
                <c:pt idx="5">
                  <c:v>12.179038231252761</c:v>
                </c:pt>
                <c:pt idx="6">
                  <c:v>12.062972793237595</c:v>
                </c:pt>
                <c:pt idx="7">
                  <c:v>11.566822227818157</c:v>
                </c:pt>
                <c:pt idx="8">
                  <c:v>10.686281145599343</c:v>
                </c:pt>
                <c:pt idx="9">
                  <c:v>9.8246540358581598</c:v>
                </c:pt>
                <c:pt idx="10">
                  <c:v>8.5045175270030633</c:v>
                </c:pt>
              </c:numCache>
            </c:numRef>
          </c:val>
          <c:extLst>
            <c:ext xmlns:c16="http://schemas.microsoft.com/office/drawing/2014/chart" uri="{C3380CC4-5D6E-409C-BE32-E72D297353CC}">
              <c16:uniqueId val="{00000002-61F9-4B44-BE09-D0DF9F07C5A1}"/>
            </c:ext>
          </c:extLst>
        </c:ser>
        <c:ser>
          <c:idx val="3"/>
          <c:order val="3"/>
          <c:tx>
            <c:strRef>
              <c:f>'EIA + IHS LNG'!$A$31</c:f>
              <c:strCache>
                <c:ptCount val="1"/>
                <c:pt idx="0">
                  <c:v>North Africa pipeline</c:v>
                </c:pt>
              </c:strCache>
            </c:strRef>
          </c:tx>
          <c:spPr>
            <a:solidFill>
              <a:schemeClr val="accent4"/>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LNG'!$B$31:$L$31</c:f>
              <c:numCache>
                <c:formatCode>_(* #,##0.0_);_(* \(#,##0.0\);_(* "-"??_);_(@_)</c:formatCode>
                <c:ptCount val="11"/>
                <c:pt idx="0">
                  <c:v>4.3257557785972738</c:v>
                </c:pt>
                <c:pt idx="1">
                  <c:v>3.397888958528605</c:v>
                </c:pt>
                <c:pt idx="2">
                  <c:v>3.8490127184451648</c:v>
                </c:pt>
                <c:pt idx="3">
                  <c:v>3.4813756935246691</c:v>
                </c:pt>
                <c:pt idx="4">
                  <c:v>3.0466828125589505</c:v>
                </c:pt>
                <c:pt idx="5">
                  <c:v>3.1474656532111323</c:v>
                </c:pt>
                <c:pt idx="6">
                  <c:v>3.978380309099856</c:v>
                </c:pt>
                <c:pt idx="7">
                  <c:v>3.8113277226379938</c:v>
                </c:pt>
                <c:pt idx="8">
                  <c:v>3.7929360509982901</c:v>
                </c:pt>
                <c:pt idx="9">
                  <c:v>2.6468385119777276</c:v>
                </c:pt>
                <c:pt idx="10">
                  <c:v>2.4571770420748629</c:v>
                </c:pt>
              </c:numCache>
            </c:numRef>
          </c:val>
          <c:extLst>
            <c:ext xmlns:c16="http://schemas.microsoft.com/office/drawing/2014/chart" uri="{C3380CC4-5D6E-409C-BE32-E72D297353CC}">
              <c16:uniqueId val="{00000003-61F9-4B44-BE09-D0DF9F07C5A1}"/>
            </c:ext>
          </c:extLst>
        </c:ser>
        <c:ser>
          <c:idx val="4"/>
          <c:order val="4"/>
          <c:tx>
            <c:strRef>
              <c:f>'EIA + IHS LNG'!$A$32</c:f>
              <c:strCache>
                <c:ptCount val="1"/>
                <c:pt idx="0">
                  <c:v>Norway pipeline</c:v>
                </c:pt>
              </c:strCache>
            </c:strRef>
          </c:tx>
          <c:spPr>
            <a:solidFill>
              <a:schemeClr val="accent5"/>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LNG'!$B$32:$L$32</c:f>
              <c:numCache>
                <c:formatCode>_(* #,##0.0_);_(* \(#,##0.0\);_(* "-"??_);_(@_)</c:formatCode>
                <c:ptCount val="11"/>
                <c:pt idx="0">
                  <c:v>9.4640472264346336</c:v>
                </c:pt>
                <c:pt idx="1">
                  <c:v>9.0022567672374212</c:v>
                </c:pt>
                <c:pt idx="2">
                  <c:v>9.8317110797345784</c:v>
                </c:pt>
                <c:pt idx="3">
                  <c:v>9.2641149902340256</c:v>
                </c:pt>
                <c:pt idx="4">
                  <c:v>9.117617103245566</c:v>
                </c:pt>
                <c:pt idx="5">
                  <c:v>9.6854022798661514</c:v>
                </c:pt>
                <c:pt idx="6">
                  <c:v>8.6176186764737199</c:v>
                </c:pt>
                <c:pt idx="7">
                  <c:v>9.8382488290015626</c:v>
                </c:pt>
                <c:pt idx="8">
                  <c:v>9.0202154310811178</c:v>
                </c:pt>
                <c:pt idx="9">
                  <c:v>8.1578245798297537</c:v>
                </c:pt>
                <c:pt idx="10">
                  <c:v>8.8960213403033581</c:v>
                </c:pt>
              </c:numCache>
            </c:numRef>
          </c:val>
          <c:extLst>
            <c:ext xmlns:c16="http://schemas.microsoft.com/office/drawing/2014/chart" uri="{C3380CC4-5D6E-409C-BE32-E72D297353CC}">
              <c16:uniqueId val="{00000004-61F9-4B44-BE09-D0DF9F07C5A1}"/>
            </c:ext>
          </c:extLst>
        </c:ser>
        <c:ser>
          <c:idx val="5"/>
          <c:order val="5"/>
          <c:tx>
            <c:strRef>
              <c:f>'EIA + IHS LNG'!$A$33</c:f>
              <c:strCache>
                <c:ptCount val="1"/>
                <c:pt idx="0">
                  <c:v>Unspecified pipeline</c:v>
                </c:pt>
              </c:strCache>
            </c:strRef>
          </c:tx>
          <c:spPr>
            <a:solidFill>
              <a:schemeClr val="accent6"/>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LNG'!$B$33:$L$33</c:f>
              <c:numCache>
                <c:formatCode>_(* #,##0.0_);_(* \(#,##0.0\);_(* "-"??_);_(@_)</c:formatCode>
                <c:ptCount val="11"/>
                <c:pt idx="0">
                  <c:v>0.61872856161872392</c:v>
                </c:pt>
                <c:pt idx="1">
                  <c:v>-1.3153733119618067</c:v>
                </c:pt>
                <c:pt idx="2">
                  <c:v>-3.5850665386575997E-2</c:v>
                </c:pt>
                <c:pt idx="3">
                  <c:v>0.13425442953278832</c:v>
                </c:pt>
                <c:pt idx="4">
                  <c:v>-0.24745429342215175</c:v>
                </c:pt>
                <c:pt idx="5">
                  <c:v>0.34255072231821515</c:v>
                </c:pt>
                <c:pt idx="6">
                  <c:v>0.87314128220946685</c:v>
                </c:pt>
                <c:pt idx="7">
                  <c:v>-0.16271952055593886</c:v>
                </c:pt>
                <c:pt idx="8">
                  <c:v>2.4148982172543967</c:v>
                </c:pt>
                <c:pt idx="9">
                  <c:v>1.1438956935973366</c:v>
                </c:pt>
                <c:pt idx="10">
                  <c:v>2.1435205458153632</c:v>
                </c:pt>
              </c:numCache>
            </c:numRef>
          </c:val>
          <c:extLst>
            <c:ext xmlns:c16="http://schemas.microsoft.com/office/drawing/2014/chart" uri="{C3380CC4-5D6E-409C-BE32-E72D297353CC}">
              <c16:uniqueId val="{00000005-61F9-4B44-BE09-D0DF9F07C5A1}"/>
            </c:ext>
          </c:extLst>
        </c:ser>
        <c:ser>
          <c:idx val="6"/>
          <c:order val="6"/>
          <c:tx>
            <c:strRef>
              <c:f>'EIA + IHS LNG'!$A$34</c:f>
              <c:strCache>
                <c:ptCount val="1"/>
                <c:pt idx="0">
                  <c:v>Non-Russian LNG</c:v>
                </c:pt>
              </c:strCache>
            </c:strRef>
          </c:tx>
          <c:spPr>
            <a:solidFill>
              <a:schemeClr val="accent1">
                <a:lumMod val="60000"/>
              </a:schemeClr>
            </a:solidFill>
            <a:ln>
              <a:noFill/>
            </a:ln>
            <a:effectLst/>
          </c:spPr>
          <c:invertIfNegative val="0"/>
          <c:cat>
            <c:numRef>
              <c:f>'EIA + IHS LNG'!$B$1:$L$1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'EIA + IHS LNG'!$B$34:$L$34</c:f>
              <c:numCache>
                <c:formatCode>_(* #,##0.0_);_(* \(#,##0.0\);_(* "-"??_);_(@_)</c:formatCode>
                <c:ptCount val="11"/>
                <c:pt idx="0">
                  <c:v>7.8264034179506856</c:v>
                </c:pt>
                <c:pt idx="1">
                  <c:v>7.9429142465753495</c:v>
                </c:pt>
                <c:pt idx="2">
                  <c:v>5.5099851232876702</c:v>
                </c:pt>
                <c:pt idx="3">
                  <c:v>3.8884714520547958</c:v>
                </c:pt>
                <c:pt idx="4">
                  <c:v>3.5565287671232877</c:v>
                </c:pt>
                <c:pt idx="5">
                  <c:v>4.244124328767124</c:v>
                </c:pt>
                <c:pt idx="6">
                  <c:v>4.329744465753425</c:v>
                </c:pt>
                <c:pt idx="7">
                  <c:v>5.0727011316176531</c:v>
                </c:pt>
                <c:pt idx="8">
                  <c:v>4.5947019976135559</c:v>
                </c:pt>
                <c:pt idx="9">
                  <c:v>8.0103427066939901</c:v>
                </c:pt>
                <c:pt idx="10">
                  <c:v>7.4596246128081258</c:v>
                </c:pt>
              </c:numCache>
            </c:numRef>
          </c:val>
          <c:extLst>
            <c:ext xmlns:c16="http://schemas.microsoft.com/office/drawing/2014/chart" uri="{C3380CC4-5D6E-409C-BE32-E72D297353CC}">
              <c16:uniqueId val="{00000006-61F9-4B44-BE09-D0DF9F07C5A1}"/>
            </c:ext>
          </c:extLst>
        </c:ser>
        <c:dLbls>
          <c:showLegendKey val="0"/>
          <c:showVal val="0"/>
          <c:showCatName val="0"/>
          <c:showSerName val="0"/>
          <c:showPercent val="0"/>
          <c:showBubbleSize val="0"/>
        </c:dLbls>
        <c:gapWidth val="150"/>
        <c:overlap val="100"/>
        <c:axId val="1472960607"/>
        <c:axId val="1472956447"/>
      </c:barChart>
      <c:catAx>
        <c:axId val="147296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72956447"/>
        <c:crosses val="autoZero"/>
        <c:auto val="1"/>
        <c:lblAlgn val="ctr"/>
        <c:lblOffset val="100"/>
        <c:noMultiLvlLbl val="0"/>
      </c:catAx>
      <c:valAx>
        <c:axId val="147295644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72960607"/>
        <c:crosses val="autoZero"/>
        <c:crossBetween val="between"/>
      </c:valAx>
      <c:spPr>
        <a:noFill/>
        <a:ln>
          <a:noFill/>
        </a:ln>
        <a:effectLst/>
      </c:spPr>
    </c:plotArea>
    <c:legend>
      <c:legendPos val="b"/>
      <c:layout>
        <c:manualLayout>
          <c:xMode val="edge"/>
          <c:yMode val="edge"/>
          <c:x val="3.1347613454738694E-2"/>
          <c:y val="0.83431522387135237"/>
          <c:w val="0.93730456696471087"/>
          <c:h val="0.142085956069650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0.14904</cdr:x>
      <cdr:y>0.46517</cdr:y>
    </cdr:from>
    <cdr:to>
      <cdr:x>0.90434</cdr:x>
      <cdr:y>0.54157</cdr:y>
    </cdr:to>
    <cdr:cxnSp macro="">
      <cdr:nvCxnSpPr>
        <cdr:cNvPr id="3" name="Straight Arrow Connector 2">
          <a:extLst xmlns:a="http://schemas.openxmlformats.org/drawingml/2006/main">
            <a:ext uri="{FF2B5EF4-FFF2-40B4-BE49-F238E27FC236}">
              <a16:creationId xmlns:a16="http://schemas.microsoft.com/office/drawing/2014/main" id="{FE25236A-4521-51CE-AE07-1D0B3A380C1E}"/>
            </a:ext>
          </a:extLst>
        </cdr:cNvPr>
        <cdr:cNvCxnSpPr/>
      </cdr:nvCxnSpPr>
      <cdr:spPr>
        <a:xfrm xmlns:a="http://schemas.openxmlformats.org/drawingml/2006/main" flipV="1">
          <a:off x="768700" y="1971674"/>
          <a:ext cx="3895725" cy="32385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FCED7-DE8E-4C47-B15E-77DC534A9958}" type="datetimeFigureOut">
              <a:rPr lang="en-US" smtClean="0"/>
              <a:t>6/10/22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DBCB0-45EA-8645-B110-42581AB70912}" type="slidenum">
              <a:rPr lang="en-US" smtClean="0"/>
              <a:t>‹#›</a:t>
            </a:fld>
            <a:endParaRPr lang="en-US"/>
          </a:p>
        </p:txBody>
      </p:sp>
    </p:spTree>
    <p:extLst>
      <p:ext uri="{BB962C8B-B14F-4D97-AF65-F5344CB8AC3E}">
        <p14:creationId xmlns:p14="http://schemas.microsoft.com/office/powerpoint/2010/main" val="163135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4000"/>
              </a:lnSpc>
            </a:pPr>
            <a:r>
              <a:rPr lang="en-US" b="0" i="0" dirty="0">
                <a:solidFill>
                  <a:srgbClr val="212529"/>
                </a:solidFill>
                <a:effectLst/>
                <a:latin typeface="Gudsea"/>
              </a:rPr>
              <a:t>International audience, provide some background</a:t>
            </a:r>
          </a:p>
          <a:p>
            <a:pPr algn="l">
              <a:lnSpc>
                <a:spcPts val="4000"/>
              </a:lnSpc>
            </a:pPr>
            <a:r>
              <a:rPr lang="en-US" b="0" i="0" dirty="0">
                <a:solidFill>
                  <a:srgbClr val="212529"/>
                </a:solidFill>
                <a:effectLst/>
                <a:latin typeface="Gudsea"/>
              </a:rPr>
              <a:t>European gas consumption has not increased over the past </a:t>
            </a:r>
            <a:r>
              <a:rPr lang="en-US" b="0" i="0" dirty="0" err="1">
                <a:solidFill>
                  <a:srgbClr val="212529"/>
                </a:solidFill>
                <a:effectLst/>
                <a:latin typeface="Gudsea"/>
              </a:rPr>
              <a:t>deacade</a:t>
            </a:r>
            <a:r>
              <a:rPr lang="en-US" b="0" i="0" dirty="0">
                <a:solidFill>
                  <a:srgbClr val="212529"/>
                </a:solidFill>
                <a:effectLst/>
                <a:latin typeface="Gudsea"/>
              </a:rPr>
              <a:t>, instead it’s been fairly flat, reducing slightly. </a:t>
            </a:r>
          </a:p>
          <a:p>
            <a:pPr algn="l">
              <a:lnSpc>
                <a:spcPts val="4000"/>
              </a:lnSpc>
            </a:pPr>
            <a:r>
              <a:rPr lang="en-US" b="0" i="0" dirty="0">
                <a:solidFill>
                  <a:srgbClr val="212529"/>
                </a:solidFill>
                <a:effectLst/>
                <a:latin typeface="Gudsea"/>
              </a:rPr>
              <a:t>However, the internal gas production is decreasing, which increases the need for import. ~80% of gas used in 2020 was imported</a:t>
            </a:r>
          </a:p>
          <a:p>
            <a:pPr algn="l">
              <a:lnSpc>
                <a:spcPts val="4000"/>
              </a:lnSpc>
            </a:pPr>
            <a:r>
              <a:rPr lang="en-US" b="0" i="0" dirty="0">
                <a:solidFill>
                  <a:srgbClr val="212529"/>
                </a:solidFill>
                <a:effectLst/>
                <a:latin typeface="Gudsea"/>
              </a:rPr>
              <a:t>When it comes to pipeline gas, there are not many alternatives besides Russia. Norway delivers the volumes it has and the forecasted outlooks for more gas from Africa are not uplifting</a:t>
            </a:r>
          </a:p>
          <a:p>
            <a:pPr algn="l">
              <a:lnSpc>
                <a:spcPts val="4000"/>
              </a:lnSpc>
            </a:pPr>
            <a:r>
              <a:rPr lang="en-US" sz="1200" b="0" i="0" dirty="0">
                <a:solidFill>
                  <a:srgbClr val="212529"/>
                </a:solidFill>
                <a:effectLst/>
                <a:latin typeface="Gudsea"/>
              </a:rPr>
              <a:t>1bcf/d ~= 10bcm/y</a:t>
            </a:r>
            <a:endParaRPr lang="en-US" sz="1200" dirty="0">
              <a:solidFill>
                <a:srgbClr val="08568C"/>
              </a:solidFill>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1CAD89A4-9488-4E3C-BD2D-EE16596DBBED}" type="slidenum">
              <a:rPr lang="en-US" smtClean="0"/>
              <a:t>2</a:t>
            </a:fld>
            <a:endParaRPr lang="en-US"/>
          </a:p>
        </p:txBody>
      </p:sp>
    </p:spTree>
    <p:extLst>
      <p:ext uri="{BB962C8B-B14F-4D97-AF65-F5344CB8AC3E}">
        <p14:creationId xmlns:p14="http://schemas.microsoft.com/office/powerpoint/2010/main" val="411356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1CAD89A4-9488-4E3C-BD2D-EE16596DBBED}" type="slidenum">
              <a:rPr lang="en-US" smtClean="0"/>
              <a:t>3</a:t>
            </a:fld>
            <a:endParaRPr lang="en-US"/>
          </a:p>
        </p:txBody>
      </p:sp>
    </p:spTree>
    <p:extLst>
      <p:ext uri="{BB962C8B-B14F-4D97-AF65-F5344CB8AC3E}">
        <p14:creationId xmlns:p14="http://schemas.microsoft.com/office/powerpoint/2010/main" val="343622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Makes it difficult politically to agree on coordinated responses</a:t>
            </a:r>
          </a:p>
          <a:p>
            <a:r>
              <a:rPr lang="en-US" dirty="0"/>
              <a:t>Reference to difficulty of imposing embargos against Russian coal, oil, gas, uranium</a:t>
            </a:r>
          </a:p>
        </p:txBody>
      </p:sp>
      <p:sp>
        <p:nvSpPr>
          <p:cNvPr id="4" name="Slide Number Placeholder 3"/>
          <p:cNvSpPr>
            <a:spLocks noGrp="1"/>
          </p:cNvSpPr>
          <p:nvPr>
            <p:ph type="sldNum" sz="quarter" idx="5"/>
          </p:nvPr>
        </p:nvSpPr>
        <p:spPr/>
        <p:txBody>
          <a:bodyPr/>
          <a:lstStyle/>
          <a:p>
            <a:fld id="{1CAD89A4-9488-4E3C-BD2D-EE16596DBBED}" type="slidenum">
              <a:rPr lang="en-US" smtClean="0"/>
              <a:t>4</a:t>
            </a:fld>
            <a:endParaRPr lang="en-US"/>
          </a:p>
        </p:txBody>
      </p:sp>
    </p:spTree>
    <p:extLst>
      <p:ext uri="{BB962C8B-B14F-4D97-AF65-F5344CB8AC3E}">
        <p14:creationId xmlns:p14="http://schemas.microsoft.com/office/powerpoint/2010/main" val="353733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Unprecedented high gas prices: Both TTF and </a:t>
            </a:r>
            <a:r>
              <a:rPr lang="en-US" b="0" i="0" dirty="0">
                <a:solidFill>
                  <a:srgbClr val="0A0A0A"/>
                </a:solidFill>
                <a:effectLst/>
                <a:latin typeface="Conv_Akk_Pro"/>
              </a:rPr>
              <a:t>NBP broke records in the second half of last year</a:t>
            </a:r>
          </a:p>
          <a:p>
            <a:r>
              <a:rPr lang="en-US" b="0" i="0" dirty="0">
                <a:solidFill>
                  <a:srgbClr val="0A0A0A"/>
                </a:solidFill>
                <a:effectLst/>
                <a:latin typeface="Conv_Akk_Pro"/>
              </a:rPr>
              <a:t>EU highlight exposed as most contracts are linked to spot prices, rather than oil in the past… good during low prices 2 years ago but bad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Caused some demand destruction: fertilizer plant stopped producing; power sector switching from gas to coal, nuclear power plant lifetimes have been extended (Belgium, Finland)</a:t>
            </a:r>
            <a:br>
              <a:rPr lang="en-US" dirty="0"/>
            </a:br>
            <a:r>
              <a:rPr lang="en-US" dirty="0"/>
              <a:t>Major government intervention to cushion the impact of high prices to gas-exposed industries and to the most vulnerable consumers</a:t>
            </a:r>
          </a:p>
          <a:p>
            <a:r>
              <a:rPr lang="en-US" dirty="0"/>
              <a:t>High volatility means big swings in response to news from Western powers on sanctions or from Russia about cutting off supplies</a:t>
            </a:r>
          </a:p>
          <a:p>
            <a:r>
              <a:rPr lang="en-US" dirty="0"/>
              <a:t>Another way of looking at it, </a:t>
            </a:r>
            <a:r>
              <a:rPr lang="en-US" b="1" dirty="0"/>
              <a:t>clear weaponization of Europe’s gas dependency by Russia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Dutch Title Transfer Facility; UK Net Balancing Point</a:t>
            </a:r>
          </a:p>
          <a:p>
            <a:endParaRPr lang="en-US" b="1" dirty="0"/>
          </a:p>
        </p:txBody>
      </p:sp>
      <p:sp>
        <p:nvSpPr>
          <p:cNvPr id="4" name="Slide Number Placeholder 3"/>
          <p:cNvSpPr>
            <a:spLocks noGrp="1"/>
          </p:cNvSpPr>
          <p:nvPr>
            <p:ph type="sldNum" sz="quarter" idx="5"/>
          </p:nvPr>
        </p:nvSpPr>
        <p:spPr/>
        <p:txBody>
          <a:bodyPr/>
          <a:lstStyle/>
          <a:p>
            <a:fld id="{1CAD89A4-9488-4E3C-BD2D-EE16596DBBED}" type="slidenum">
              <a:rPr lang="en-US" smtClean="0"/>
              <a:t>5</a:t>
            </a:fld>
            <a:endParaRPr lang="en-US"/>
          </a:p>
        </p:txBody>
      </p:sp>
    </p:spTree>
    <p:extLst>
      <p:ext uri="{BB962C8B-B14F-4D97-AF65-F5344CB8AC3E}">
        <p14:creationId xmlns:p14="http://schemas.microsoft.com/office/powerpoint/2010/main" val="73263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shows EU+UK at over 30%, EU alone was over 40% in 2021</a:t>
            </a:r>
          </a:p>
          <a:p>
            <a:r>
              <a:rPr lang="en-US" dirty="0"/>
              <a:t>Russian aggression: Annexation of Crimea in 2014, gas was cut-off from some countries in Eastern Europe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Gudsea"/>
              </a:rPr>
              <a:t>Why has this happened? Cost and complacency: Russian piped gas is cheap, close whereas LNG is more expensive has to be shipped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Gudsea"/>
              </a:rPr>
              <a:t>BUT a major cause has been the planning/approval process for gas infrastructure, dominated by vested interests, lack of independence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Flawed definition of energy security which has focused only on diversifying supply routes rather than the actual source of gas, i.e. building more pipelines and terminals but not necessarily in the right places.</a:t>
            </a:r>
          </a:p>
        </p:txBody>
      </p:sp>
      <p:sp>
        <p:nvSpPr>
          <p:cNvPr id="4" name="Slide Number Placeholder 3"/>
          <p:cNvSpPr>
            <a:spLocks noGrp="1"/>
          </p:cNvSpPr>
          <p:nvPr>
            <p:ph type="sldNum" sz="quarter" idx="5"/>
          </p:nvPr>
        </p:nvSpPr>
        <p:spPr/>
        <p:txBody>
          <a:bodyPr/>
          <a:lstStyle/>
          <a:p>
            <a:fld id="{1CAD89A4-9488-4E3C-BD2D-EE16596DBBED}" type="slidenum">
              <a:rPr lang="en-US" smtClean="0"/>
              <a:t>6</a:t>
            </a:fld>
            <a:endParaRPr lang="en-US"/>
          </a:p>
        </p:txBody>
      </p:sp>
    </p:spTree>
    <p:extLst>
      <p:ext uri="{BB962C8B-B14F-4D97-AF65-F5344CB8AC3E}">
        <p14:creationId xmlns:p14="http://schemas.microsoft.com/office/powerpoint/2010/main" val="113375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ENTSO-G, </a:t>
            </a:r>
          </a:p>
          <a:p>
            <a:r>
              <a:rPr lang="en-US" dirty="0"/>
              <a:t>Historical lack of independent regulatory scrutiny and oversight, lack of teeth / resources to challenge these companies and their decisions</a:t>
            </a:r>
          </a:p>
          <a:p>
            <a:r>
              <a:rPr lang="en-US" dirty="0"/>
              <a:t>Many examples of this, which we’ve been pointing out in detail in our reports, </a:t>
            </a:r>
          </a:p>
          <a:p>
            <a:r>
              <a:rPr lang="en-US" dirty="0"/>
              <a:t>; IEEFA reports have highlighted mis-alignment of incentives: </a:t>
            </a:r>
            <a:r>
              <a:rPr lang="en-US" dirty="0" err="1"/>
              <a:t>Enagas</a:t>
            </a:r>
            <a:r>
              <a:rPr lang="en-US" dirty="0"/>
              <a:t> overbuilding terminals in Spain, </a:t>
            </a:r>
            <a:r>
              <a:rPr lang="en-US" dirty="0" err="1"/>
              <a:t>Fluxys</a:t>
            </a:r>
            <a:r>
              <a:rPr lang="en-US" dirty="0"/>
              <a:t> building out </a:t>
            </a:r>
            <a:r>
              <a:rPr lang="en-US" dirty="0" err="1"/>
              <a:t>transhipment</a:t>
            </a:r>
            <a:r>
              <a:rPr lang="en-US" dirty="0"/>
              <a:t> capacity in Belgium, Snam and </a:t>
            </a:r>
            <a:r>
              <a:rPr lang="en-US" dirty="0" err="1"/>
              <a:t>Enagas</a:t>
            </a:r>
            <a:r>
              <a:rPr lang="en-US" dirty="0"/>
              <a:t> pushing for gas and hydrogen use in cars trucks and buses, greenwashing by all these companies… just look at the </a:t>
            </a:r>
            <a:r>
              <a:rPr lang="en-US" dirty="0" err="1"/>
              <a:t>colour</a:t>
            </a:r>
            <a:r>
              <a:rPr lang="en-US" dirty="0"/>
              <a:t> of these logos. There is a long list of examples…</a:t>
            </a:r>
          </a:p>
          <a:p>
            <a:endParaRPr lang="en-US" dirty="0"/>
          </a:p>
        </p:txBody>
      </p:sp>
      <p:sp>
        <p:nvSpPr>
          <p:cNvPr id="4" name="Slide Number Placeholder 3"/>
          <p:cNvSpPr>
            <a:spLocks noGrp="1"/>
          </p:cNvSpPr>
          <p:nvPr>
            <p:ph type="sldNum" sz="quarter" idx="5"/>
          </p:nvPr>
        </p:nvSpPr>
        <p:spPr/>
        <p:txBody>
          <a:bodyPr/>
          <a:lstStyle/>
          <a:p>
            <a:fld id="{1CAD89A4-9488-4E3C-BD2D-EE16596DBBED}" type="slidenum">
              <a:rPr lang="en-US" smtClean="0"/>
              <a:t>7</a:t>
            </a:fld>
            <a:endParaRPr lang="en-US"/>
          </a:p>
        </p:txBody>
      </p:sp>
    </p:spTree>
    <p:extLst>
      <p:ext uri="{BB962C8B-B14F-4D97-AF65-F5344CB8AC3E}">
        <p14:creationId xmlns:p14="http://schemas.microsoft.com/office/powerpoint/2010/main" val="70587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RAB-based business model causes </a:t>
            </a:r>
            <a:r>
              <a:rPr lang="en-US" sz="1200" dirty="0">
                <a:solidFill>
                  <a:srgbClr val="08568C"/>
                </a:solidFill>
                <a:latin typeface="Trebuchet MS" panose="020B0603020202020204" pitchFamily="34" charset="0"/>
              </a:rPr>
              <a:t>TSOs to lobby for increased use of gas, for example in transport and other sectors where electrification makes more sense. It is also behind initiatives such as Gas for Climate and others, which are pushing for favorable regulations supporting a new hydrogen network across Europe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8568C"/>
                </a:solidFill>
                <a:latin typeface="Trebuchet MS" panose="020B0603020202020204" pitchFamily="34" charset="0"/>
              </a:rPr>
              <a:t>Massive conflict of interest – saw earlier that European demand is not increasing, yet they are promising investors a stable and growing stream of dividends</a:t>
            </a:r>
          </a:p>
          <a:p>
            <a:endParaRPr lang="en-US" dirty="0"/>
          </a:p>
        </p:txBody>
      </p:sp>
      <p:sp>
        <p:nvSpPr>
          <p:cNvPr id="4" name="Slide Number Placeholder 3"/>
          <p:cNvSpPr>
            <a:spLocks noGrp="1"/>
          </p:cNvSpPr>
          <p:nvPr>
            <p:ph type="sldNum" sz="quarter" idx="5"/>
          </p:nvPr>
        </p:nvSpPr>
        <p:spPr/>
        <p:txBody>
          <a:bodyPr/>
          <a:lstStyle/>
          <a:p>
            <a:fld id="{1CAD89A4-9488-4E3C-BD2D-EE16596DBBED}" type="slidenum">
              <a:rPr lang="en-US" smtClean="0"/>
              <a:t>8</a:t>
            </a:fld>
            <a:endParaRPr lang="en-US"/>
          </a:p>
        </p:txBody>
      </p:sp>
    </p:spTree>
    <p:extLst>
      <p:ext uri="{BB962C8B-B14F-4D97-AF65-F5344CB8AC3E}">
        <p14:creationId xmlns:p14="http://schemas.microsoft.com/office/powerpoint/2010/main" val="347451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2030 targets for deployment of renewable energy generation and energy efficiency</a:t>
            </a:r>
          </a:p>
          <a:p>
            <a:endParaRPr lang="en-US" dirty="0"/>
          </a:p>
          <a:p>
            <a:pPr algn="l"/>
            <a:r>
              <a:rPr lang="en-US" b="1" i="0" dirty="0">
                <a:solidFill>
                  <a:srgbClr val="3F4A52"/>
                </a:solidFill>
                <a:effectLst/>
                <a:latin typeface="Open Sans" panose="020B0606030504020204" pitchFamily="34" charset="0"/>
              </a:rPr>
              <a:t>Gas storage: Eu Council and Parliament reach a provisional agreement </a:t>
            </a:r>
            <a:r>
              <a:rPr lang="en-US" b="0" i="0" dirty="0">
                <a:solidFill>
                  <a:srgbClr val="3F4A52"/>
                </a:solidFill>
                <a:effectLst/>
                <a:latin typeface="Open Sans" panose="020B0606030504020204" pitchFamily="34" charset="0"/>
              </a:rPr>
              <a:t>today on legislation to fill gas storages by 80% by November and 90% before following winter periods. Also enables sharing of storage facilities between member states</a:t>
            </a:r>
          </a:p>
        </p:txBody>
      </p:sp>
      <p:sp>
        <p:nvSpPr>
          <p:cNvPr id="4" name="Slide Number Placeholder 3"/>
          <p:cNvSpPr>
            <a:spLocks noGrp="1"/>
          </p:cNvSpPr>
          <p:nvPr>
            <p:ph type="sldNum" sz="quarter" idx="5"/>
          </p:nvPr>
        </p:nvSpPr>
        <p:spPr/>
        <p:txBody>
          <a:bodyPr/>
          <a:lstStyle/>
          <a:p>
            <a:fld id="{1CAD89A4-9488-4E3C-BD2D-EE16596DBBED}" type="slidenum">
              <a:rPr lang="en-US" smtClean="0"/>
              <a:t>9</a:t>
            </a:fld>
            <a:endParaRPr lang="en-US"/>
          </a:p>
        </p:txBody>
      </p:sp>
    </p:spTree>
    <p:extLst>
      <p:ext uri="{BB962C8B-B14F-4D97-AF65-F5344CB8AC3E}">
        <p14:creationId xmlns:p14="http://schemas.microsoft.com/office/powerpoint/2010/main" val="1220605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F5D3E7-7772-F148-BEB0-218696F39C41}"/>
              </a:ext>
            </a:extLst>
          </p:cNvPr>
          <p:cNvSpPr/>
          <p:nvPr/>
        </p:nvSpPr>
        <p:spPr>
          <a:xfrm>
            <a:off x="4498431" y="457200"/>
            <a:ext cx="7083972"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4498431" y="485810"/>
            <a:ext cx="7083972" cy="1862823"/>
          </a:xfrm>
        </p:spPr>
        <p:txBody>
          <a:bodyPr anchor="b">
            <a:noAutofit/>
          </a:bodyPr>
          <a:lstStyle>
            <a:lvl1pPr algn="ctr">
              <a:defRPr sz="3200">
                <a:solidFill>
                  <a:schemeClr val="tx1"/>
                </a:solidFill>
              </a:defRPr>
            </a:lvl1pPr>
          </a:lstStyle>
          <a:p>
            <a:r>
              <a:rPr lang="en-US" dirty="0"/>
              <a:t>Title</a:t>
            </a:r>
          </a:p>
        </p:txBody>
      </p:sp>
      <p:sp>
        <p:nvSpPr>
          <p:cNvPr id="3" name="Subtitle 2"/>
          <p:cNvSpPr>
            <a:spLocks noGrp="1"/>
          </p:cNvSpPr>
          <p:nvPr>
            <p:ph type="subTitle" idx="1" hasCustomPrompt="1"/>
          </p:nvPr>
        </p:nvSpPr>
        <p:spPr>
          <a:xfrm>
            <a:off x="4498431" y="2459430"/>
            <a:ext cx="7083972" cy="1795879"/>
          </a:xfrm>
        </p:spPr>
        <p:txBody>
          <a:bodyPr>
            <a:noAutofit/>
          </a:bodyPr>
          <a:lstStyle>
            <a:lvl1pPr marL="0" indent="0" algn="ctr">
              <a:buNone/>
              <a:defRPr sz="2400" b="1" i="0">
                <a:solidFill>
                  <a:schemeClr val="tx1"/>
                </a:solidFill>
                <a:latin typeface="+mj-lt"/>
                <a:ea typeface="Myriad Pro Cond" charset="0"/>
                <a:cs typeface="Myriad Pro Cond" charset="0"/>
              </a:defRPr>
            </a:lvl1pPr>
            <a:lvl2pPr marL="257156" indent="0" algn="ctr">
              <a:buNone/>
              <a:defRPr sz="1125"/>
            </a:lvl2pPr>
            <a:lvl3pPr marL="514314" indent="0" algn="ctr">
              <a:buNone/>
              <a:defRPr sz="1013"/>
            </a:lvl3pPr>
            <a:lvl4pPr marL="771467"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7" indent="0" algn="ctr">
              <a:buNone/>
              <a:defRPr sz="900"/>
            </a:lvl9pPr>
          </a:lstStyle>
          <a:p>
            <a:r>
              <a:rPr lang="en-US" dirty="0"/>
              <a:t>Subtitle</a:t>
            </a:r>
          </a:p>
        </p:txBody>
      </p:sp>
      <p:sp>
        <p:nvSpPr>
          <p:cNvPr id="8" name="Rectangle 7"/>
          <p:cNvSpPr/>
          <p:nvPr userDrawn="1"/>
        </p:nvSpPr>
        <p:spPr>
          <a:xfrm rot="5400000">
            <a:off x="425146" y="3400261"/>
            <a:ext cx="6864489" cy="63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351"/>
          </a:p>
        </p:txBody>
      </p:sp>
      <p:sp>
        <p:nvSpPr>
          <p:cNvPr id="16" name="Text Placeholder 15"/>
          <p:cNvSpPr>
            <a:spLocks noGrp="1"/>
          </p:cNvSpPr>
          <p:nvPr>
            <p:ph type="body" sz="quarter" idx="10" hasCustomPrompt="1"/>
          </p:nvPr>
        </p:nvSpPr>
        <p:spPr>
          <a:xfrm>
            <a:off x="4498431" y="4268406"/>
            <a:ext cx="7083972" cy="376343"/>
          </a:xfrm>
        </p:spPr>
        <p:txBody>
          <a:bodyPr>
            <a:noAutofit/>
          </a:bodyPr>
          <a:lstStyle>
            <a:lvl1pPr marL="0" indent="0" algn="ctr">
              <a:spcBef>
                <a:spcPts val="0"/>
              </a:spcBef>
              <a:spcAft>
                <a:spcPts val="0"/>
              </a:spcAft>
              <a:buNone/>
              <a:defRPr sz="1800" b="1">
                <a:solidFill>
                  <a:schemeClr val="tx1"/>
                </a:solidFill>
              </a:defRPr>
            </a:lvl1pPr>
            <a:lvl2pPr marL="257156" indent="0">
              <a:buNone/>
              <a:defRPr/>
            </a:lvl2pPr>
            <a:lvl3pPr marL="514314" indent="0">
              <a:buNone/>
              <a:defRPr/>
            </a:lvl3pPr>
            <a:lvl4pPr marL="771467" indent="0">
              <a:buNone/>
              <a:defRPr/>
            </a:lvl4pPr>
            <a:lvl5pPr marL="1028624" indent="0">
              <a:buNone/>
              <a:defRPr/>
            </a:lvl5pPr>
          </a:lstStyle>
          <a:p>
            <a:pPr lvl="0"/>
            <a:r>
              <a:rPr lang="en-US" dirty="0"/>
              <a:t>Author</a:t>
            </a:r>
          </a:p>
        </p:txBody>
      </p:sp>
      <p:sp>
        <p:nvSpPr>
          <p:cNvPr id="20" name="Text Placeholder 15">
            <a:extLst>
              <a:ext uri="{FF2B5EF4-FFF2-40B4-BE49-F238E27FC236}">
                <a16:creationId xmlns:a16="http://schemas.microsoft.com/office/drawing/2014/main" id="{971D8A61-11C8-ED4E-9495-47B60AEA26FA}"/>
              </a:ext>
            </a:extLst>
          </p:cNvPr>
          <p:cNvSpPr>
            <a:spLocks noGrp="1"/>
          </p:cNvSpPr>
          <p:nvPr>
            <p:ph type="body" sz="quarter" idx="11" hasCustomPrompt="1"/>
          </p:nvPr>
        </p:nvSpPr>
        <p:spPr>
          <a:xfrm>
            <a:off x="4498431" y="4657846"/>
            <a:ext cx="7083972" cy="358273"/>
          </a:xfrm>
        </p:spPr>
        <p:txBody>
          <a:bodyPr>
            <a:noAutofit/>
          </a:bodyPr>
          <a:lstStyle>
            <a:lvl1pPr marL="0" indent="0" algn="ctr">
              <a:spcBef>
                <a:spcPts val="0"/>
              </a:spcBef>
              <a:spcAft>
                <a:spcPts val="0"/>
              </a:spcAft>
              <a:buNone/>
              <a:defRPr sz="1800" b="1">
                <a:solidFill>
                  <a:schemeClr val="tx1"/>
                </a:solidFill>
              </a:defRPr>
            </a:lvl1pPr>
            <a:lvl2pPr marL="257156" indent="0">
              <a:buNone/>
              <a:defRPr/>
            </a:lvl2pPr>
            <a:lvl3pPr marL="514314" indent="0">
              <a:buNone/>
              <a:defRPr/>
            </a:lvl3pPr>
            <a:lvl4pPr marL="771467" indent="0">
              <a:buNone/>
              <a:defRPr/>
            </a:lvl4pPr>
            <a:lvl5pPr marL="1028624" indent="0">
              <a:buNone/>
              <a:defRPr/>
            </a:lvl5pPr>
          </a:lstStyle>
          <a:p>
            <a:pPr lvl="0"/>
            <a:r>
              <a:rPr lang="en-US" dirty="0"/>
              <a:t>Date</a:t>
            </a:r>
          </a:p>
        </p:txBody>
      </p:sp>
      <p:pic>
        <p:nvPicPr>
          <p:cNvPr id="22" name="Picture 21">
            <a:extLst>
              <a:ext uri="{FF2B5EF4-FFF2-40B4-BE49-F238E27FC236}">
                <a16:creationId xmlns:a16="http://schemas.microsoft.com/office/drawing/2014/main" id="{AD4E543B-2F0B-014F-8686-93E994EEF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8699" y="5763865"/>
            <a:ext cx="3643436" cy="742047"/>
          </a:xfrm>
          <a:prstGeom prst="rect">
            <a:avLst/>
          </a:prstGeom>
        </p:spPr>
      </p:pic>
      <p:pic>
        <p:nvPicPr>
          <p:cNvPr id="24" name="Picture 2">
            <a:extLst>
              <a:ext uri="{FF2B5EF4-FFF2-40B4-BE49-F238E27FC236}">
                <a16:creationId xmlns:a16="http://schemas.microsoft.com/office/drawing/2014/main" id="{F4FF0A7B-9F9B-3243-90A0-60E9B35CD6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 y="5777"/>
            <a:ext cx="3153103" cy="685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3558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461031B-3536-2746-8436-1586760F6987}"/>
              </a:ext>
            </a:extLst>
          </p:cNvPr>
          <p:cNvSpPr/>
          <p:nvPr/>
        </p:nvSpPr>
        <p:spPr>
          <a:xfrm>
            <a:off x="914400" y="1750775"/>
            <a:ext cx="10363200" cy="2886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p:nvPr>
        </p:nvSpPr>
        <p:spPr>
          <a:xfrm>
            <a:off x="914400" y="1750775"/>
            <a:ext cx="10363200" cy="1432463"/>
          </a:xfrm>
        </p:spPr>
        <p:txBody>
          <a:bodyPr anchor="b">
            <a:noAutofit/>
          </a:bodyPr>
          <a:lstStyle>
            <a:lvl1pPr algn="ctr">
              <a:defRPr sz="2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14407" y="3286519"/>
            <a:ext cx="10363199" cy="1326039"/>
          </a:xfrm>
        </p:spPr>
        <p:txBody>
          <a:bodyPr>
            <a:noAutofit/>
          </a:bodyPr>
          <a:lstStyle>
            <a:lvl1pPr marL="0" indent="0" algn="ctr">
              <a:buNone/>
              <a:defRPr sz="2100" b="1" i="0">
                <a:solidFill>
                  <a:schemeClr val="tx1">
                    <a:lumMod val="85000"/>
                  </a:schemeClr>
                </a:solidFill>
                <a:latin typeface="+mj-lt"/>
                <a:ea typeface="Myriad Pro Cond" charset="0"/>
                <a:cs typeface="Myriad Pro Cond" charset="0"/>
              </a:defRPr>
            </a:lvl1pPr>
            <a:lvl2pPr marL="257156" indent="0" algn="ctr">
              <a:buNone/>
              <a:defRPr sz="1125"/>
            </a:lvl2pPr>
            <a:lvl3pPr marL="514314" indent="0" algn="ctr">
              <a:buNone/>
              <a:defRPr sz="1013"/>
            </a:lvl3pPr>
            <a:lvl4pPr marL="771467"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7" indent="0" algn="ctr">
              <a:buNone/>
              <a:defRPr sz="900"/>
            </a:lvl9pPr>
          </a:lstStyle>
          <a:p>
            <a:r>
              <a:rPr lang="en-US" dirty="0"/>
              <a:t>Click to edit Master subtitle style</a:t>
            </a:r>
          </a:p>
        </p:txBody>
      </p:sp>
      <p:cxnSp>
        <p:nvCxnSpPr>
          <p:cNvPr id="26" name="Straight Connector 25">
            <a:extLst>
              <a:ext uri="{FF2B5EF4-FFF2-40B4-BE49-F238E27FC236}">
                <a16:creationId xmlns:a16="http://schemas.microsoft.com/office/drawing/2014/main" id="{D0E2DCA9-1D01-9841-A16B-10E1C7052902}"/>
              </a:ext>
            </a:extLst>
          </p:cNvPr>
          <p:cNvCxnSpPr/>
          <p:nvPr/>
        </p:nvCxnSpPr>
        <p:spPr>
          <a:xfrm>
            <a:off x="0" y="6201307"/>
            <a:ext cx="12192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05B36F81-7674-DD46-81F5-C71853F53DA4}"/>
              </a:ext>
            </a:extLst>
          </p:cNvPr>
          <p:cNvSpPr>
            <a:spLocks noGrp="1"/>
          </p:cNvSpPr>
          <p:nvPr>
            <p:ph type="ftr" sz="quarter" idx="10"/>
          </p:nvPr>
        </p:nvSpPr>
        <p:spPr>
          <a:xfrm>
            <a:off x="584798" y="6364592"/>
            <a:ext cx="4894369" cy="388937"/>
          </a:xfrm>
        </p:spPr>
        <p:txBody>
          <a:bodyPr/>
          <a:lstStyle/>
          <a:p>
            <a:r>
              <a:rPr lang="en-US"/>
              <a:t>Report Title</a:t>
            </a:r>
            <a:endParaRPr lang="en-US" dirty="0"/>
          </a:p>
        </p:txBody>
      </p:sp>
      <p:sp>
        <p:nvSpPr>
          <p:cNvPr id="11" name="Slide Number Placeholder 18">
            <a:extLst>
              <a:ext uri="{FF2B5EF4-FFF2-40B4-BE49-F238E27FC236}">
                <a16:creationId xmlns:a16="http://schemas.microsoft.com/office/drawing/2014/main" id="{6AEA3866-4115-224A-A49E-8032AC5860EC}"/>
              </a:ext>
            </a:extLst>
          </p:cNvPr>
          <p:cNvSpPr>
            <a:spLocks noGrp="1"/>
          </p:cNvSpPr>
          <p:nvPr>
            <p:ph type="sldNum" sz="quarter" idx="11"/>
          </p:nvPr>
        </p:nvSpPr>
        <p:spPr>
          <a:xfrm>
            <a:off x="5818158" y="6356364"/>
            <a:ext cx="555703" cy="388937"/>
          </a:xfrm>
        </p:spPr>
        <p:txBody>
          <a:bodyPr/>
          <a:lstStyle/>
          <a:p>
            <a:fld id="{0B0CC80A-B2A5-BF42-9BFE-48C125E0F1C4}" type="slidenum">
              <a:rPr lang="en-US" smtClean="0"/>
              <a:t>‹#›</a:t>
            </a:fld>
            <a:endParaRPr lang="en-US"/>
          </a:p>
        </p:txBody>
      </p:sp>
      <p:pic>
        <p:nvPicPr>
          <p:cNvPr id="12" name="Picture 11">
            <a:extLst>
              <a:ext uri="{FF2B5EF4-FFF2-40B4-BE49-F238E27FC236}">
                <a16:creationId xmlns:a16="http://schemas.microsoft.com/office/drawing/2014/main" id="{13AB729E-1FA4-0C4C-B72B-17660FD4AB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3005" y="6325488"/>
            <a:ext cx="2189155" cy="445858"/>
          </a:xfrm>
          <a:prstGeom prst="rect">
            <a:avLst/>
          </a:prstGeom>
        </p:spPr>
      </p:pic>
    </p:spTree>
    <p:extLst>
      <p:ext uri="{BB962C8B-B14F-4D97-AF65-F5344CB8AC3E}">
        <p14:creationId xmlns:p14="http://schemas.microsoft.com/office/powerpoint/2010/main" val="249712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8077" y="365650"/>
            <a:ext cx="10568763" cy="781432"/>
          </a:xfr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1382239" y="1290969"/>
            <a:ext cx="9420447" cy="4654550"/>
          </a:xfrm>
        </p:spPr>
        <p:txBody>
          <a:bodyPr/>
          <a:lstStyle>
            <a:lvl1pPr marL="128579" indent="-128579">
              <a:buFont typeface="Arial" panose="020B0604020202020204" pitchFamily="34" charset="0"/>
              <a:buChar char="•"/>
              <a:defRPr sz="2400"/>
            </a:lvl1pPr>
            <a:lvl2pPr marL="385734" indent="-128579">
              <a:buFont typeface="Arial" panose="020B0604020202020204" pitchFamily="34" charset="0"/>
              <a:buChar char="•"/>
              <a:defRPr sz="2200"/>
            </a:lvl2pPr>
            <a:lvl3pPr marL="642891" indent="-128579">
              <a:buFont typeface="Arial" panose="020B0604020202020204" pitchFamily="34" charset="0"/>
              <a:buChar char="•"/>
              <a:defRPr sz="2200"/>
            </a:lvl3pPr>
            <a:lvl4pPr marL="900045" indent="-128579">
              <a:buFont typeface="Arial" panose="020B0604020202020204" pitchFamily="34" charset="0"/>
              <a:buChar char="•"/>
              <a:defRPr sz="2200"/>
            </a:lvl4pPr>
            <a:lvl5pPr marL="1157202" indent="-128579">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 name="Straight Connector 26">
            <a:extLst>
              <a:ext uri="{FF2B5EF4-FFF2-40B4-BE49-F238E27FC236}">
                <a16:creationId xmlns:a16="http://schemas.microsoft.com/office/drawing/2014/main" id="{4233960B-846E-CB41-AE4D-3834C4CED5EA}"/>
              </a:ext>
            </a:extLst>
          </p:cNvPr>
          <p:cNvCxnSpPr/>
          <p:nvPr/>
        </p:nvCxnSpPr>
        <p:spPr>
          <a:xfrm>
            <a:off x="0" y="6201307"/>
            <a:ext cx="12192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F9A9F78D-AE49-B649-A601-CC46C7BE85A1}"/>
              </a:ext>
            </a:extLst>
          </p:cNvPr>
          <p:cNvSpPr>
            <a:spLocks noGrp="1"/>
          </p:cNvSpPr>
          <p:nvPr>
            <p:ph type="ftr" sz="quarter" idx="10"/>
          </p:nvPr>
        </p:nvSpPr>
        <p:spPr>
          <a:xfrm>
            <a:off x="591877" y="6353959"/>
            <a:ext cx="4887283" cy="388937"/>
          </a:xfrm>
        </p:spPr>
        <p:txBody>
          <a:bodyPr/>
          <a:lstStyle/>
          <a:p>
            <a:r>
              <a:rPr lang="en-US"/>
              <a:t>NuScale’s Small Modular Reactor in Europe</a:t>
            </a:r>
            <a:endParaRPr lang="en-US" dirty="0"/>
          </a:p>
        </p:txBody>
      </p:sp>
      <p:sp>
        <p:nvSpPr>
          <p:cNvPr id="10" name="Slide Number Placeholder 18">
            <a:extLst>
              <a:ext uri="{FF2B5EF4-FFF2-40B4-BE49-F238E27FC236}">
                <a16:creationId xmlns:a16="http://schemas.microsoft.com/office/drawing/2014/main" id="{7CE44FD8-5A9F-0443-BA1A-CEF6ED233BFA}"/>
              </a:ext>
            </a:extLst>
          </p:cNvPr>
          <p:cNvSpPr>
            <a:spLocks noGrp="1"/>
          </p:cNvSpPr>
          <p:nvPr>
            <p:ph type="sldNum" sz="quarter" idx="11"/>
          </p:nvPr>
        </p:nvSpPr>
        <p:spPr>
          <a:xfrm>
            <a:off x="5818155" y="6353959"/>
            <a:ext cx="555703" cy="388937"/>
          </a:xfrm>
        </p:spPr>
        <p:txBody>
          <a:bodyPr/>
          <a:lstStyle/>
          <a:p>
            <a:fld id="{0B0CC80A-B2A5-BF42-9BFE-48C125E0F1C4}" type="slidenum">
              <a:rPr lang="en-US" smtClean="0"/>
              <a:t>‹#›</a:t>
            </a:fld>
            <a:endParaRPr lang="en-US" dirty="0"/>
          </a:p>
        </p:txBody>
      </p:sp>
      <p:pic>
        <p:nvPicPr>
          <p:cNvPr id="11" name="Picture 10">
            <a:extLst>
              <a:ext uri="{FF2B5EF4-FFF2-40B4-BE49-F238E27FC236}">
                <a16:creationId xmlns:a16="http://schemas.microsoft.com/office/drawing/2014/main" id="{BEE0E8B6-CB6E-5F49-9E66-F4A83304E2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8557" y="6325488"/>
            <a:ext cx="2189155" cy="445858"/>
          </a:xfrm>
          <a:prstGeom prst="rect">
            <a:avLst/>
          </a:prstGeom>
        </p:spPr>
      </p:pic>
    </p:spTree>
    <p:extLst>
      <p:ext uri="{BB962C8B-B14F-4D97-AF65-F5344CB8AC3E}">
        <p14:creationId xmlns:p14="http://schemas.microsoft.com/office/powerpoint/2010/main" val="204163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8075" y="363599"/>
            <a:ext cx="10568764" cy="697855"/>
          </a:xfrm>
        </p:spPr>
        <p:txBody>
          <a:bodyPr wrap="none" anchor="t" anchorCtr="0"/>
          <a:lstStyle>
            <a:lvl1pPr>
              <a:defRPr sz="3200"/>
            </a:lvl1pPr>
          </a:lstStyle>
          <a:p>
            <a:r>
              <a:rPr lang="en-US" dirty="0"/>
              <a:t>Click to edit Master title style</a:t>
            </a:r>
          </a:p>
        </p:txBody>
      </p:sp>
      <p:sp>
        <p:nvSpPr>
          <p:cNvPr id="3" name="Content Placeholder 2"/>
          <p:cNvSpPr>
            <a:spLocks noGrp="1"/>
          </p:cNvSpPr>
          <p:nvPr>
            <p:ph idx="1"/>
          </p:nvPr>
        </p:nvSpPr>
        <p:spPr>
          <a:xfrm>
            <a:off x="1382239" y="1824522"/>
            <a:ext cx="9420447" cy="4097028"/>
          </a:xfrm>
        </p:spPr>
        <p:txBody>
          <a:bodyPr/>
          <a:lstStyle>
            <a:lvl1pPr marL="128579" indent="-128579">
              <a:buFont typeface="Arial" panose="020B0604020202020204" pitchFamily="34" charset="0"/>
              <a:buChar char="•"/>
              <a:defRPr sz="2400"/>
            </a:lvl1pPr>
            <a:lvl2pPr marL="385734" indent="-128579">
              <a:buFont typeface="Arial" panose="020B0604020202020204" pitchFamily="34" charset="0"/>
              <a:buChar char="•"/>
              <a:defRPr sz="2200"/>
            </a:lvl2pPr>
            <a:lvl3pPr marL="642891" indent="-128579">
              <a:buFont typeface="Arial" panose="020B0604020202020204" pitchFamily="34" charset="0"/>
              <a:buChar char="•"/>
              <a:defRPr sz="2200"/>
            </a:lvl3pPr>
            <a:lvl4pPr marL="900045" indent="-128579">
              <a:buFont typeface="Arial" panose="020B0604020202020204" pitchFamily="34" charset="0"/>
              <a:buChar char="•"/>
              <a:defRPr sz="2200"/>
            </a:lvl4pPr>
            <a:lvl5pPr marL="1157202" indent="-128579">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p:cNvSpPr>
            <a:spLocks noGrp="1"/>
          </p:cNvSpPr>
          <p:nvPr>
            <p:ph type="body" sz="quarter" idx="13"/>
          </p:nvPr>
        </p:nvSpPr>
        <p:spPr>
          <a:xfrm>
            <a:off x="1382239" y="1163076"/>
            <a:ext cx="9420447" cy="603399"/>
          </a:xfrm>
        </p:spPr>
        <p:txBody>
          <a:bodyPr>
            <a:noAutofit/>
          </a:bodyPr>
          <a:lstStyle>
            <a:lvl1pPr marL="0" indent="0">
              <a:buNone/>
              <a:defRPr sz="2400" b="1" i="0">
                <a:solidFill>
                  <a:schemeClr val="bg1"/>
                </a:solidFill>
                <a:latin typeface="+mj-lt"/>
                <a:ea typeface="Myriad Pro Cond" charset="0"/>
                <a:cs typeface="Myriad Pro Cond" charset="0"/>
              </a:defRPr>
            </a:lvl1pPr>
            <a:lvl2pPr marL="257156" indent="0">
              <a:buNone/>
              <a:defRPr sz="1800" b="1" i="0">
                <a:solidFill>
                  <a:schemeClr val="bg2"/>
                </a:solidFill>
                <a:latin typeface="Myriad Pro Cond" charset="0"/>
                <a:ea typeface="Myriad Pro Cond" charset="0"/>
                <a:cs typeface="Myriad Pro Cond" charset="0"/>
              </a:defRPr>
            </a:lvl2pPr>
            <a:lvl3pPr marL="514314" indent="0">
              <a:buNone/>
              <a:defRPr sz="1800" b="1" i="0">
                <a:solidFill>
                  <a:schemeClr val="bg2"/>
                </a:solidFill>
                <a:latin typeface="Myriad Pro Cond" charset="0"/>
                <a:ea typeface="Myriad Pro Cond" charset="0"/>
                <a:cs typeface="Myriad Pro Cond" charset="0"/>
              </a:defRPr>
            </a:lvl3pPr>
            <a:lvl4pPr marL="771467" indent="0">
              <a:buNone/>
              <a:defRPr sz="1800" b="1" i="0">
                <a:solidFill>
                  <a:schemeClr val="bg2"/>
                </a:solidFill>
                <a:latin typeface="Myriad Pro Cond" charset="0"/>
                <a:ea typeface="Myriad Pro Cond" charset="0"/>
                <a:cs typeface="Myriad Pro Cond" charset="0"/>
              </a:defRPr>
            </a:lvl4pPr>
            <a:lvl5pPr marL="1028624" indent="0">
              <a:buNone/>
              <a:defRPr sz="1800" b="1" i="0">
                <a:solidFill>
                  <a:schemeClr val="bg2"/>
                </a:solidFill>
                <a:latin typeface="Myriad Pro Cond" charset="0"/>
                <a:ea typeface="Myriad Pro Cond" charset="0"/>
                <a:cs typeface="Myriad Pro Cond" charset="0"/>
              </a:defRPr>
            </a:lvl5pPr>
          </a:lstStyle>
          <a:p>
            <a:pPr lvl="0"/>
            <a:r>
              <a:rPr lang="en-US" dirty="0"/>
              <a:t>Edit Master text styles</a:t>
            </a:r>
          </a:p>
        </p:txBody>
      </p:sp>
      <p:cxnSp>
        <p:nvCxnSpPr>
          <p:cNvPr id="29" name="Straight Connector 28">
            <a:extLst>
              <a:ext uri="{FF2B5EF4-FFF2-40B4-BE49-F238E27FC236}">
                <a16:creationId xmlns:a16="http://schemas.microsoft.com/office/drawing/2014/main" id="{36557B7A-5B5B-624A-8151-8459C125C3E0}"/>
              </a:ext>
            </a:extLst>
          </p:cNvPr>
          <p:cNvCxnSpPr/>
          <p:nvPr/>
        </p:nvCxnSpPr>
        <p:spPr>
          <a:xfrm>
            <a:off x="0" y="6201307"/>
            <a:ext cx="12192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8A5F8CE4-5318-F845-9ED0-2311F2AD37E4}"/>
              </a:ext>
            </a:extLst>
          </p:cNvPr>
          <p:cNvSpPr>
            <a:spLocks noGrp="1"/>
          </p:cNvSpPr>
          <p:nvPr>
            <p:ph type="ftr" sz="quarter" idx="10"/>
          </p:nvPr>
        </p:nvSpPr>
        <p:spPr>
          <a:xfrm>
            <a:off x="651612" y="6353959"/>
            <a:ext cx="4827549" cy="388937"/>
          </a:xfrm>
        </p:spPr>
        <p:txBody>
          <a:bodyPr/>
          <a:lstStyle/>
          <a:p>
            <a:r>
              <a:rPr lang="en-US"/>
              <a:t>NuScale’s Small Modular Reactor in Europe</a:t>
            </a:r>
            <a:endParaRPr lang="en-US" dirty="0"/>
          </a:p>
        </p:txBody>
      </p:sp>
      <p:sp>
        <p:nvSpPr>
          <p:cNvPr id="11" name="Slide Number Placeholder 18">
            <a:extLst>
              <a:ext uri="{FF2B5EF4-FFF2-40B4-BE49-F238E27FC236}">
                <a16:creationId xmlns:a16="http://schemas.microsoft.com/office/drawing/2014/main" id="{F4C0CA75-9EEA-F841-827D-6559F17CCF20}"/>
              </a:ext>
            </a:extLst>
          </p:cNvPr>
          <p:cNvSpPr>
            <a:spLocks noGrp="1"/>
          </p:cNvSpPr>
          <p:nvPr>
            <p:ph type="sldNum" sz="quarter" idx="11"/>
          </p:nvPr>
        </p:nvSpPr>
        <p:spPr>
          <a:xfrm>
            <a:off x="5818158" y="6356364"/>
            <a:ext cx="555703" cy="388937"/>
          </a:xfrm>
        </p:spPr>
        <p:txBody>
          <a:bodyPr/>
          <a:lstStyle/>
          <a:p>
            <a:fld id="{0B0CC80A-B2A5-BF42-9BFE-48C125E0F1C4}" type="slidenum">
              <a:rPr lang="en-US" smtClean="0"/>
              <a:t>‹#›</a:t>
            </a:fld>
            <a:endParaRPr lang="en-US"/>
          </a:p>
        </p:txBody>
      </p:sp>
      <p:pic>
        <p:nvPicPr>
          <p:cNvPr id="12" name="Picture 11">
            <a:extLst>
              <a:ext uri="{FF2B5EF4-FFF2-40B4-BE49-F238E27FC236}">
                <a16:creationId xmlns:a16="http://schemas.microsoft.com/office/drawing/2014/main" id="{0D621FE0-4A97-9042-A284-945A091AE9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3637" y="6325488"/>
            <a:ext cx="2189155" cy="445858"/>
          </a:xfrm>
          <a:prstGeom prst="rect">
            <a:avLst/>
          </a:prstGeom>
        </p:spPr>
      </p:pic>
    </p:spTree>
    <p:extLst>
      <p:ext uri="{BB962C8B-B14F-4D97-AF65-F5344CB8AC3E}">
        <p14:creationId xmlns:p14="http://schemas.microsoft.com/office/powerpoint/2010/main" val="159638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8075" y="364829"/>
            <a:ext cx="10568764" cy="781432"/>
          </a:xfrm>
        </p:spPr>
        <p:txBody>
          <a:bodyPr/>
          <a:lstStyle>
            <a:lvl1pPr>
              <a:defRPr sz="3200"/>
            </a:lvl1pPr>
          </a:lstStyle>
          <a:p>
            <a:r>
              <a:rPr lang="en-US" dirty="0"/>
              <a:t>Click to edit Master title style</a:t>
            </a:r>
          </a:p>
        </p:txBody>
      </p:sp>
      <p:cxnSp>
        <p:nvCxnSpPr>
          <p:cNvPr id="24" name="Straight Connector 23">
            <a:extLst>
              <a:ext uri="{FF2B5EF4-FFF2-40B4-BE49-F238E27FC236}">
                <a16:creationId xmlns:a16="http://schemas.microsoft.com/office/drawing/2014/main" id="{7777C158-3876-274B-9AC7-06F78B47CACC}"/>
              </a:ext>
            </a:extLst>
          </p:cNvPr>
          <p:cNvCxnSpPr/>
          <p:nvPr/>
        </p:nvCxnSpPr>
        <p:spPr>
          <a:xfrm>
            <a:off x="0" y="6201307"/>
            <a:ext cx="12192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A2973255-BE40-E740-B7CC-1E7D4AD1381D}"/>
              </a:ext>
            </a:extLst>
          </p:cNvPr>
          <p:cNvSpPr>
            <a:spLocks noGrp="1"/>
          </p:cNvSpPr>
          <p:nvPr>
            <p:ph type="ftr" sz="quarter" idx="10"/>
          </p:nvPr>
        </p:nvSpPr>
        <p:spPr>
          <a:xfrm>
            <a:off x="584798" y="6353959"/>
            <a:ext cx="4894369" cy="388937"/>
          </a:xfrm>
        </p:spPr>
        <p:txBody>
          <a:bodyPr/>
          <a:lstStyle/>
          <a:p>
            <a:r>
              <a:rPr lang="en-US"/>
              <a:t>Report Title</a:t>
            </a:r>
            <a:endParaRPr lang="en-US" dirty="0"/>
          </a:p>
        </p:txBody>
      </p:sp>
      <p:sp>
        <p:nvSpPr>
          <p:cNvPr id="9" name="Slide Number Placeholder 18">
            <a:extLst>
              <a:ext uri="{FF2B5EF4-FFF2-40B4-BE49-F238E27FC236}">
                <a16:creationId xmlns:a16="http://schemas.microsoft.com/office/drawing/2014/main" id="{90173824-9AF6-444A-A521-59A7F2747334}"/>
              </a:ext>
            </a:extLst>
          </p:cNvPr>
          <p:cNvSpPr>
            <a:spLocks noGrp="1"/>
          </p:cNvSpPr>
          <p:nvPr>
            <p:ph type="sldNum" sz="quarter" idx="11"/>
          </p:nvPr>
        </p:nvSpPr>
        <p:spPr>
          <a:xfrm>
            <a:off x="5818158" y="6356364"/>
            <a:ext cx="555703" cy="388937"/>
          </a:xfrm>
        </p:spPr>
        <p:txBody>
          <a:bodyPr/>
          <a:lstStyle/>
          <a:p>
            <a:fld id="{0B0CC80A-B2A5-BF42-9BFE-48C125E0F1C4}" type="slidenum">
              <a:rPr lang="en-US" smtClean="0"/>
              <a:t>‹#›</a:t>
            </a:fld>
            <a:endParaRPr lang="en-US"/>
          </a:p>
        </p:txBody>
      </p:sp>
      <p:pic>
        <p:nvPicPr>
          <p:cNvPr id="10" name="Picture 9">
            <a:extLst>
              <a:ext uri="{FF2B5EF4-FFF2-40B4-BE49-F238E27FC236}">
                <a16:creationId xmlns:a16="http://schemas.microsoft.com/office/drawing/2014/main" id="{12482815-9384-5D4F-8143-FC77BA38D6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3637" y="6325488"/>
            <a:ext cx="2189155" cy="445858"/>
          </a:xfrm>
          <a:prstGeom prst="rect">
            <a:avLst/>
          </a:prstGeom>
        </p:spPr>
      </p:pic>
    </p:spTree>
    <p:extLst>
      <p:ext uri="{BB962C8B-B14F-4D97-AF65-F5344CB8AC3E}">
        <p14:creationId xmlns:p14="http://schemas.microsoft.com/office/powerpoint/2010/main" val="57703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3429D49-09BF-944D-855C-872B33CB7DDB}"/>
              </a:ext>
            </a:extLst>
          </p:cNvPr>
          <p:cNvCxnSpPr/>
          <p:nvPr/>
        </p:nvCxnSpPr>
        <p:spPr>
          <a:xfrm>
            <a:off x="0" y="6201307"/>
            <a:ext cx="12192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E3985602-CA52-C441-9894-79A1AE39D285}"/>
              </a:ext>
            </a:extLst>
          </p:cNvPr>
          <p:cNvSpPr>
            <a:spLocks noGrp="1"/>
          </p:cNvSpPr>
          <p:nvPr>
            <p:ph type="ftr" sz="quarter" idx="10"/>
          </p:nvPr>
        </p:nvSpPr>
        <p:spPr>
          <a:xfrm>
            <a:off x="584798" y="6353959"/>
            <a:ext cx="4894369" cy="388937"/>
          </a:xfrm>
        </p:spPr>
        <p:txBody>
          <a:bodyPr/>
          <a:lstStyle/>
          <a:p>
            <a:r>
              <a:rPr lang="en-US"/>
              <a:t>Report Title</a:t>
            </a:r>
            <a:endParaRPr lang="en-US" dirty="0"/>
          </a:p>
        </p:txBody>
      </p:sp>
      <p:sp>
        <p:nvSpPr>
          <p:cNvPr id="8" name="Slide Number Placeholder 18">
            <a:extLst>
              <a:ext uri="{FF2B5EF4-FFF2-40B4-BE49-F238E27FC236}">
                <a16:creationId xmlns:a16="http://schemas.microsoft.com/office/drawing/2014/main" id="{C5B7C141-6D43-CC41-98C2-B43669D94780}"/>
              </a:ext>
            </a:extLst>
          </p:cNvPr>
          <p:cNvSpPr>
            <a:spLocks noGrp="1"/>
          </p:cNvSpPr>
          <p:nvPr>
            <p:ph type="sldNum" sz="quarter" idx="11"/>
          </p:nvPr>
        </p:nvSpPr>
        <p:spPr>
          <a:xfrm>
            <a:off x="5818158" y="6356364"/>
            <a:ext cx="555703" cy="388937"/>
          </a:xfrm>
        </p:spPr>
        <p:txBody>
          <a:bodyPr/>
          <a:lstStyle/>
          <a:p>
            <a:fld id="{0B0CC80A-B2A5-BF42-9BFE-48C125E0F1C4}" type="slidenum">
              <a:rPr lang="en-US" smtClean="0"/>
              <a:t>‹#›</a:t>
            </a:fld>
            <a:endParaRPr lang="en-US"/>
          </a:p>
        </p:txBody>
      </p:sp>
      <p:pic>
        <p:nvPicPr>
          <p:cNvPr id="9" name="Picture 8">
            <a:extLst>
              <a:ext uri="{FF2B5EF4-FFF2-40B4-BE49-F238E27FC236}">
                <a16:creationId xmlns:a16="http://schemas.microsoft.com/office/drawing/2014/main" id="{D656E8E2-1B61-B042-A143-154E686063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3637" y="6325488"/>
            <a:ext cx="2189155" cy="445858"/>
          </a:xfrm>
          <a:prstGeom prst="rect">
            <a:avLst/>
          </a:prstGeom>
        </p:spPr>
      </p:pic>
    </p:spTree>
    <p:extLst>
      <p:ext uri="{BB962C8B-B14F-4D97-AF65-F5344CB8AC3E}">
        <p14:creationId xmlns:p14="http://schemas.microsoft.com/office/powerpoint/2010/main" val="27967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8077" y="367755"/>
            <a:ext cx="10568763" cy="95816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1158949" y="1365031"/>
            <a:ext cx="4860851" cy="4654550"/>
          </a:xfrm>
        </p:spPr>
        <p:txBody>
          <a:bodyPr/>
          <a:lstStyle>
            <a:lvl1pPr marL="128579" indent="-128579">
              <a:buFont typeface="Arial" panose="020B0604020202020204" pitchFamily="34" charset="0"/>
              <a:buChar char="•"/>
              <a:defRPr sz="2400"/>
            </a:lvl1pPr>
            <a:lvl2pPr marL="385734" indent="-128579">
              <a:buFont typeface="Arial" panose="020B0604020202020204" pitchFamily="34" charset="0"/>
              <a:buChar char="•"/>
              <a:defRPr sz="2200"/>
            </a:lvl2pPr>
            <a:lvl3pPr marL="642891" indent="-128579">
              <a:buFont typeface="Arial" panose="020B0604020202020204" pitchFamily="34" charset="0"/>
              <a:buChar char="•"/>
              <a:defRPr sz="2200"/>
            </a:lvl3pPr>
            <a:lvl4pPr marL="900045" indent="-128579">
              <a:buFont typeface="Arial" panose="020B0604020202020204" pitchFamily="34" charset="0"/>
              <a:buChar char="•"/>
              <a:defRPr sz="2200"/>
            </a:lvl4pPr>
            <a:lvl5pPr marL="1157202" indent="-128579">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65031"/>
            <a:ext cx="4860851" cy="4654550"/>
          </a:xfrm>
        </p:spPr>
        <p:txBody>
          <a:bodyPr/>
          <a:lstStyle>
            <a:lvl1pPr marL="128579" indent="-128579">
              <a:buFont typeface="Arial" panose="020B0604020202020204" pitchFamily="34" charset="0"/>
              <a:buChar char="•"/>
              <a:defRPr sz="2400"/>
            </a:lvl1pPr>
            <a:lvl2pPr marL="385734" indent="-128579">
              <a:buFont typeface="Arial" panose="020B0604020202020204" pitchFamily="34" charset="0"/>
              <a:buChar char="•"/>
              <a:defRPr sz="2200"/>
            </a:lvl2pPr>
            <a:lvl3pPr marL="642891" indent="-128579">
              <a:buFont typeface="Arial" panose="020B0604020202020204" pitchFamily="34" charset="0"/>
              <a:buChar char="•"/>
              <a:defRPr sz="2200"/>
            </a:lvl3pPr>
            <a:lvl4pPr marL="900045" indent="-128579">
              <a:buFont typeface="Arial" panose="020B0604020202020204" pitchFamily="34" charset="0"/>
              <a:buChar char="•"/>
              <a:defRPr sz="2200"/>
            </a:lvl4pPr>
            <a:lvl5pPr marL="1157202" indent="-128579">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6" name="Straight Connector 25">
            <a:extLst>
              <a:ext uri="{FF2B5EF4-FFF2-40B4-BE49-F238E27FC236}">
                <a16:creationId xmlns:a16="http://schemas.microsoft.com/office/drawing/2014/main" id="{69E00F69-7167-E348-BEDB-D5A8C626DDBA}"/>
              </a:ext>
            </a:extLst>
          </p:cNvPr>
          <p:cNvCxnSpPr/>
          <p:nvPr/>
        </p:nvCxnSpPr>
        <p:spPr>
          <a:xfrm>
            <a:off x="0" y="6201307"/>
            <a:ext cx="12192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57A0FE86-E197-1A4A-8DD5-2DE12D2DD3A1}"/>
              </a:ext>
            </a:extLst>
          </p:cNvPr>
          <p:cNvSpPr>
            <a:spLocks noGrp="1"/>
          </p:cNvSpPr>
          <p:nvPr>
            <p:ph type="ftr" sz="quarter" idx="10"/>
          </p:nvPr>
        </p:nvSpPr>
        <p:spPr>
          <a:xfrm>
            <a:off x="630621" y="6353959"/>
            <a:ext cx="4848539" cy="388937"/>
          </a:xfrm>
        </p:spPr>
        <p:txBody>
          <a:bodyPr/>
          <a:lstStyle/>
          <a:p>
            <a:r>
              <a:rPr lang="en-US"/>
              <a:t>NuScale’s Small Modular Reactor in Europe</a:t>
            </a:r>
            <a:endParaRPr lang="en-US" dirty="0"/>
          </a:p>
        </p:txBody>
      </p:sp>
      <p:sp>
        <p:nvSpPr>
          <p:cNvPr id="11" name="Slide Number Placeholder 18">
            <a:extLst>
              <a:ext uri="{FF2B5EF4-FFF2-40B4-BE49-F238E27FC236}">
                <a16:creationId xmlns:a16="http://schemas.microsoft.com/office/drawing/2014/main" id="{86B34A6E-874F-2C45-AAD4-F13E4323FEDF}"/>
              </a:ext>
            </a:extLst>
          </p:cNvPr>
          <p:cNvSpPr>
            <a:spLocks noGrp="1"/>
          </p:cNvSpPr>
          <p:nvPr>
            <p:ph type="sldNum" sz="quarter" idx="11"/>
          </p:nvPr>
        </p:nvSpPr>
        <p:spPr>
          <a:xfrm>
            <a:off x="5818158" y="6356364"/>
            <a:ext cx="555703" cy="388937"/>
          </a:xfrm>
        </p:spPr>
        <p:txBody>
          <a:bodyPr/>
          <a:lstStyle/>
          <a:p>
            <a:fld id="{0B0CC80A-B2A5-BF42-9BFE-48C125E0F1C4}" type="slidenum">
              <a:rPr lang="en-US" smtClean="0"/>
              <a:t>‹#›</a:t>
            </a:fld>
            <a:endParaRPr lang="en-US"/>
          </a:p>
        </p:txBody>
      </p:sp>
      <p:pic>
        <p:nvPicPr>
          <p:cNvPr id="12" name="Picture 11">
            <a:extLst>
              <a:ext uri="{FF2B5EF4-FFF2-40B4-BE49-F238E27FC236}">
                <a16:creationId xmlns:a16="http://schemas.microsoft.com/office/drawing/2014/main" id="{A7731C8B-E11D-B64E-93C5-B2C63071D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3637" y="6325488"/>
            <a:ext cx="2189155" cy="445858"/>
          </a:xfrm>
          <a:prstGeom prst="rect">
            <a:avLst/>
          </a:prstGeom>
        </p:spPr>
      </p:pic>
    </p:spTree>
    <p:extLst>
      <p:ext uri="{BB962C8B-B14F-4D97-AF65-F5344CB8AC3E}">
        <p14:creationId xmlns:p14="http://schemas.microsoft.com/office/powerpoint/2010/main" val="287340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8075" y="365124"/>
            <a:ext cx="10568764" cy="96837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158949" y="1365048"/>
            <a:ext cx="4838627" cy="521819"/>
          </a:xfrm>
        </p:spPr>
        <p:txBody>
          <a:bodyPr anchor="b">
            <a:noAutofit/>
          </a:bodyPr>
          <a:lstStyle>
            <a:lvl1pPr marL="0" indent="0">
              <a:buNone/>
              <a:defRPr sz="2400" b="1" i="0">
                <a:latin typeface="+mj-lt"/>
                <a:ea typeface="Myriad Pro Cond" charset="0"/>
                <a:cs typeface="Myriad Pro Cond" charset="0"/>
              </a:defRPr>
            </a:lvl1pPr>
            <a:lvl2pPr marL="257156" indent="0">
              <a:buNone/>
              <a:defRPr sz="1125" b="1"/>
            </a:lvl2pPr>
            <a:lvl3pPr marL="514314" indent="0">
              <a:buNone/>
              <a:defRPr sz="1013" b="1"/>
            </a:lvl3pPr>
            <a:lvl4pPr marL="771467" indent="0">
              <a:buNone/>
              <a:defRPr sz="900" b="1"/>
            </a:lvl4pPr>
            <a:lvl5pPr marL="1028624" indent="0">
              <a:buNone/>
              <a:defRPr sz="900" b="1"/>
            </a:lvl5pPr>
            <a:lvl6pPr marL="1285779" indent="0">
              <a:buNone/>
              <a:defRPr sz="900" b="1"/>
            </a:lvl6pPr>
            <a:lvl7pPr marL="1542935" indent="0">
              <a:buNone/>
              <a:defRPr sz="900" b="1"/>
            </a:lvl7pPr>
            <a:lvl8pPr marL="1800090" indent="0">
              <a:buNone/>
              <a:defRPr sz="900" b="1"/>
            </a:lvl8pPr>
            <a:lvl9pPr marL="2057247" indent="0">
              <a:buNone/>
              <a:defRPr sz="900" b="1"/>
            </a:lvl9pPr>
          </a:lstStyle>
          <a:p>
            <a:pPr lvl="0"/>
            <a:r>
              <a:rPr lang="en-US" dirty="0"/>
              <a:t>Edit Master text styles</a:t>
            </a:r>
          </a:p>
        </p:txBody>
      </p:sp>
      <p:sp>
        <p:nvSpPr>
          <p:cNvPr id="4" name="Content Placeholder 3"/>
          <p:cNvSpPr>
            <a:spLocks noGrp="1"/>
          </p:cNvSpPr>
          <p:nvPr>
            <p:ph sz="half" idx="2"/>
          </p:nvPr>
        </p:nvSpPr>
        <p:spPr>
          <a:xfrm>
            <a:off x="1158949" y="1930209"/>
            <a:ext cx="4838627" cy="3767563"/>
          </a:xfrm>
        </p:spPr>
        <p:txBody>
          <a:bodyPr/>
          <a:lstStyle>
            <a:lvl1pPr marL="128579" indent="-128579">
              <a:buFont typeface="Arial" panose="020B0604020202020204" pitchFamily="34" charset="0"/>
              <a:buChar char="•"/>
              <a:defRPr sz="2400"/>
            </a:lvl1pPr>
            <a:lvl2pPr marL="385734" indent="-128579">
              <a:buFont typeface="Arial" panose="020B0604020202020204" pitchFamily="34" charset="0"/>
              <a:buChar char="•"/>
              <a:defRPr sz="2200"/>
            </a:lvl2pPr>
            <a:lvl3pPr marL="642891" indent="-128579">
              <a:buFont typeface="Arial" panose="020B0604020202020204" pitchFamily="34" charset="0"/>
              <a:buChar char="•"/>
              <a:defRPr sz="2200"/>
            </a:lvl3pPr>
            <a:lvl4pPr marL="900045" indent="-128579">
              <a:buFont typeface="Arial" panose="020B0604020202020204" pitchFamily="34" charset="0"/>
              <a:buChar char="•"/>
              <a:defRPr sz="2200"/>
            </a:lvl4pPr>
            <a:lvl5pPr marL="1157202" indent="-128579">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365048"/>
            <a:ext cx="4860851" cy="521819"/>
          </a:xfrm>
        </p:spPr>
        <p:txBody>
          <a:bodyPr anchor="b">
            <a:noAutofit/>
          </a:bodyPr>
          <a:lstStyle>
            <a:lvl1pPr marL="0" indent="0">
              <a:buNone/>
              <a:defRPr sz="2400" b="1" i="0">
                <a:latin typeface="+mj-lt"/>
                <a:ea typeface="Myriad Pro Cond" charset="0"/>
                <a:cs typeface="Myriad Pro Cond" charset="0"/>
              </a:defRPr>
            </a:lvl1pPr>
            <a:lvl2pPr marL="257156" indent="0">
              <a:buNone/>
              <a:defRPr sz="1125" b="1"/>
            </a:lvl2pPr>
            <a:lvl3pPr marL="514314" indent="0">
              <a:buNone/>
              <a:defRPr sz="1013" b="1"/>
            </a:lvl3pPr>
            <a:lvl4pPr marL="771467" indent="0">
              <a:buNone/>
              <a:defRPr sz="900" b="1"/>
            </a:lvl4pPr>
            <a:lvl5pPr marL="1028624" indent="0">
              <a:buNone/>
              <a:defRPr sz="900" b="1"/>
            </a:lvl5pPr>
            <a:lvl6pPr marL="1285779" indent="0">
              <a:buNone/>
              <a:defRPr sz="900" b="1"/>
            </a:lvl6pPr>
            <a:lvl7pPr marL="1542935" indent="0">
              <a:buNone/>
              <a:defRPr sz="900" b="1"/>
            </a:lvl7pPr>
            <a:lvl8pPr marL="1800090" indent="0">
              <a:buNone/>
              <a:defRPr sz="900" b="1"/>
            </a:lvl8pPr>
            <a:lvl9pPr marL="2057247" indent="0">
              <a:buNone/>
              <a:defRPr sz="900" b="1"/>
            </a:lvl9pPr>
          </a:lstStyle>
          <a:p>
            <a:pPr lvl="0"/>
            <a:r>
              <a:rPr lang="en-US" dirty="0"/>
              <a:t>Edit Master text styles</a:t>
            </a:r>
          </a:p>
        </p:txBody>
      </p:sp>
      <p:sp>
        <p:nvSpPr>
          <p:cNvPr id="6" name="Content Placeholder 5"/>
          <p:cNvSpPr>
            <a:spLocks noGrp="1"/>
          </p:cNvSpPr>
          <p:nvPr>
            <p:ph sz="quarter" idx="4"/>
          </p:nvPr>
        </p:nvSpPr>
        <p:spPr>
          <a:xfrm>
            <a:off x="6172210" y="1930209"/>
            <a:ext cx="4860849" cy="3767563"/>
          </a:xfrm>
        </p:spPr>
        <p:txBody>
          <a:bodyPr/>
          <a:lstStyle>
            <a:lvl1pPr marL="128579" indent="-128579">
              <a:buFont typeface="Arial" panose="020B0604020202020204" pitchFamily="34" charset="0"/>
              <a:buChar char="•"/>
              <a:defRPr sz="2400"/>
            </a:lvl1pPr>
            <a:lvl2pPr marL="385734" indent="-128579">
              <a:buFont typeface="Arial" panose="020B0604020202020204" pitchFamily="34" charset="0"/>
              <a:buChar char="•"/>
              <a:defRPr sz="2200"/>
            </a:lvl2pPr>
            <a:lvl3pPr marL="642891" indent="-128579">
              <a:buFont typeface="Arial" panose="020B0604020202020204" pitchFamily="34" charset="0"/>
              <a:buChar char="•"/>
              <a:defRPr sz="2200"/>
            </a:lvl3pPr>
            <a:lvl4pPr marL="900045" indent="-128579">
              <a:buFont typeface="Arial" panose="020B0604020202020204" pitchFamily="34" charset="0"/>
              <a:buChar char="•"/>
              <a:defRPr sz="2200"/>
            </a:lvl4pPr>
            <a:lvl5pPr marL="1157202" indent="-128579">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a:extLst>
              <a:ext uri="{FF2B5EF4-FFF2-40B4-BE49-F238E27FC236}">
                <a16:creationId xmlns:a16="http://schemas.microsoft.com/office/drawing/2014/main" id="{EA2B5024-880A-6243-88FD-CE509E82D6D8}"/>
              </a:ext>
            </a:extLst>
          </p:cNvPr>
          <p:cNvCxnSpPr/>
          <p:nvPr/>
        </p:nvCxnSpPr>
        <p:spPr>
          <a:xfrm>
            <a:off x="0" y="6201307"/>
            <a:ext cx="12192000" cy="24939"/>
          </a:xfrm>
          <a:prstGeom prst="line">
            <a:avLst/>
          </a:prstGeom>
          <a:ln w="19050">
            <a:solidFill>
              <a:srgbClr val="08568C"/>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08AD9757-63F5-C34E-9A12-7D1B2C919C6A}"/>
              </a:ext>
            </a:extLst>
          </p:cNvPr>
          <p:cNvSpPr>
            <a:spLocks noGrp="1"/>
          </p:cNvSpPr>
          <p:nvPr>
            <p:ph type="ftr" sz="quarter" idx="10"/>
          </p:nvPr>
        </p:nvSpPr>
        <p:spPr>
          <a:xfrm>
            <a:off x="584798" y="6353959"/>
            <a:ext cx="4894369" cy="388937"/>
          </a:xfrm>
        </p:spPr>
        <p:txBody>
          <a:bodyPr/>
          <a:lstStyle/>
          <a:p>
            <a:r>
              <a:rPr lang="en-US"/>
              <a:t>Report Title</a:t>
            </a:r>
            <a:endParaRPr lang="en-US" dirty="0"/>
          </a:p>
        </p:txBody>
      </p:sp>
      <p:sp>
        <p:nvSpPr>
          <p:cNvPr id="13" name="Slide Number Placeholder 18">
            <a:extLst>
              <a:ext uri="{FF2B5EF4-FFF2-40B4-BE49-F238E27FC236}">
                <a16:creationId xmlns:a16="http://schemas.microsoft.com/office/drawing/2014/main" id="{E4182527-D659-1E48-BA57-AE6985EF853E}"/>
              </a:ext>
            </a:extLst>
          </p:cNvPr>
          <p:cNvSpPr>
            <a:spLocks noGrp="1"/>
          </p:cNvSpPr>
          <p:nvPr>
            <p:ph type="sldNum" sz="quarter" idx="11"/>
          </p:nvPr>
        </p:nvSpPr>
        <p:spPr>
          <a:xfrm>
            <a:off x="5818158" y="6356364"/>
            <a:ext cx="555703" cy="388937"/>
          </a:xfrm>
        </p:spPr>
        <p:txBody>
          <a:bodyPr/>
          <a:lstStyle/>
          <a:p>
            <a:fld id="{0B0CC80A-B2A5-BF42-9BFE-48C125E0F1C4}" type="slidenum">
              <a:rPr lang="en-US" smtClean="0"/>
              <a:t>‹#›</a:t>
            </a:fld>
            <a:endParaRPr lang="en-US"/>
          </a:p>
        </p:txBody>
      </p:sp>
      <p:pic>
        <p:nvPicPr>
          <p:cNvPr id="14" name="Picture 13">
            <a:extLst>
              <a:ext uri="{FF2B5EF4-FFF2-40B4-BE49-F238E27FC236}">
                <a16:creationId xmlns:a16="http://schemas.microsoft.com/office/drawing/2014/main" id="{67BC1A12-68C5-2443-86F3-A358AA14D8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3637" y="6325488"/>
            <a:ext cx="2189155" cy="445858"/>
          </a:xfrm>
          <a:prstGeom prst="rect">
            <a:avLst/>
          </a:prstGeom>
        </p:spPr>
      </p:pic>
    </p:spTree>
    <p:extLst>
      <p:ext uri="{BB962C8B-B14F-4D97-AF65-F5344CB8AC3E}">
        <p14:creationId xmlns:p14="http://schemas.microsoft.com/office/powerpoint/2010/main" val="417652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8077" y="375340"/>
            <a:ext cx="10568763" cy="78143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382239" y="1333501"/>
            <a:ext cx="9420447" cy="465455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364"/>
            <a:ext cx="5208549" cy="388937"/>
          </a:xfrm>
          <a:prstGeom prst="rect">
            <a:avLst/>
          </a:prstGeom>
        </p:spPr>
        <p:txBody>
          <a:bodyPr vert="horz" lIns="91440" tIns="45720" rIns="91440" bIns="45720" rtlCol="0" anchor="t" anchorCtr="0"/>
          <a:lstStyle>
            <a:lvl1pPr algn="l">
              <a:defRPr sz="1000" b="0" i="0">
                <a:solidFill>
                  <a:schemeClr val="bg2">
                    <a:lumMod val="75000"/>
                  </a:schemeClr>
                </a:solidFill>
                <a:latin typeface="+mn-lt"/>
                <a:ea typeface="Myriad Pro Cond" charset="0"/>
                <a:cs typeface="Myriad Pro Cond" charset="0"/>
              </a:defRPr>
            </a:lvl1pPr>
          </a:lstStyle>
          <a:p>
            <a:r>
              <a:rPr lang="en-US"/>
              <a:t>NuScale’s Small Modular Reactor in Europe</a:t>
            </a:r>
            <a:endParaRPr lang="en-US" dirty="0"/>
          </a:p>
        </p:txBody>
      </p:sp>
      <p:sp>
        <p:nvSpPr>
          <p:cNvPr id="6" name="Slide Number Placeholder 5"/>
          <p:cNvSpPr>
            <a:spLocks noGrp="1"/>
          </p:cNvSpPr>
          <p:nvPr>
            <p:ph type="sldNum" sz="quarter" idx="4"/>
          </p:nvPr>
        </p:nvSpPr>
        <p:spPr>
          <a:xfrm>
            <a:off x="5818158" y="6356364"/>
            <a:ext cx="555703" cy="388937"/>
          </a:xfrm>
          <a:prstGeom prst="rect">
            <a:avLst/>
          </a:prstGeom>
        </p:spPr>
        <p:txBody>
          <a:bodyPr vert="horz" lIns="91440" tIns="45720" rIns="91440" bIns="45720" rtlCol="0" anchor="t" anchorCtr="0"/>
          <a:lstStyle>
            <a:lvl1pPr algn="ctr">
              <a:defRPr sz="1000" b="0" i="0">
                <a:solidFill>
                  <a:schemeClr val="bg2">
                    <a:lumMod val="75000"/>
                  </a:schemeClr>
                </a:solidFill>
                <a:latin typeface="+mn-lt"/>
                <a:ea typeface="Myriad Pro Cond" charset="0"/>
                <a:cs typeface="Myriad Pro Cond" charset="0"/>
              </a:defRPr>
            </a:lvl1pPr>
          </a:lstStyle>
          <a:p>
            <a:fld id="{0B0CC80A-B2A5-BF42-9BFE-48C125E0F1C4}" type="slidenum">
              <a:rPr lang="en-US" smtClean="0"/>
              <a:pPr/>
              <a:t>‹#›</a:t>
            </a:fld>
            <a:endParaRPr lang="en-US" dirty="0"/>
          </a:p>
        </p:txBody>
      </p:sp>
    </p:spTree>
    <p:extLst>
      <p:ext uri="{BB962C8B-B14F-4D97-AF65-F5344CB8AC3E}">
        <p14:creationId xmlns:p14="http://schemas.microsoft.com/office/powerpoint/2010/main" val="136244641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dt="0"/>
  <p:txStyles>
    <p:titleStyle>
      <a:lvl1pPr algn="ctr" defTabSz="514314" rtl="0" eaLnBrk="1" latinLnBrk="0" hangingPunct="1">
        <a:lnSpc>
          <a:spcPct val="90000"/>
        </a:lnSpc>
        <a:spcBef>
          <a:spcPct val="0"/>
        </a:spcBef>
        <a:buNone/>
        <a:defRPr sz="3200" b="1" i="0" kern="1200">
          <a:solidFill>
            <a:schemeClr val="accent1"/>
          </a:solidFill>
          <a:latin typeface="+mj-lt"/>
          <a:ea typeface="Myriad Pro Cond" charset="0"/>
          <a:cs typeface="Myriad Pro Con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79" indent="-128579" algn="l" defTabSz="514314" rtl="0" eaLnBrk="1" latinLnBrk="0" hangingPunct="1">
        <a:lnSpc>
          <a:spcPct val="100000"/>
        </a:lnSpc>
        <a:spcBef>
          <a:spcPts val="600"/>
        </a:spcBef>
        <a:spcAft>
          <a:spcPts val="600"/>
        </a:spcAft>
        <a:buClr>
          <a:schemeClr val="accent1"/>
        </a:buClr>
        <a:buFont typeface="Wingdings" pitchFamily="2" charset="2"/>
        <a:buChar char="§"/>
        <a:defRPr sz="2400" kern="1200">
          <a:solidFill>
            <a:schemeClr val="bg1"/>
          </a:solidFill>
          <a:latin typeface="+mn-lt"/>
          <a:ea typeface="+mn-ea"/>
          <a:cs typeface="+mn-cs"/>
        </a:defRPr>
      </a:lvl1pPr>
      <a:lvl2pPr marL="385734"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2pPr>
      <a:lvl3pPr marL="642891"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3pPr>
      <a:lvl4pPr marL="900045"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4pPr>
      <a:lvl5pPr marL="1157202"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5pPr>
      <a:lvl6pPr marL="1414355"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14"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669"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824"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14" rtl="0" eaLnBrk="1" latinLnBrk="0" hangingPunct="1">
        <a:defRPr sz="1013" kern="1200">
          <a:solidFill>
            <a:schemeClr val="tx1"/>
          </a:solidFill>
          <a:latin typeface="+mn-lt"/>
          <a:ea typeface="+mn-ea"/>
          <a:cs typeface="+mn-cs"/>
        </a:defRPr>
      </a:lvl1pPr>
      <a:lvl2pPr marL="257156" algn="l" defTabSz="514314" rtl="0" eaLnBrk="1" latinLnBrk="0" hangingPunct="1">
        <a:defRPr sz="1013" kern="1200">
          <a:solidFill>
            <a:schemeClr val="tx1"/>
          </a:solidFill>
          <a:latin typeface="+mn-lt"/>
          <a:ea typeface="+mn-ea"/>
          <a:cs typeface="+mn-cs"/>
        </a:defRPr>
      </a:lvl2pPr>
      <a:lvl3pPr marL="514314" algn="l" defTabSz="514314" rtl="0" eaLnBrk="1" latinLnBrk="0" hangingPunct="1">
        <a:defRPr sz="1013" kern="1200">
          <a:solidFill>
            <a:schemeClr val="tx1"/>
          </a:solidFill>
          <a:latin typeface="+mn-lt"/>
          <a:ea typeface="+mn-ea"/>
          <a:cs typeface="+mn-cs"/>
        </a:defRPr>
      </a:lvl3pPr>
      <a:lvl4pPr marL="771467" algn="l" defTabSz="514314" rtl="0" eaLnBrk="1" latinLnBrk="0" hangingPunct="1">
        <a:defRPr sz="1013" kern="1200">
          <a:solidFill>
            <a:schemeClr val="tx1"/>
          </a:solidFill>
          <a:latin typeface="+mn-lt"/>
          <a:ea typeface="+mn-ea"/>
          <a:cs typeface="+mn-cs"/>
        </a:defRPr>
      </a:lvl4pPr>
      <a:lvl5pPr marL="1028624" algn="l" defTabSz="514314" rtl="0" eaLnBrk="1" latinLnBrk="0" hangingPunct="1">
        <a:defRPr sz="1013" kern="1200">
          <a:solidFill>
            <a:schemeClr val="tx1"/>
          </a:solidFill>
          <a:latin typeface="+mn-lt"/>
          <a:ea typeface="+mn-ea"/>
          <a:cs typeface="+mn-cs"/>
        </a:defRPr>
      </a:lvl5pPr>
      <a:lvl6pPr marL="1285779" algn="l" defTabSz="514314" rtl="0" eaLnBrk="1" latinLnBrk="0" hangingPunct="1">
        <a:defRPr sz="1013" kern="1200">
          <a:solidFill>
            <a:schemeClr val="tx1"/>
          </a:solidFill>
          <a:latin typeface="+mn-lt"/>
          <a:ea typeface="+mn-ea"/>
          <a:cs typeface="+mn-cs"/>
        </a:defRPr>
      </a:lvl6pPr>
      <a:lvl7pPr marL="1542935" algn="l" defTabSz="514314" rtl="0" eaLnBrk="1" latinLnBrk="0" hangingPunct="1">
        <a:defRPr sz="1013" kern="1200">
          <a:solidFill>
            <a:schemeClr val="tx1"/>
          </a:solidFill>
          <a:latin typeface="+mn-lt"/>
          <a:ea typeface="+mn-ea"/>
          <a:cs typeface="+mn-cs"/>
        </a:defRPr>
      </a:lvl7pPr>
      <a:lvl8pPr marL="1800090" algn="l" defTabSz="514314" rtl="0" eaLnBrk="1" latinLnBrk="0" hangingPunct="1">
        <a:defRPr sz="1013" kern="1200">
          <a:solidFill>
            <a:schemeClr val="tx1"/>
          </a:solidFill>
          <a:latin typeface="+mn-lt"/>
          <a:ea typeface="+mn-ea"/>
          <a:cs typeface="+mn-cs"/>
        </a:defRPr>
      </a:lvl8pPr>
      <a:lvl9pPr marL="2057247" algn="l" defTabSz="514314"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296" userDrawn="1">
          <p15:clr>
            <a:srgbClr val="F26B43"/>
          </p15:clr>
        </p15:guide>
        <p15:guide id="3" pos="384" userDrawn="1">
          <p15:clr>
            <a:srgbClr val="F26B43"/>
          </p15:clr>
        </p15:guide>
        <p15:guide id="4" orient="horz" pos="4032" userDrawn="1">
          <p15:clr>
            <a:srgbClr val="F26B43"/>
          </p15:clr>
        </p15:guide>
        <p15:guide id="5" orient="horz" pos="840" userDrawn="1">
          <p15:clr>
            <a:srgbClr val="F26B43"/>
          </p15:clr>
        </p15:guide>
        <p15:guide id="6" orient="horz" pos="1200" userDrawn="1">
          <p15:clr>
            <a:srgbClr val="F26B43"/>
          </p15:clr>
        </p15:guide>
        <p15:guide id="7" pos="576" userDrawn="1">
          <p15:clr>
            <a:srgbClr val="F26B43"/>
          </p15:clr>
        </p15:guide>
        <p15:guide id="9" orient="horz" pos="288" userDrawn="1">
          <p15:clr>
            <a:srgbClr val="F26B43"/>
          </p15:clr>
        </p15:guide>
        <p15:guide id="10" orient="horz" pos="552" userDrawn="1">
          <p15:clr>
            <a:srgbClr val="F26B43"/>
          </p15:clr>
        </p15:guide>
        <p15:guide id="11" pos="7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eurostat/cache/infographs/energy/bloc-2a.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A4FD4-CCB2-A845-99F8-100F5ACB14BA}"/>
              </a:ext>
            </a:extLst>
          </p:cNvPr>
          <p:cNvSpPr>
            <a:spLocks noGrp="1"/>
          </p:cNvSpPr>
          <p:nvPr>
            <p:ph type="ctrTitle"/>
          </p:nvPr>
        </p:nvSpPr>
        <p:spPr>
          <a:xfrm>
            <a:off x="5181600" y="622033"/>
            <a:ext cx="5728570" cy="2128920"/>
          </a:xfrm>
        </p:spPr>
        <p:txBody>
          <a:bodyPr/>
          <a:lstStyle/>
          <a:p>
            <a:r>
              <a:rPr lang="en-US" sz="4400" dirty="0"/>
              <a:t>Ukraine Impact on European Gas Markets</a:t>
            </a:r>
          </a:p>
        </p:txBody>
      </p:sp>
      <p:sp>
        <p:nvSpPr>
          <p:cNvPr id="5" name="Subtitle 4">
            <a:extLst>
              <a:ext uri="{FF2B5EF4-FFF2-40B4-BE49-F238E27FC236}">
                <a16:creationId xmlns:a16="http://schemas.microsoft.com/office/drawing/2014/main" id="{BB56E679-0EE1-7B44-8434-F5B97A8620E2}"/>
              </a:ext>
            </a:extLst>
          </p:cNvPr>
          <p:cNvSpPr>
            <a:spLocks noGrp="1"/>
          </p:cNvSpPr>
          <p:nvPr>
            <p:ph type="subTitle" idx="1"/>
          </p:nvPr>
        </p:nvSpPr>
        <p:spPr>
          <a:xfrm>
            <a:off x="5410201" y="3000907"/>
            <a:ext cx="5257798" cy="1200235"/>
          </a:xfrm>
        </p:spPr>
        <p:txBody>
          <a:bodyPr/>
          <a:lstStyle/>
          <a:p>
            <a:pPr>
              <a:spcBef>
                <a:spcPts val="1351"/>
              </a:spcBef>
            </a:pPr>
            <a:r>
              <a:rPr lang="en-US" sz="2300" dirty="0"/>
              <a:t>Difficulty Replacing Russian Imports Has Exposed Biased Network Design</a:t>
            </a:r>
          </a:p>
        </p:txBody>
      </p:sp>
      <p:sp>
        <p:nvSpPr>
          <p:cNvPr id="6" name="Text Placeholder 5">
            <a:extLst>
              <a:ext uri="{FF2B5EF4-FFF2-40B4-BE49-F238E27FC236}">
                <a16:creationId xmlns:a16="http://schemas.microsoft.com/office/drawing/2014/main" id="{FF69A472-5398-C044-8D56-231292D6B54E}"/>
              </a:ext>
            </a:extLst>
          </p:cNvPr>
          <p:cNvSpPr>
            <a:spLocks noGrp="1"/>
          </p:cNvSpPr>
          <p:nvPr>
            <p:ph type="body" sz="quarter" idx="10"/>
          </p:nvPr>
        </p:nvSpPr>
        <p:spPr>
          <a:xfrm>
            <a:off x="5410200" y="4201142"/>
            <a:ext cx="5029200" cy="376343"/>
          </a:xfrm>
        </p:spPr>
        <p:txBody>
          <a:bodyPr/>
          <a:lstStyle/>
          <a:p>
            <a:r>
              <a:rPr lang="en-US" sz="2000" dirty="0"/>
              <a:t>Arjun Flora</a:t>
            </a:r>
          </a:p>
        </p:txBody>
      </p:sp>
      <p:sp>
        <p:nvSpPr>
          <p:cNvPr id="7" name="Text Placeholder 6">
            <a:extLst>
              <a:ext uri="{FF2B5EF4-FFF2-40B4-BE49-F238E27FC236}">
                <a16:creationId xmlns:a16="http://schemas.microsoft.com/office/drawing/2014/main" id="{B425FA44-48E4-4041-A997-FA115EEF545B}"/>
              </a:ext>
            </a:extLst>
          </p:cNvPr>
          <p:cNvSpPr>
            <a:spLocks noGrp="1"/>
          </p:cNvSpPr>
          <p:nvPr>
            <p:ph type="body" sz="quarter" idx="11"/>
          </p:nvPr>
        </p:nvSpPr>
        <p:spPr>
          <a:xfrm>
            <a:off x="5638800" y="4556646"/>
            <a:ext cx="4572000" cy="376343"/>
          </a:xfrm>
        </p:spPr>
        <p:txBody>
          <a:bodyPr/>
          <a:lstStyle/>
          <a:p>
            <a:r>
              <a:rPr lang="en-US" dirty="0"/>
              <a:t>May 19, 2022</a:t>
            </a:r>
          </a:p>
        </p:txBody>
      </p:sp>
    </p:spTree>
    <p:extLst>
      <p:ext uri="{BB962C8B-B14F-4D97-AF65-F5344CB8AC3E}">
        <p14:creationId xmlns:p14="http://schemas.microsoft.com/office/powerpoint/2010/main" val="103894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4F9C-BE11-43E6-910A-BD7A54083FF7}"/>
              </a:ext>
            </a:extLst>
          </p:cNvPr>
          <p:cNvSpPr>
            <a:spLocks noGrp="1"/>
          </p:cNvSpPr>
          <p:nvPr>
            <p:ph type="title"/>
          </p:nvPr>
        </p:nvSpPr>
        <p:spPr>
          <a:xfrm>
            <a:off x="1725201" y="365650"/>
            <a:ext cx="8734515" cy="781432"/>
          </a:xfrm>
        </p:spPr>
        <p:txBody>
          <a:bodyPr/>
          <a:lstStyle/>
          <a:p>
            <a:r>
              <a:rPr lang="en-US" dirty="0"/>
              <a:t>Recap</a:t>
            </a:r>
          </a:p>
        </p:txBody>
      </p:sp>
      <p:sp>
        <p:nvSpPr>
          <p:cNvPr id="5" name="Slide Number Placeholder 4">
            <a:extLst>
              <a:ext uri="{FF2B5EF4-FFF2-40B4-BE49-F238E27FC236}">
                <a16:creationId xmlns:a16="http://schemas.microsoft.com/office/drawing/2014/main" id="{D888B611-77CD-455C-BE88-A942BF1C44A1}"/>
              </a:ext>
            </a:extLst>
          </p:cNvPr>
          <p:cNvSpPr>
            <a:spLocks noGrp="1"/>
          </p:cNvSpPr>
          <p:nvPr>
            <p:ph type="sldNum" sz="quarter" idx="11"/>
          </p:nvPr>
        </p:nvSpPr>
        <p:spPr/>
        <p:txBody>
          <a:bodyPr/>
          <a:lstStyle/>
          <a:p>
            <a:fld id="{0B0CC80A-B2A5-BF42-9BFE-48C125E0F1C4}" type="slidenum">
              <a:rPr lang="en-US" smtClean="0"/>
              <a:t>10</a:t>
            </a:fld>
            <a:endParaRPr lang="en-US" dirty="0"/>
          </a:p>
        </p:txBody>
      </p:sp>
      <p:sp>
        <p:nvSpPr>
          <p:cNvPr id="7" name="Content Placeholder 6">
            <a:extLst>
              <a:ext uri="{FF2B5EF4-FFF2-40B4-BE49-F238E27FC236}">
                <a16:creationId xmlns:a16="http://schemas.microsoft.com/office/drawing/2014/main" id="{8EC760C5-EE0C-43CB-9136-F161634FFF56}"/>
              </a:ext>
            </a:extLst>
          </p:cNvPr>
          <p:cNvSpPr>
            <a:spLocks noGrp="1"/>
          </p:cNvSpPr>
          <p:nvPr>
            <p:ph idx="1"/>
          </p:nvPr>
        </p:nvSpPr>
        <p:spPr>
          <a:xfrm>
            <a:off x="367549" y="996696"/>
            <a:ext cx="11693092" cy="4948823"/>
          </a:xfrm>
        </p:spPr>
        <p:txBody>
          <a:bodyPr/>
          <a:lstStyle/>
          <a:p>
            <a:pPr marL="266700" indent="-266700">
              <a:spcAft>
                <a:spcPts val="1200"/>
              </a:spcAft>
            </a:pPr>
            <a:r>
              <a:rPr lang="en-GB" dirty="0"/>
              <a:t>Europe is dependent on Russian gas, some countries more than others.</a:t>
            </a:r>
          </a:p>
          <a:p>
            <a:pPr marL="266700" indent="-266700">
              <a:spcAft>
                <a:spcPts val="1200"/>
              </a:spcAft>
            </a:pPr>
            <a:r>
              <a:rPr lang="en-GB" dirty="0"/>
              <a:t>Europe was already facing a gas price crisis before the invasion, partly caused by reduced Russian flows.</a:t>
            </a:r>
          </a:p>
          <a:p>
            <a:pPr marL="266700" indent="-266700">
              <a:spcAft>
                <a:spcPts val="1200"/>
              </a:spcAft>
            </a:pPr>
            <a:r>
              <a:rPr lang="en-GB" dirty="0"/>
              <a:t>The Ukraine crisis has highlighted flaws in Europe’s gas network design, with gas unable to flow to where it is needed without Russian supply.</a:t>
            </a:r>
          </a:p>
          <a:p>
            <a:pPr marL="266700" indent="-266700">
              <a:spcAft>
                <a:spcPts val="1200"/>
              </a:spcAft>
            </a:pPr>
            <a:r>
              <a:rPr lang="en-GB" dirty="0"/>
              <a:t>These flaws have been caused in part by profit-focused gas companies, whose vested interests have been allowed to distort the network planning process.</a:t>
            </a:r>
          </a:p>
          <a:p>
            <a:pPr marL="266700" indent="-266700">
              <a:spcAft>
                <a:spcPts val="1200"/>
              </a:spcAft>
            </a:pPr>
            <a:r>
              <a:rPr lang="en-GB" dirty="0"/>
              <a:t>Europe seeks short term price and supply fixes, but this demand will be temporary. </a:t>
            </a:r>
          </a:p>
          <a:p>
            <a:pPr marL="266700" indent="-266700">
              <a:spcAft>
                <a:spcPts val="1200"/>
              </a:spcAft>
            </a:pPr>
            <a:r>
              <a:rPr lang="en-GB" dirty="0" err="1"/>
              <a:t>REPowerEU</a:t>
            </a:r>
            <a:r>
              <a:rPr lang="en-GB" dirty="0"/>
              <a:t>, announced yesterday; overall positive, EU plans to reduce Russian gas dependence and gas demand  by 2030 – some question marks around hydrogen planning</a:t>
            </a:r>
            <a:endParaRPr lang="en-GB" dirty="0">
              <a:solidFill>
                <a:srgbClr val="FF0000"/>
              </a:solidFill>
            </a:endParaRPr>
          </a:p>
        </p:txBody>
      </p:sp>
      <p:sp>
        <p:nvSpPr>
          <p:cNvPr id="6" name="Footer Placeholder 5">
            <a:extLst>
              <a:ext uri="{FF2B5EF4-FFF2-40B4-BE49-F238E27FC236}">
                <a16:creationId xmlns:a16="http://schemas.microsoft.com/office/drawing/2014/main" id="{9EB14D7F-8E50-6328-009B-1E6AE06DDC08}"/>
              </a:ext>
            </a:extLst>
          </p:cNvPr>
          <p:cNvSpPr txBox="1">
            <a:spLocks/>
          </p:cNvSpPr>
          <p:nvPr/>
        </p:nvSpPr>
        <p:spPr>
          <a:xfrm>
            <a:off x="509452" y="6353949"/>
            <a:ext cx="3017520" cy="388939"/>
          </a:xfrm>
          <a:prstGeom prst="rect">
            <a:avLst/>
          </a:prstGeom>
        </p:spPr>
        <p:txBody>
          <a:bodyPr vert="horz" lIns="91440" tIns="45720" rIns="91440" bIns="45720" rtlCol="0" anchor="t" anchorCtr="0"/>
          <a:lstStyle>
            <a:defPPr>
              <a:defRPr lang="en-US"/>
            </a:defPPr>
            <a:lvl1pPr marL="0" algn="l" defTabSz="914400" rtl="0" eaLnBrk="1" latinLnBrk="0" hangingPunct="1">
              <a:defRPr sz="1000" b="0" i="0" kern="1200">
                <a:solidFill>
                  <a:schemeClr val="bg2">
                    <a:lumMod val="75000"/>
                  </a:schemeClr>
                </a:solidFill>
                <a:latin typeface="+mn-lt"/>
                <a:ea typeface="Myriad Pro Cond" charset="0"/>
                <a:cs typeface="Myriad Pro Con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Ukraine Impact on European Gas Markets</a:t>
            </a:r>
          </a:p>
          <a:p>
            <a:endParaRPr lang="en-US" dirty="0"/>
          </a:p>
        </p:txBody>
      </p:sp>
    </p:spTree>
    <p:extLst>
      <p:ext uri="{BB962C8B-B14F-4D97-AF65-F5344CB8AC3E}">
        <p14:creationId xmlns:p14="http://schemas.microsoft.com/office/powerpoint/2010/main" val="36036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A7AE-7119-4D02-AF31-EE28F37872D4}"/>
              </a:ext>
            </a:extLst>
          </p:cNvPr>
          <p:cNvSpPr/>
          <p:nvPr/>
        </p:nvSpPr>
        <p:spPr>
          <a:xfrm>
            <a:off x="4406630" y="1"/>
            <a:ext cx="7785370" cy="6858000"/>
          </a:xfrm>
          <a:prstGeom prst="rect">
            <a:avLst/>
          </a:prstGeom>
          <a:solidFill>
            <a:srgbClr val="085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08568C"/>
              </a:solidFill>
            </a:endParaRPr>
          </a:p>
        </p:txBody>
      </p:sp>
      <p:sp>
        <p:nvSpPr>
          <p:cNvPr id="8" name="Rounded Rectangle 13">
            <a:extLst>
              <a:ext uri="{FF2B5EF4-FFF2-40B4-BE49-F238E27FC236}">
                <a16:creationId xmlns:a16="http://schemas.microsoft.com/office/drawing/2014/main" id="{AA778FC1-B879-43E0-82CC-9509D971EBC1}"/>
              </a:ext>
            </a:extLst>
          </p:cNvPr>
          <p:cNvSpPr/>
          <p:nvPr/>
        </p:nvSpPr>
        <p:spPr>
          <a:xfrm>
            <a:off x="4848837" y="461665"/>
            <a:ext cx="6926639" cy="5890478"/>
          </a:xfrm>
          <a:prstGeom prst="roundRect">
            <a:avLst>
              <a:gd name="adj" fmla="val 5556"/>
            </a:avLst>
          </a:prstGeom>
          <a:solidFill>
            <a:schemeClr val="tx1"/>
          </a:solidFill>
          <a:ln>
            <a:solidFill>
              <a:srgbClr val="0856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0BDF-6F93-7E49-9BEB-CEC3839FC78F}"/>
              </a:ext>
            </a:extLst>
          </p:cNvPr>
          <p:cNvSpPr>
            <a:spLocks noGrp="1"/>
          </p:cNvSpPr>
          <p:nvPr>
            <p:ph type="sldNum" sz="quarter" idx="12"/>
          </p:nvPr>
        </p:nvSpPr>
        <p:spPr>
          <a:xfrm>
            <a:off x="3529584" y="6420143"/>
            <a:ext cx="7946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CEAEC7-A5D1-46F0-9EA8-06B95EA9684D}" type="slidenum">
              <a:rPr lang="en-US" smtClean="0">
                <a:solidFill>
                  <a:schemeClr val="accent1"/>
                </a:solidFill>
              </a:rPr>
              <a:pPr/>
              <a:t>2</a:t>
            </a:fld>
            <a:endParaRPr lang="en-US">
              <a:solidFill>
                <a:schemeClr val="accent1"/>
              </a:solidFill>
            </a:endParaRPr>
          </a:p>
        </p:txBody>
      </p:sp>
      <p:sp>
        <p:nvSpPr>
          <p:cNvPr id="23" name="Title 5">
            <a:extLst>
              <a:ext uri="{FF2B5EF4-FFF2-40B4-BE49-F238E27FC236}">
                <a16:creationId xmlns:a16="http://schemas.microsoft.com/office/drawing/2014/main" id="{846BDFCE-C220-42F4-A607-5343FA0C8305}"/>
              </a:ext>
            </a:extLst>
          </p:cNvPr>
          <p:cNvSpPr txBox="1">
            <a:spLocks/>
          </p:cNvSpPr>
          <p:nvPr/>
        </p:nvSpPr>
        <p:spPr>
          <a:xfrm>
            <a:off x="228600" y="253390"/>
            <a:ext cx="4013270" cy="5746578"/>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00"/>
              </a:lnSpc>
            </a:pPr>
            <a:r>
              <a:rPr lang="en-US" sz="2400" dirty="0">
                <a:solidFill>
                  <a:srgbClr val="08568C"/>
                </a:solidFill>
                <a:latin typeface="Calibri" panose="020F0502020204030204" pitchFamily="34" charset="0"/>
                <a:cs typeface="Calibri" panose="020F0502020204030204" pitchFamily="34" charset="0"/>
              </a:rPr>
              <a:t>European gas demand has been flat, but reduced production means increased imports – historic reliance on Russian gas…</a:t>
            </a: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4000"/>
              </a:lnSpc>
            </a:pPr>
            <a:r>
              <a:rPr lang="en-US" sz="2400" dirty="0">
                <a:solidFill>
                  <a:srgbClr val="08568C"/>
                </a:solidFill>
                <a:latin typeface="Calibri" panose="020F0502020204030204" pitchFamily="34" charset="0"/>
                <a:cs typeface="Calibri" panose="020F0502020204030204" pitchFamily="34" charset="0"/>
              </a:rPr>
              <a:t>…used for power generation, buildings heating (and cooking), and as an industrial fuel and feedstock.</a:t>
            </a: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149D0AD-B139-4039-B61C-6020612F3643}"/>
              </a:ext>
            </a:extLst>
          </p:cNvPr>
          <p:cNvSpPr txBox="1"/>
          <p:nvPr/>
        </p:nvSpPr>
        <p:spPr>
          <a:xfrm>
            <a:off x="4848837" y="0"/>
            <a:ext cx="6926639" cy="461665"/>
          </a:xfrm>
          <a:prstGeom prst="rect">
            <a:avLst/>
          </a:prstGeom>
          <a:noFill/>
        </p:spPr>
        <p:txBody>
          <a:bodyPr wrap="square" rtlCol="0">
            <a:spAutoFit/>
          </a:bodyPr>
          <a:lstStyle/>
          <a:p>
            <a:pPr algn="ctr"/>
            <a:r>
              <a:rPr lang="en-US" sz="2400" b="1" dirty="0"/>
              <a:t>EU+UK Gas Demand</a:t>
            </a:r>
          </a:p>
        </p:txBody>
      </p:sp>
      <p:sp>
        <p:nvSpPr>
          <p:cNvPr id="17" name="TextBox 16">
            <a:extLst>
              <a:ext uri="{FF2B5EF4-FFF2-40B4-BE49-F238E27FC236}">
                <a16:creationId xmlns:a16="http://schemas.microsoft.com/office/drawing/2014/main" id="{75BCF60B-B242-56BA-71BD-FFB8ED483A6E}"/>
              </a:ext>
            </a:extLst>
          </p:cNvPr>
          <p:cNvSpPr txBox="1"/>
          <p:nvPr/>
        </p:nvSpPr>
        <p:spPr>
          <a:xfrm>
            <a:off x="6096000" y="6389972"/>
            <a:ext cx="5757256" cy="338554"/>
          </a:xfrm>
          <a:prstGeom prst="rect">
            <a:avLst/>
          </a:prstGeom>
          <a:noFill/>
        </p:spPr>
        <p:txBody>
          <a:bodyPr wrap="square" rtlCol="0">
            <a:spAutoFit/>
          </a:bodyPr>
          <a:lstStyle/>
          <a:p>
            <a:pPr algn="r"/>
            <a:r>
              <a:rPr lang="en-US" sz="1600" i="1" dirty="0"/>
              <a:t>Source: U.S. Energy Information Administration, IHS Markit.</a:t>
            </a:r>
          </a:p>
        </p:txBody>
      </p:sp>
      <p:graphicFrame>
        <p:nvGraphicFramePr>
          <p:cNvPr id="18" name="Chart 17">
            <a:extLst>
              <a:ext uri="{FF2B5EF4-FFF2-40B4-BE49-F238E27FC236}">
                <a16:creationId xmlns:a16="http://schemas.microsoft.com/office/drawing/2014/main" id="{69140FE8-7C29-4EB0-B186-1C3292AFDDA8}"/>
              </a:ext>
            </a:extLst>
          </p:cNvPr>
          <p:cNvGraphicFramePr>
            <a:graphicFrameLocks/>
          </p:cNvGraphicFramePr>
          <p:nvPr>
            <p:extLst>
              <p:ext uri="{D42A27DB-BD31-4B8C-83A1-F6EECF244321}">
                <p14:modId xmlns:p14="http://schemas.microsoft.com/office/powerpoint/2010/main" val="424449634"/>
              </p:ext>
            </p:extLst>
          </p:nvPr>
        </p:nvGraphicFramePr>
        <p:xfrm>
          <a:off x="5792484" y="572904"/>
          <a:ext cx="4848231" cy="313232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F837C4ED-10FE-E95B-B3FD-FEF586D0DEFA}"/>
              </a:ext>
            </a:extLst>
          </p:cNvPr>
          <p:cNvPicPr>
            <a:picLocks noChangeAspect="1"/>
          </p:cNvPicPr>
          <p:nvPr/>
        </p:nvPicPr>
        <p:blipFill>
          <a:blip r:embed="rId4"/>
          <a:stretch>
            <a:fillRect/>
          </a:stretch>
        </p:blipFill>
        <p:spPr>
          <a:xfrm>
            <a:off x="5917732" y="3831154"/>
            <a:ext cx="5093499" cy="2348903"/>
          </a:xfrm>
          <a:prstGeom prst="rect">
            <a:avLst/>
          </a:prstGeom>
        </p:spPr>
      </p:pic>
      <p:pic>
        <p:nvPicPr>
          <p:cNvPr id="12" name="Picture 11">
            <a:extLst>
              <a:ext uri="{FF2B5EF4-FFF2-40B4-BE49-F238E27FC236}">
                <a16:creationId xmlns:a16="http://schemas.microsoft.com/office/drawing/2014/main" id="{562B2A74-7C40-90E6-3755-8F4CB51DFB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292848"/>
            <a:ext cx="2376518" cy="484018"/>
          </a:xfrm>
          <a:prstGeom prst="rect">
            <a:avLst/>
          </a:prstGeom>
        </p:spPr>
      </p:pic>
    </p:spTree>
    <p:extLst>
      <p:ext uri="{BB962C8B-B14F-4D97-AF65-F5344CB8AC3E}">
        <p14:creationId xmlns:p14="http://schemas.microsoft.com/office/powerpoint/2010/main" val="254925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A7AE-7119-4D02-AF31-EE28F37872D4}"/>
              </a:ext>
            </a:extLst>
          </p:cNvPr>
          <p:cNvSpPr/>
          <p:nvPr/>
        </p:nvSpPr>
        <p:spPr>
          <a:xfrm>
            <a:off x="4406630" y="1"/>
            <a:ext cx="7785370" cy="6858000"/>
          </a:xfrm>
          <a:prstGeom prst="rect">
            <a:avLst/>
          </a:prstGeom>
          <a:solidFill>
            <a:srgbClr val="085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08568C"/>
              </a:solidFill>
            </a:endParaRPr>
          </a:p>
        </p:txBody>
      </p:sp>
      <p:sp>
        <p:nvSpPr>
          <p:cNvPr id="8" name="Rounded Rectangle 13">
            <a:extLst>
              <a:ext uri="{FF2B5EF4-FFF2-40B4-BE49-F238E27FC236}">
                <a16:creationId xmlns:a16="http://schemas.microsoft.com/office/drawing/2014/main" id="{AA778FC1-B879-43E0-82CC-9509D971EBC1}"/>
              </a:ext>
            </a:extLst>
          </p:cNvPr>
          <p:cNvSpPr/>
          <p:nvPr/>
        </p:nvSpPr>
        <p:spPr>
          <a:xfrm>
            <a:off x="4848837" y="461665"/>
            <a:ext cx="6926639" cy="5890478"/>
          </a:xfrm>
          <a:prstGeom prst="roundRect">
            <a:avLst>
              <a:gd name="adj" fmla="val 5556"/>
            </a:avLst>
          </a:prstGeom>
          <a:solidFill>
            <a:schemeClr val="tx1"/>
          </a:solidFill>
          <a:ln>
            <a:solidFill>
              <a:srgbClr val="0856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0BDF-6F93-7E49-9BEB-CEC3839FC78F}"/>
              </a:ext>
            </a:extLst>
          </p:cNvPr>
          <p:cNvSpPr>
            <a:spLocks noGrp="1"/>
          </p:cNvSpPr>
          <p:nvPr>
            <p:ph type="sldNum" sz="quarter" idx="12"/>
          </p:nvPr>
        </p:nvSpPr>
        <p:spPr>
          <a:xfrm>
            <a:off x="3529584" y="6420143"/>
            <a:ext cx="7946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CEAEC7-A5D1-46F0-9EA8-06B95EA9684D}" type="slidenum">
              <a:rPr lang="en-US" smtClean="0">
                <a:solidFill>
                  <a:schemeClr val="accent1"/>
                </a:solidFill>
              </a:rPr>
              <a:pPr/>
              <a:t>3</a:t>
            </a:fld>
            <a:endParaRPr lang="en-US">
              <a:solidFill>
                <a:schemeClr val="accent1"/>
              </a:solidFill>
            </a:endParaRPr>
          </a:p>
        </p:txBody>
      </p:sp>
      <p:sp>
        <p:nvSpPr>
          <p:cNvPr id="23" name="Title 5">
            <a:extLst>
              <a:ext uri="{FF2B5EF4-FFF2-40B4-BE49-F238E27FC236}">
                <a16:creationId xmlns:a16="http://schemas.microsoft.com/office/drawing/2014/main" id="{846BDFCE-C220-42F4-A607-5343FA0C8305}"/>
              </a:ext>
            </a:extLst>
          </p:cNvPr>
          <p:cNvSpPr txBox="1">
            <a:spLocks/>
          </p:cNvSpPr>
          <p:nvPr/>
        </p:nvSpPr>
        <p:spPr>
          <a:xfrm>
            <a:off x="228600" y="253389"/>
            <a:ext cx="4013270" cy="6079841"/>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00"/>
              </a:lnSpc>
            </a:pPr>
            <a:r>
              <a:rPr lang="en-US" sz="2400" dirty="0">
                <a:solidFill>
                  <a:srgbClr val="08568C"/>
                </a:solidFill>
                <a:latin typeface="Calibri" panose="020F0502020204030204" pitchFamily="34" charset="0"/>
                <a:cs typeface="Calibri" panose="020F0502020204030204" pitchFamily="34" charset="0"/>
              </a:rPr>
              <a:t>But it’s not that simple…</a:t>
            </a: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4000"/>
              </a:lnSpc>
            </a:pPr>
            <a:r>
              <a:rPr lang="en-US" sz="2400" dirty="0">
                <a:solidFill>
                  <a:srgbClr val="08568C"/>
                </a:solidFill>
                <a:latin typeface="Calibri" panose="020F0502020204030204" pitchFamily="34" charset="0"/>
                <a:cs typeface="Calibri" panose="020F0502020204030204" pitchFamily="34" charset="0"/>
              </a:rPr>
              <a:t>…Russian gas dependency varies significantly among European nations…</a:t>
            </a: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149D0AD-B139-4039-B61C-6020612F3643}"/>
              </a:ext>
            </a:extLst>
          </p:cNvPr>
          <p:cNvSpPr txBox="1"/>
          <p:nvPr/>
        </p:nvSpPr>
        <p:spPr>
          <a:xfrm>
            <a:off x="4657725" y="0"/>
            <a:ext cx="7117751" cy="461665"/>
          </a:xfrm>
          <a:prstGeom prst="rect">
            <a:avLst/>
          </a:prstGeom>
          <a:noFill/>
        </p:spPr>
        <p:txBody>
          <a:bodyPr wrap="square" rtlCol="0">
            <a:spAutoFit/>
          </a:bodyPr>
          <a:lstStyle/>
          <a:p>
            <a:pPr algn="r"/>
            <a:r>
              <a:rPr lang="en-US" sz="2400" b="1" dirty="0"/>
              <a:t>European Nation Dependency on Russian Gas Imports</a:t>
            </a:r>
          </a:p>
        </p:txBody>
      </p:sp>
      <p:sp>
        <p:nvSpPr>
          <p:cNvPr id="12" name="TextBox 11">
            <a:extLst>
              <a:ext uri="{FF2B5EF4-FFF2-40B4-BE49-F238E27FC236}">
                <a16:creationId xmlns:a16="http://schemas.microsoft.com/office/drawing/2014/main" id="{B507C569-EBC2-131F-E14F-B96B6D77980A}"/>
              </a:ext>
            </a:extLst>
          </p:cNvPr>
          <p:cNvSpPr txBox="1"/>
          <p:nvPr/>
        </p:nvSpPr>
        <p:spPr>
          <a:xfrm>
            <a:off x="6018220" y="6396335"/>
            <a:ext cx="5757256" cy="338554"/>
          </a:xfrm>
          <a:prstGeom prst="rect">
            <a:avLst/>
          </a:prstGeom>
          <a:noFill/>
        </p:spPr>
        <p:txBody>
          <a:bodyPr wrap="square" rtlCol="0">
            <a:spAutoFit/>
          </a:bodyPr>
          <a:lstStyle/>
          <a:p>
            <a:pPr algn="r"/>
            <a:r>
              <a:rPr lang="en-US" sz="1600" i="1" dirty="0"/>
              <a:t>Source: Eurostat.</a:t>
            </a:r>
          </a:p>
        </p:txBody>
      </p:sp>
      <p:pic>
        <p:nvPicPr>
          <p:cNvPr id="1026" name="Picture 2">
            <a:extLst>
              <a:ext uri="{FF2B5EF4-FFF2-40B4-BE49-F238E27FC236}">
                <a16:creationId xmlns:a16="http://schemas.microsoft.com/office/drawing/2014/main" id="{F52B36E7-A32E-F3D1-9DCB-95A12E6F8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408" y="643067"/>
            <a:ext cx="5753726" cy="55718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D95B338-1401-EBF7-0E7C-23B0ED304A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292848"/>
            <a:ext cx="2376518" cy="484018"/>
          </a:xfrm>
          <a:prstGeom prst="rect">
            <a:avLst/>
          </a:prstGeom>
        </p:spPr>
      </p:pic>
    </p:spTree>
    <p:extLst>
      <p:ext uri="{BB962C8B-B14F-4D97-AF65-F5344CB8AC3E}">
        <p14:creationId xmlns:p14="http://schemas.microsoft.com/office/powerpoint/2010/main" val="174677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A7AE-7119-4D02-AF31-EE28F37872D4}"/>
              </a:ext>
            </a:extLst>
          </p:cNvPr>
          <p:cNvSpPr/>
          <p:nvPr/>
        </p:nvSpPr>
        <p:spPr>
          <a:xfrm>
            <a:off x="4406630" y="1"/>
            <a:ext cx="7785370" cy="6858000"/>
          </a:xfrm>
          <a:prstGeom prst="rect">
            <a:avLst/>
          </a:prstGeom>
          <a:solidFill>
            <a:srgbClr val="085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08568C"/>
              </a:solidFill>
            </a:endParaRPr>
          </a:p>
        </p:txBody>
      </p:sp>
      <p:sp>
        <p:nvSpPr>
          <p:cNvPr id="8" name="Rounded Rectangle 13">
            <a:extLst>
              <a:ext uri="{FF2B5EF4-FFF2-40B4-BE49-F238E27FC236}">
                <a16:creationId xmlns:a16="http://schemas.microsoft.com/office/drawing/2014/main" id="{AA778FC1-B879-43E0-82CC-9509D971EBC1}"/>
              </a:ext>
            </a:extLst>
          </p:cNvPr>
          <p:cNvSpPr/>
          <p:nvPr/>
        </p:nvSpPr>
        <p:spPr>
          <a:xfrm>
            <a:off x="4848837" y="461665"/>
            <a:ext cx="6926639" cy="5890478"/>
          </a:xfrm>
          <a:prstGeom prst="roundRect">
            <a:avLst>
              <a:gd name="adj" fmla="val 5556"/>
            </a:avLst>
          </a:prstGeom>
          <a:solidFill>
            <a:schemeClr val="tx1"/>
          </a:solidFill>
          <a:ln>
            <a:solidFill>
              <a:srgbClr val="0856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0BDF-6F93-7E49-9BEB-CEC3839FC78F}"/>
              </a:ext>
            </a:extLst>
          </p:cNvPr>
          <p:cNvSpPr>
            <a:spLocks noGrp="1"/>
          </p:cNvSpPr>
          <p:nvPr>
            <p:ph type="sldNum" sz="quarter" idx="12"/>
          </p:nvPr>
        </p:nvSpPr>
        <p:spPr>
          <a:xfrm>
            <a:off x="3529584" y="6420143"/>
            <a:ext cx="7946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CEAEC7-A5D1-46F0-9EA8-06B95EA9684D}" type="slidenum">
              <a:rPr lang="en-US" smtClean="0">
                <a:solidFill>
                  <a:schemeClr val="accent1"/>
                </a:solidFill>
              </a:rPr>
              <a:pPr/>
              <a:t>4</a:t>
            </a:fld>
            <a:endParaRPr lang="en-US">
              <a:solidFill>
                <a:schemeClr val="accent1"/>
              </a:solidFill>
            </a:endParaRPr>
          </a:p>
        </p:txBody>
      </p:sp>
      <p:sp>
        <p:nvSpPr>
          <p:cNvPr id="23" name="Title 5">
            <a:extLst>
              <a:ext uri="{FF2B5EF4-FFF2-40B4-BE49-F238E27FC236}">
                <a16:creationId xmlns:a16="http://schemas.microsoft.com/office/drawing/2014/main" id="{846BDFCE-C220-42F4-A607-5343FA0C8305}"/>
              </a:ext>
            </a:extLst>
          </p:cNvPr>
          <p:cNvSpPr txBox="1">
            <a:spLocks/>
          </p:cNvSpPr>
          <p:nvPr/>
        </p:nvSpPr>
        <p:spPr>
          <a:xfrm>
            <a:off x="228600" y="253389"/>
            <a:ext cx="4013270" cy="6079841"/>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00"/>
              </a:lnSpc>
            </a:pPr>
            <a:r>
              <a:rPr lang="en-US" sz="2400" dirty="0">
                <a:solidFill>
                  <a:srgbClr val="08568C"/>
                </a:solidFill>
                <a:latin typeface="Calibri" panose="020F0502020204030204" pitchFamily="34" charset="0"/>
                <a:cs typeface="Calibri" panose="020F0502020204030204" pitchFamily="34" charset="0"/>
              </a:rPr>
              <a:t>…and overall, gas is much more important in some nations’ energy mixes than others.</a:t>
            </a:r>
          </a:p>
        </p:txBody>
      </p:sp>
      <p:sp>
        <p:nvSpPr>
          <p:cNvPr id="12" name="TextBox 11">
            <a:extLst>
              <a:ext uri="{FF2B5EF4-FFF2-40B4-BE49-F238E27FC236}">
                <a16:creationId xmlns:a16="http://schemas.microsoft.com/office/drawing/2014/main" id="{B507C569-EBC2-131F-E14F-B96B6D77980A}"/>
              </a:ext>
            </a:extLst>
          </p:cNvPr>
          <p:cNvSpPr txBox="1"/>
          <p:nvPr/>
        </p:nvSpPr>
        <p:spPr>
          <a:xfrm>
            <a:off x="4916280" y="6435795"/>
            <a:ext cx="6926639" cy="338554"/>
          </a:xfrm>
          <a:prstGeom prst="rect">
            <a:avLst/>
          </a:prstGeom>
          <a:noFill/>
        </p:spPr>
        <p:txBody>
          <a:bodyPr wrap="square" rtlCol="0">
            <a:spAutoFit/>
          </a:bodyPr>
          <a:lstStyle/>
          <a:p>
            <a:pPr algn="r"/>
            <a:r>
              <a:rPr lang="en-US" sz="1600" i="1" dirty="0"/>
              <a:t>Source: </a:t>
            </a:r>
            <a:r>
              <a:rPr lang="en-US" sz="1600" i="1" dirty="0">
                <a:hlinkClick r:id="rId3">
                  <a:extLst>
                    <a:ext uri="{A12FA001-AC4F-418D-AE19-62706E023703}">
                      <ahyp:hlinkClr xmlns:ahyp="http://schemas.microsoft.com/office/drawing/2018/hyperlinkcolor" val="tx"/>
                    </a:ext>
                  </a:extLst>
                </a:hlinkClick>
              </a:rPr>
              <a:t>Eurostat</a:t>
            </a:r>
            <a:r>
              <a:rPr lang="en-US" sz="1600" i="1" dirty="0"/>
              <a:t>.</a:t>
            </a:r>
          </a:p>
        </p:txBody>
      </p:sp>
      <p:pic>
        <p:nvPicPr>
          <p:cNvPr id="5" name="Picture 4">
            <a:extLst>
              <a:ext uri="{FF2B5EF4-FFF2-40B4-BE49-F238E27FC236}">
                <a16:creationId xmlns:a16="http://schemas.microsoft.com/office/drawing/2014/main" id="{D0AD642B-603E-0729-7EE0-D8486B3606F8}"/>
              </a:ext>
            </a:extLst>
          </p:cNvPr>
          <p:cNvPicPr>
            <a:picLocks noChangeAspect="1"/>
          </p:cNvPicPr>
          <p:nvPr/>
        </p:nvPicPr>
        <p:blipFill>
          <a:blip r:embed="rId4"/>
          <a:stretch>
            <a:fillRect/>
          </a:stretch>
        </p:blipFill>
        <p:spPr>
          <a:xfrm>
            <a:off x="5276870" y="1812397"/>
            <a:ext cx="6044889" cy="2961823"/>
          </a:xfrm>
          <a:prstGeom prst="rect">
            <a:avLst/>
          </a:prstGeom>
        </p:spPr>
      </p:pic>
      <p:sp>
        <p:nvSpPr>
          <p:cNvPr id="13" name="TextBox 12">
            <a:extLst>
              <a:ext uri="{FF2B5EF4-FFF2-40B4-BE49-F238E27FC236}">
                <a16:creationId xmlns:a16="http://schemas.microsoft.com/office/drawing/2014/main" id="{407AE24C-DBF7-00A0-C1C3-0BF61DEB4F80}"/>
              </a:ext>
            </a:extLst>
          </p:cNvPr>
          <p:cNvSpPr txBox="1"/>
          <p:nvPr/>
        </p:nvSpPr>
        <p:spPr>
          <a:xfrm>
            <a:off x="4406629" y="0"/>
            <a:ext cx="7785370" cy="461665"/>
          </a:xfrm>
          <a:prstGeom prst="rect">
            <a:avLst/>
          </a:prstGeom>
          <a:noFill/>
        </p:spPr>
        <p:txBody>
          <a:bodyPr wrap="square" rtlCol="0">
            <a:spAutoFit/>
          </a:bodyPr>
          <a:lstStyle/>
          <a:p>
            <a:pPr algn="ctr"/>
            <a:r>
              <a:rPr lang="en-US" sz="2400" b="1" dirty="0"/>
              <a:t>Gas % Share of Gross Inland Consumption, by EU Nation</a:t>
            </a:r>
          </a:p>
        </p:txBody>
      </p:sp>
      <p:pic>
        <p:nvPicPr>
          <p:cNvPr id="11" name="Picture 10">
            <a:extLst>
              <a:ext uri="{FF2B5EF4-FFF2-40B4-BE49-F238E27FC236}">
                <a16:creationId xmlns:a16="http://schemas.microsoft.com/office/drawing/2014/main" id="{759D0925-8358-F61B-521B-150B9DF46B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292848"/>
            <a:ext cx="2376518" cy="484018"/>
          </a:xfrm>
          <a:prstGeom prst="rect">
            <a:avLst/>
          </a:prstGeom>
        </p:spPr>
      </p:pic>
    </p:spTree>
    <p:extLst>
      <p:ext uri="{BB962C8B-B14F-4D97-AF65-F5344CB8AC3E}">
        <p14:creationId xmlns:p14="http://schemas.microsoft.com/office/powerpoint/2010/main" val="97995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A7AE-7119-4D02-AF31-EE28F37872D4}"/>
              </a:ext>
            </a:extLst>
          </p:cNvPr>
          <p:cNvSpPr/>
          <p:nvPr/>
        </p:nvSpPr>
        <p:spPr>
          <a:xfrm>
            <a:off x="4406630" y="1"/>
            <a:ext cx="7785370" cy="6858000"/>
          </a:xfrm>
          <a:prstGeom prst="rect">
            <a:avLst/>
          </a:prstGeom>
          <a:solidFill>
            <a:srgbClr val="085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08568C"/>
              </a:solidFill>
            </a:endParaRPr>
          </a:p>
        </p:txBody>
      </p:sp>
      <p:sp>
        <p:nvSpPr>
          <p:cNvPr id="8" name="Rounded Rectangle 13">
            <a:extLst>
              <a:ext uri="{FF2B5EF4-FFF2-40B4-BE49-F238E27FC236}">
                <a16:creationId xmlns:a16="http://schemas.microsoft.com/office/drawing/2014/main" id="{AA778FC1-B879-43E0-82CC-9509D971EBC1}"/>
              </a:ext>
            </a:extLst>
          </p:cNvPr>
          <p:cNvSpPr/>
          <p:nvPr/>
        </p:nvSpPr>
        <p:spPr>
          <a:xfrm>
            <a:off x="4848837" y="461665"/>
            <a:ext cx="6926639" cy="5890478"/>
          </a:xfrm>
          <a:prstGeom prst="roundRect">
            <a:avLst>
              <a:gd name="adj" fmla="val 5556"/>
            </a:avLst>
          </a:prstGeom>
          <a:solidFill>
            <a:schemeClr val="tx1"/>
          </a:solidFill>
          <a:ln>
            <a:solidFill>
              <a:srgbClr val="0856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0BDF-6F93-7E49-9BEB-CEC3839FC78F}"/>
              </a:ext>
            </a:extLst>
          </p:cNvPr>
          <p:cNvSpPr>
            <a:spLocks noGrp="1"/>
          </p:cNvSpPr>
          <p:nvPr>
            <p:ph type="sldNum" sz="quarter" idx="12"/>
          </p:nvPr>
        </p:nvSpPr>
        <p:spPr>
          <a:xfrm>
            <a:off x="3529584" y="6420143"/>
            <a:ext cx="7946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CEAEC7-A5D1-46F0-9EA8-06B95EA9684D}" type="slidenum">
              <a:rPr lang="en-US" smtClean="0">
                <a:solidFill>
                  <a:schemeClr val="accent1"/>
                </a:solidFill>
              </a:rPr>
              <a:pPr/>
              <a:t>5</a:t>
            </a:fld>
            <a:endParaRPr lang="en-US">
              <a:solidFill>
                <a:schemeClr val="accent1"/>
              </a:solidFill>
            </a:endParaRPr>
          </a:p>
        </p:txBody>
      </p:sp>
      <p:sp>
        <p:nvSpPr>
          <p:cNvPr id="23" name="Title 5">
            <a:extLst>
              <a:ext uri="{FF2B5EF4-FFF2-40B4-BE49-F238E27FC236}">
                <a16:creationId xmlns:a16="http://schemas.microsoft.com/office/drawing/2014/main" id="{846BDFCE-C220-42F4-A607-5343FA0C8305}"/>
              </a:ext>
            </a:extLst>
          </p:cNvPr>
          <p:cNvSpPr txBox="1">
            <a:spLocks/>
          </p:cNvSpPr>
          <p:nvPr/>
        </p:nvSpPr>
        <p:spPr>
          <a:xfrm>
            <a:off x="228600" y="72733"/>
            <a:ext cx="4013270" cy="6099467"/>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00"/>
              </a:lnSpc>
            </a:pPr>
            <a:r>
              <a:rPr lang="en-US" sz="2400" dirty="0">
                <a:solidFill>
                  <a:srgbClr val="08568C"/>
                </a:solidFill>
                <a:latin typeface="Calibri" panose="020F0502020204030204" pitchFamily="34" charset="0"/>
                <a:cs typeface="Calibri" panose="020F0502020204030204" pitchFamily="34" charset="0"/>
              </a:rPr>
              <a:t>Gas prices have been at record highs since last year, partly caused by reduced supplies from Russia…</a:t>
            </a: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4000"/>
              </a:lnSpc>
            </a:pPr>
            <a:r>
              <a:rPr lang="en-US" sz="2400" dirty="0">
                <a:solidFill>
                  <a:srgbClr val="08568C"/>
                </a:solidFill>
                <a:latin typeface="Calibri" panose="020F0502020204030204" pitchFamily="34" charset="0"/>
                <a:cs typeface="Calibri" panose="020F0502020204030204" pitchFamily="34" charset="0"/>
              </a:rPr>
              <a:t>…this has caused widespread disruption – and prices have continued to rise since Russia’s invasion of Ukraine, with high volatility.</a:t>
            </a:r>
          </a:p>
        </p:txBody>
      </p:sp>
      <p:sp>
        <p:nvSpPr>
          <p:cNvPr id="11" name="TextBox 10">
            <a:extLst>
              <a:ext uri="{FF2B5EF4-FFF2-40B4-BE49-F238E27FC236}">
                <a16:creationId xmlns:a16="http://schemas.microsoft.com/office/drawing/2014/main" id="{2149D0AD-B139-4039-B61C-6020612F3643}"/>
              </a:ext>
            </a:extLst>
          </p:cNvPr>
          <p:cNvSpPr txBox="1"/>
          <p:nvPr/>
        </p:nvSpPr>
        <p:spPr>
          <a:xfrm>
            <a:off x="4657725" y="0"/>
            <a:ext cx="7117751" cy="461665"/>
          </a:xfrm>
          <a:prstGeom prst="rect">
            <a:avLst/>
          </a:prstGeom>
          <a:noFill/>
        </p:spPr>
        <p:txBody>
          <a:bodyPr wrap="square" rtlCol="0">
            <a:spAutoFit/>
          </a:bodyPr>
          <a:lstStyle/>
          <a:p>
            <a:pPr algn="r"/>
            <a:r>
              <a:rPr lang="en-US" sz="2400" b="1" dirty="0"/>
              <a:t>June 2022 gas futures contract pricing</a:t>
            </a:r>
          </a:p>
        </p:txBody>
      </p:sp>
      <p:sp>
        <p:nvSpPr>
          <p:cNvPr id="14" name="TextBox 13">
            <a:extLst>
              <a:ext uri="{FF2B5EF4-FFF2-40B4-BE49-F238E27FC236}">
                <a16:creationId xmlns:a16="http://schemas.microsoft.com/office/drawing/2014/main" id="{44F25B3D-66F2-4A9F-93E3-A0E159B39216}"/>
              </a:ext>
            </a:extLst>
          </p:cNvPr>
          <p:cNvSpPr txBox="1"/>
          <p:nvPr/>
        </p:nvSpPr>
        <p:spPr>
          <a:xfrm>
            <a:off x="6369712" y="6364563"/>
            <a:ext cx="5346100" cy="369332"/>
          </a:xfrm>
          <a:prstGeom prst="rect">
            <a:avLst/>
          </a:prstGeom>
          <a:noFill/>
        </p:spPr>
        <p:txBody>
          <a:bodyPr wrap="square" rtlCol="0">
            <a:spAutoFit/>
          </a:bodyPr>
          <a:lstStyle/>
          <a:p>
            <a:pPr algn="r"/>
            <a:r>
              <a:rPr lang="en-US" i="1" dirty="0"/>
              <a:t>Source: ICE Futures Europe.</a:t>
            </a:r>
          </a:p>
        </p:txBody>
      </p:sp>
      <p:pic>
        <p:nvPicPr>
          <p:cNvPr id="5" name="Picture 4">
            <a:extLst>
              <a:ext uri="{FF2B5EF4-FFF2-40B4-BE49-F238E27FC236}">
                <a16:creationId xmlns:a16="http://schemas.microsoft.com/office/drawing/2014/main" id="{208C4E44-804D-E431-051B-9CA2D44B1972}"/>
              </a:ext>
            </a:extLst>
          </p:cNvPr>
          <p:cNvPicPr>
            <a:picLocks noChangeAspect="1"/>
          </p:cNvPicPr>
          <p:nvPr/>
        </p:nvPicPr>
        <p:blipFill>
          <a:blip r:embed="rId3"/>
          <a:stretch>
            <a:fillRect/>
          </a:stretch>
        </p:blipFill>
        <p:spPr>
          <a:xfrm>
            <a:off x="4901885" y="865029"/>
            <a:ext cx="6813927" cy="2449978"/>
          </a:xfrm>
          <a:prstGeom prst="rect">
            <a:avLst/>
          </a:prstGeom>
        </p:spPr>
      </p:pic>
      <p:pic>
        <p:nvPicPr>
          <p:cNvPr id="13" name="Picture 12">
            <a:extLst>
              <a:ext uri="{FF2B5EF4-FFF2-40B4-BE49-F238E27FC236}">
                <a16:creationId xmlns:a16="http://schemas.microsoft.com/office/drawing/2014/main" id="{11D83A1D-D1BE-F277-AAA0-F327DAC5EB39}"/>
              </a:ext>
            </a:extLst>
          </p:cNvPr>
          <p:cNvPicPr>
            <a:picLocks noChangeAspect="1"/>
          </p:cNvPicPr>
          <p:nvPr/>
        </p:nvPicPr>
        <p:blipFill>
          <a:blip r:embed="rId4"/>
          <a:stretch>
            <a:fillRect/>
          </a:stretch>
        </p:blipFill>
        <p:spPr>
          <a:xfrm>
            <a:off x="4901885" y="3722224"/>
            <a:ext cx="6813927" cy="2449976"/>
          </a:xfrm>
          <a:prstGeom prst="rect">
            <a:avLst/>
          </a:prstGeom>
        </p:spPr>
      </p:pic>
      <p:pic>
        <p:nvPicPr>
          <p:cNvPr id="12" name="Picture 11">
            <a:extLst>
              <a:ext uri="{FF2B5EF4-FFF2-40B4-BE49-F238E27FC236}">
                <a16:creationId xmlns:a16="http://schemas.microsoft.com/office/drawing/2014/main" id="{D3AF88A8-B6EB-9F3C-6628-B150C6590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292848"/>
            <a:ext cx="2376518" cy="484018"/>
          </a:xfrm>
          <a:prstGeom prst="rect">
            <a:avLst/>
          </a:prstGeom>
        </p:spPr>
      </p:pic>
      <p:sp>
        <p:nvSpPr>
          <p:cNvPr id="15" name="TextBox 14">
            <a:extLst>
              <a:ext uri="{FF2B5EF4-FFF2-40B4-BE49-F238E27FC236}">
                <a16:creationId xmlns:a16="http://schemas.microsoft.com/office/drawing/2014/main" id="{A6254A0B-02BA-499B-CBE8-709DFFC9F4FE}"/>
              </a:ext>
            </a:extLst>
          </p:cNvPr>
          <p:cNvSpPr txBox="1"/>
          <p:nvPr/>
        </p:nvSpPr>
        <p:spPr>
          <a:xfrm>
            <a:off x="4842221" y="630708"/>
            <a:ext cx="2777779" cy="369332"/>
          </a:xfrm>
          <a:prstGeom prst="rect">
            <a:avLst/>
          </a:prstGeom>
          <a:noFill/>
        </p:spPr>
        <p:txBody>
          <a:bodyPr wrap="square">
            <a:spAutoFit/>
          </a:bodyPr>
          <a:lstStyle/>
          <a:p>
            <a:r>
              <a:rPr lang="en-US" sz="1800" dirty="0">
                <a:solidFill>
                  <a:schemeClr val="bg1"/>
                </a:solidFill>
              </a:rPr>
              <a:t>Dutch TTF (€/MWh)</a:t>
            </a:r>
            <a:endParaRPr lang="en-GB" dirty="0">
              <a:solidFill>
                <a:schemeClr val="bg1"/>
              </a:solidFill>
            </a:endParaRPr>
          </a:p>
        </p:txBody>
      </p:sp>
      <p:sp>
        <p:nvSpPr>
          <p:cNvPr id="16" name="TextBox 15">
            <a:extLst>
              <a:ext uri="{FF2B5EF4-FFF2-40B4-BE49-F238E27FC236}">
                <a16:creationId xmlns:a16="http://schemas.microsoft.com/office/drawing/2014/main" id="{4E453F63-DEDF-791D-DA7F-262A4A07E96C}"/>
              </a:ext>
            </a:extLst>
          </p:cNvPr>
          <p:cNvSpPr txBox="1"/>
          <p:nvPr/>
        </p:nvSpPr>
        <p:spPr>
          <a:xfrm>
            <a:off x="4842221" y="3375416"/>
            <a:ext cx="2562626" cy="369332"/>
          </a:xfrm>
          <a:prstGeom prst="rect">
            <a:avLst/>
          </a:prstGeom>
          <a:noFill/>
        </p:spPr>
        <p:txBody>
          <a:bodyPr wrap="square">
            <a:spAutoFit/>
          </a:bodyPr>
          <a:lstStyle/>
          <a:p>
            <a:r>
              <a:rPr lang="en-US" sz="1800" dirty="0">
                <a:solidFill>
                  <a:schemeClr val="bg1"/>
                </a:solidFill>
              </a:rPr>
              <a:t>UK NBP (p/</a:t>
            </a:r>
            <a:r>
              <a:rPr lang="en-US" sz="1800" dirty="0" err="1">
                <a:solidFill>
                  <a:schemeClr val="bg1"/>
                </a:solidFill>
              </a:rPr>
              <a:t>th</a:t>
            </a:r>
            <a:r>
              <a:rPr lang="en-US" sz="1800" dirty="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429248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A7AE-7119-4D02-AF31-EE28F37872D4}"/>
              </a:ext>
            </a:extLst>
          </p:cNvPr>
          <p:cNvSpPr/>
          <p:nvPr/>
        </p:nvSpPr>
        <p:spPr>
          <a:xfrm>
            <a:off x="4406630" y="1"/>
            <a:ext cx="7785370" cy="6858000"/>
          </a:xfrm>
          <a:prstGeom prst="rect">
            <a:avLst/>
          </a:prstGeom>
          <a:solidFill>
            <a:srgbClr val="085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08568C"/>
              </a:solidFill>
            </a:endParaRPr>
          </a:p>
        </p:txBody>
      </p:sp>
      <p:sp>
        <p:nvSpPr>
          <p:cNvPr id="8" name="Rounded Rectangle 13">
            <a:extLst>
              <a:ext uri="{FF2B5EF4-FFF2-40B4-BE49-F238E27FC236}">
                <a16:creationId xmlns:a16="http://schemas.microsoft.com/office/drawing/2014/main" id="{AA778FC1-B879-43E0-82CC-9509D971EBC1}"/>
              </a:ext>
            </a:extLst>
          </p:cNvPr>
          <p:cNvSpPr/>
          <p:nvPr/>
        </p:nvSpPr>
        <p:spPr>
          <a:xfrm>
            <a:off x="4848837" y="461665"/>
            <a:ext cx="6926639" cy="5890478"/>
          </a:xfrm>
          <a:prstGeom prst="roundRect">
            <a:avLst>
              <a:gd name="adj" fmla="val 5556"/>
            </a:avLst>
          </a:prstGeom>
          <a:solidFill>
            <a:schemeClr val="tx1"/>
          </a:solidFill>
          <a:ln>
            <a:solidFill>
              <a:srgbClr val="0856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0BDF-6F93-7E49-9BEB-CEC3839FC78F}"/>
              </a:ext>
            </a:extLst>
          </p:cNvPr>
          <p:cNvSpPr>
            <a:spLocks noGrp="1"/>
          </p:cNvSpPr>
          <p:nvPr>
            <p:ph type="sldNum" sz="quarter" idx="12"/>
          </p:nvPr>
        </p:nvSpPr>
        <p:spPr>
          <a:xfrm>
            <a:off x="3529584" y="6420143"/>
            <a:ext cx="7946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CEAEC7-A5D1-46F0-9EA8-06B95EA9684D}" type="slidenum">
              <a:rPr lang="en-US" smtClean="0">
                <a:solidFill>
                  <a:schemeClr val="accent1"/>
                </a:solidFill>
              </a:rPr>
              <a:pPr/>
              <a:t>6</a:t>
            </a:fld>
            <a:endParaRPr lang="en-US">
              <a:solidFill>
                <a:schemeClr val="accent1"/>
              </a:solidFill>
            </a:endParaRPr>
          </a:p>
        </p:txBody>
      </p:sp>
      <p:sp>
        <p:nvSpPr>
          <p:cNvPr id="23" name="Title 5">
            <a:extLst>
              <a:ext uri="{FF2B5EF4-FFF2-40B4-BE49-F238E27FC236}">
                <a16:creationId xmlns:a16="http://schemas.microsoft.com/office/drawing/2014/main" id="{846BDFCE-C220-42F4-A607-5343FA0C8305}"/>
              </a:ext>
            </a:extLst>
          </p:cNvPr>
          <p:cNvSpPr txBox="1">
            <a:spLocks/>
          </p:cNvSpPr>
          <p:nvPr/>
        </p:nvSpPr>
        <p:spPr>
          <a:xfrm>
            <a:off x="228600" y="253389"/>
            <a:ext cx="4013270" cy="6079841"/>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00"/>
              </a:lnSpc>
            </a:pPr>
            <a:r>
              <a:rPr lang="en-US" sz="2400" dirty="0">
                <a:solidFill>
                  <a:srgbClr val="08568C"/>
                </a:solidFill>
                <a:latin typeface="Calibri" panose="020F0502020204030204" pitchFamily="34" charset="0"/>
                <a:cs typeface="Calibri" panose="020F0502020204030204" pitchFamily="34" charset="0"/>
              </a:rPr>
              <a:t>Despite EU efforts to diversify its gas supply since the early 2000s... </a:t>
            </a: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4000"/>
              </a:lnSpc>
            </a:pPr>
            <a:r>
              <a:rPr lang="en-US" sz="2400" dirty="0">
                <a:solidFill>
                  <a:srgbClr val="08568C"/>
                </a:solidFill>
                <a:latin typeface="Calibri" panose="020F0502020204030204" pitchFamily="34" charset="0"/>
                <a:cs typeface="Calibri" panose="020F0502020204030204" pitchFamily="34" charset="0"/>
              </a:rPr>
              <a:t>…the bloc has actually increased its dependence on Russian gas.</a:t>
            </a: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4000"/>
              </a:lnSpc>
            </a:pPr>
            <a:r>
              <a:rPr lang="en-US" sz="2400" dirty="0">
                <a:solidFill>
                  <a:srgbClr val="08568C"/>
                </a:solidFill>
                <a:latin typeface="Calibri" panose="020F0502020204030204" pitchFamily="34" charset="0"/>
                <a:cs typeface="Calibri" panose="020F0502020204030204" pitchFamily="34" charset="0"/>
              </a:rPr>
              <a:t>Why?</a:t>
            </a:r>
          </a:p>
          <a:p>
            <a:pPr algn="l">
              <a:lnSpc>
                <a:spcPts val="4000"/>
              </a:lnSpc>
            </a:pPr>
            <a:endParaRPr lang="en-US" sz="2400" dirty="0">
              <a:solidFill>
                <a:srgbClr val="08568C"/>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149D0AD-B139-4039-B61C-6020612F3643}"/>
              </a:ext>
            </a:extLst>
          </p:cNvPr>
          <p:cNvSpPr txBox="1"/>
          <p:nvPr/>
        </p:nvSpPr>
        <p:spPr>
          <a:xfrm>
            <a:off x="4657725" y="0"/>
            <a:ext cx="7117751" cy="461665"/>
          </a:xfrm>
          <a:prstGeom prst="rect">
            <a:avLst/>
          </a:prstGeom>
          <a:noFill/>
        </p:spPr>
        <p:txBody>
          <a:bodyPr wrap="square" rtlCol="0">
            <a:spAutoFit/>
          </a:bodyPr>
          <a:lstStyle/>
          <a:p>
            <a:pPr algn="r"/>
            <a:r>
              <a:rPr lang="en-US" sz="2400" b="1" dirty="0"/>
              <a:t>[ ]</a:t>
            </a:r>
          </a:p>
        </p:txBody>
      </p:sp>
      <p:sp>
        <p:nvSpPr>
          <p:cNvPr id="12" name="TextBox 11">
            <a:extLst>
              <a:ext uri="{FF2B5EF4-FFF2-40B4-BE49-F238E27FC236}">
                <a16:creationId xmlns:a16="http://schemas.microsoft.com/office/drawing/2014/main" id="{C4E54BB6-2551-46F5-DA18-A9D3BC7BF11F}"/>
              </a:ext>
            </a:extLst>
          </p:cNvPr>
          <p:cNvSpPr txBox="1"/>
          <p:nvPr/>
        </p:nvSpPr>
        <p:spPr>
          <a:xfrm>
            <a:off x="6018220" y="6420143"/>
            <a:ext cx="5757256" cy="338554"/>
          </a:xfrm>
          <a:prstGeom prst="rect">
            <a:avLst/>
          </a:prstGeom>
          <a:noFill/>
        </p:spPr>
        <p:txBody>
          <a:bodyPr wrap="square" rtlCol="0">
            <a:spAutoFit/>
          </a:bodyPr>
          <a:lstStyle/>
          <a:p>
            <a:pPr algn="r"/>
            <a:r>
              <a:rPr lang="en-US" sz="1600" i="1" dirty="0"/>
              <a:t>Source: U.S. Energy Information Administration, IHS Markit.</a:t>
            </a:r>
          </a:p>
        </p:txBody>
      </p:sp>
      <p:graphicFrame>
        <p:nvGraphicFramePr>
          <p:cNvPr id="13" name="Chart 12">
            <a:extLst>
              <a:ext uri="{FF2B5EF4-FFF2-40B4-BE49-F238E27FC236}">
                <a16:creationId xmlns:a16="http://schemas.microsoft.com/office/drawing/2014/main" id="{9734D625-E7AD-9E07-DA56-ABD5B52925C0}"/>
              </a:ext>
            </a:extLst>
          </p:cNvPr>
          <p:cNvGraphicFramePr>
            <a:graphicFrameLocks/>
          </p:cNvGraphicFramePr>
          <p:nvPr>
            <p:extLst>
              <p:ext uri="{D42A27DB-BD31-4B8C-83A1-F6EECF244321}">
                <p14:modId xmlns:p14="http://schemas.microsoft.com/office/powerpoint/2010/main" val="3415763176"/>
              </p:ext>
            </p:extLst>
          </p:nvPr>
        </p:nvGraphicFramePr>
        <p:xfrm>
          <a:off x="5548125" y="923329"/>
          <a:ext cx="5751247" cy="4726295"/>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a:extLst>
              <a:ext uri="{FF2B5EF4-FFF2-40B4-BE49-F238E27FC236}">
                <a16:creationId xmlns:a16="http://schemas.microsoft.com/office/drawing/2014/main" id="{77F39224-E96C-6CCE-15E6-FCD86F9AD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292848"/>
            <a:ext cx="2376518" cy="484018"/>
          </a:xfrm>
          <a:prstGeom prst="rect">
            <a:avLst/>
          </a:prstGeom>
        </p:spPr>
      </p:pic>
    </p:spTree>
    <p:extLst>
      <p:ext uri="{BB962C8B-B14F-4D97-AF65-F5344CB8AC3E}">
        <p14:creationId xmlns:p14="http://schemas.microsoft.com/office/powerpoint/2010/main" val="345805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A7AE-7119-4D02-AF31-EE28F37872D4}"/>
              </a:ext>
            </a:extLst>
          </p:cNvPr>
          <p:cNvSpPr/>
          <p:nvPr/>
        </p:nvSpPr>
        <p:spPr>
          <a:xfrm>
            <a:off x="4406630" y="1"/>
            <a:ext cx="7785370" cy="6858000"/>
          </a:xfrm>
          <a:prstGeom prst="rect">
            <a:avLst/>
          </a:prstGeom>
          <a:solidFill>
            <a:srgbClr val="085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08568C"/>
              </a:solidFill>
            </a:endParaRPr>
          </a:p>
        </p:txBody>
      </p:sp>
      <p:sp>
        <p:nvSpPr>
          <p:cNvPr id="8" name="Rounded Rectangle 13">
            <a:extLst>
              <a:ext uri="{FF2B5EF4-FFF2-40B4-BE49-F238E27FC236}">
                <a16:creationId xmlns:a16="http://schemas.microsoft.com/office/drawing/2014/main" id="{AA778FC1-B879-43E0-82CC-9509D971EBC1}"/>
              </a:ext>
            </a:extLst>
          </p:cNvPr>
          <p:cNvSpPr/>
          <p:nvPr/>
        </p:nvSpPr>
        <p:spPr>
          <a:xfrm>
            <a:off x="4848837" y="461665"/>
            <a:ext cx="6926639" cy="5890478"/>
          </a:xfrm>
          <a:prstGeom prst="roundRect">
            <a:avLst>
              <a:gd name="adj" fmla="val 5556"/>
            </a:avLst>
          </a:prstGeom>
          <a:solidFill>
            <a:schemeClr val="tx1"/>
          </a:solidFill>
          <a:ln>
            <a:solidFill>
              <a:srgbClr val="0856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0BDF-6F93-7E49-9BEB-CEC3839FC78F}"/>
              </a:ext>
            </a:extLst>
          </p:cNvPr>
          <p:cNvSpPr>
            <a:spLocks noGrp="1"/>
          </p:cNvSpPr>
          <p:nvPr>
            <p:ph type="sldNum" sz="quarter" idx="12"/>
          </p:nvPr>
        </p:nvSpPr>
        <p:spPr>
          <a:xfrm>
            <a:off x="3529584" y="6420143"/>
            <a:ext cx="7946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CEAEC7-A5D1-46F0-9EA8-06B95EA9684D}" type="slidenum">
              <a:rPr lang="en-US" smtClean="0">
                <a:solidFill>
                  <a:schemeClr val="accent1"/>
                </a:solidFill>
              </a:rPr>
              <a:pPr/>
              <a:t>7</a:t>
            </a:fld>
            <a:endParaRPr lang="en-US">
              <a:solidFill>
                <a:schemeClr val="accent1"/>
              </a:solidFill>
            </a:endParaRPr>
          </a:p>
        </p:txBody>
      </p:sp>
      <p:sp>
        <p:nvSpPr>
          <p:cNvPr id="23" name="Title 5">
            <a:extLst>
              <a:ext uri="{FF2B5EF4-FFF2-40B4-BE49-F238E27FC236}">
                <a16:creationId xmlns:a16="http://schemas.microsoft.com/office/drawing/2014/main" id="{846BDFCE-C220-42F4-A607-5343FA0C8305}"/>
              </a:ext>
            </a:extLst>
          </p:cNvPr>
          <p:cNvSpPr txBox="1">
            <a:spLocks/>
          </p:cNvSpPr>
          <p:nvPr/>
        </p:nvSpPr>
        <p:spPr>
          <a:xfrm>
            <a:off x="228600" y="72733"/>
            <a:ext cx="4013270" cy="6260498"/>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3600"/>
              </a:lnSpc>
            </a:pPr>
            <a:r>
              <a:rPr lang="en-US" sz="2000" dirty="0">
                <a:solidFill>
                  <a:srgbClr val="08568C"/>
                </a:solidFill>
                <a:latin typeface="Calibri" panose="020F0502020204030204" pitchFamily="34" charset="0"/>
                <a:cs typeface="Calibri" panose="020F0502020204030204" pitchFamily="34" charset="0"/>
              </a:rPr>
              <a:t>The European Network of Transmission System Operators for gas (ENTSO-G) is given responsibility for planning and proposing gas infrastructure across the EU…</a:t>
            </a:r>
          </a:p>
          <a:p>
            <a:pPr algn="l">
              <a:lnSpc>
                <a:spcPts val="3600"/>
              </a:lnSpc>
            </a:pPr>
            <a:endParaRPr lang="en-US" sz="2000" dirty="0">
              <a:solidFill>
                <a:srgbClr val="08568C"/>
              </a:solidFill>
              <a:latin typeface="Calibri" panose="020F0502020204030204" pitchFamily="34" charset="0"/>
              <a:cs typeface="Calibri" panose="020F0502020204030204" pitchFamily="34" charset="0"/>
            </a:endParaRPr>
          </a:p>
          <a:p>
            <a:pPr algn="l">
              <a:lnSpc>
                <a:spcPts val="3600"/>
              </a:lnSpc>
            </a:pPr>
            <a:r>
              <a:rPr lang="en-US" sz="2000" dirty="0">
                <a:solidFill>
                  <a:srgbClr val="08568C"/>
                </a:solidFill>
                <a:latin typeface="Calibri" panose="020F0502020204030204" pitchFamily="34" charset="0"/>
                <a:cs typeface="Calibri" panose="020F0502020204030204" pitchFamily="34" charset="0"/>
              </a:rPr>
              <a:t>…these nationally regulated private monopolies wield </a:t>
            </a:r>
            <a:r>
              <a:rPr lang="en-US" sz="2000" u="sng" dirty="0">
                <a:solidFill>
                  <a:srgbClr val="08568C"/>
                </a:solidFill>
                <a:latin typeface="Calibri" panose="020F0502020204030204" pitchFamily="34" charset="0"/>
                <a:cs typeface="Calibri" panose="020F0502020204030204" pitchFamily="34" charset="0"/>
              </a:rPr>
              <a:t>huge political influence</a:t>
            </a:r>
            <a:r>
              <a:rPr lang="en-US" sz="2000" dirty="0">
                <a:solidFill>
                  <a:srgbClr val="08568C"/>
                </a:solidFill>
                <a:latin typeface="Calibri" panose="020F0502020204030204" pitchFamily="34" charset="0"/>
                <a:cs typeface="Calibri" panose="020F0502020204030204" pitchFamily="34" charset="0"/>
              </a:rPr>
              <a:t> and receive guaranteed returns for infrastructure investments.</a:t>
            </a:r>
          </a:p>
        </p:txBody>
      </p:sp>
      <p:pic>
        <p:nvPicPr>
          <p:cNvPr id="2052" name="Picture 4" descr="Snam - Carrières et emploi | Indeed.fr">
            <a:extLst>
              <a:ext uri="{FF2B5EF4-FFF2-40B4-BE49-F238E27FC236}">
                <a16:creationId xmlns:a16="http://schemas.microsoft.com/office/drawing/2014/main" id="{3704196A-BC6D-8781-5EA2-5DC2D1822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806" y="653081"/>
            <a:ext cx="1103622" cy="1103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3BA37DE-D549-18B5-C495-BD61D0E44B67}"/>
              </a:ext>
            </a:extLst>
          </p:cNvPr>
          <p:cNvPicPr>
            <a:picLocks noChangeAspect="1"/>
          </p:cNvPicPr>
          <p:nvPr/>
        </p:nvPicPr>
        <p:blipFill>
          <a:blip r:embed="rId4"/>
          <a:stretch>
            <a:fillRect/>
          </a:stretch>
        </p:blipFill>
        <p:spPr>
          <a:xfrm>
            <a:off x="6151233" y="1218991"/>
            <a:ext cx="1079105" cy="842477"/>
          </a:xfrm>
          <a:prstGeom prst="rect">
            <a:avLst/>
          </a:prstGeom>
        </p:spPr>
      </p:pic>
      <p:pic>
        <p:nvPicPr>
          <p:cNvPr id="2056" name="Picture 8" descr="Fluxys Belgium · COGEN Vlaanderen">
            <a:extLst>
              <a:ext uri="{FF2B5EF4-FFF2-40B4-BE49-F238E27FC236}">
                <a16:creationId xmlns:a16="http://schemas.microsoft.com/office/drawing/2014/main" id="{FE4F25C5-FB17-33B1-DA3A-641FFD9B78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068" y="673587"/>
            <a:ext cx="1431263" cy="538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76A6D7-F0E5-AFCB-58DC-FCDE657CB38F}"/>
              </a:ext>
            </a:extLst>
          </p:cNvPr>
          <p:cNvPicPr>
            <a:picLocks noChangeAspect="1"/>
          </p:cNvPicPr>
          <p:nvPr/>
        </p:nvPicPr>
        <p:blipFill>
          <a:blip r:embed="rId6"/>
          <a:stretch>
            <a:fillRect/>
          </a:stretch>
        </p:blipFill>
        <p:spPr>
          <a:xfrm>
            <a:off x="7067276" y="1925659"/>
            <a:ext cx="1469698" cy="319229"/>
          </a:xfrm>
          <a:prstGeom prst="rect">
            <a:avLst/>
          </a:prstGeom>
        </p:spPr>
      </p:pic>
      <p:pic>
        <p:nvPicPr>
          <p:cNvPr id="9" name="Picture 8">
            <a:extLst>
              <a:ext uri="{FF2B5EF4-FFF2-40B4-BE49-F238E27FC236}">
                <a16:creationId xmlns:a16="http://schemas.microsoft.com/office/drawing/2014/main" id="{FAC138DF-E8D9-35CA-94E5-575296D98969}"/>
              </a:ext>
            </a:extLst>
          </p:cNvPr>
          <p:cNvPicPr>
            <a:picLocks noChangeAspect="1"/>
          </p:cNvPicPr>
          <p:nvPr/>
        </p:nvPicPr>
        <p:blipFill>
          <a:blip r:embed="rId7"/>
          <a:stretch>
            <a:fillRect/>
          </a:stretch>
        </p:blipFill>
        <p:spPr>
          <a:xfrm>
            <a:off x="5053019" y="1756703"/>
            <a:ext cx="1001878" cy="608284"/>
          </a:xfrm>
          <a:prstGeom prst="rect">
            <a:avLst/>
          </a:prstGeom>
        </p:spPr>
      </p:pic>
      <p:pic>
        <p:nvPicPr>
          <p:cNvPr id="2058" name="Picture 10" descr="Entsog logo">
            <a:extLst>
              <a:ext uri="{FF2B5EF4-FFF2-40B4-BE49-F238E27FC236}">
                <a16:creationId xmlns:a16="http://schemas.microsoft.com/office/drawing/2014/main" id="{420D0EFC-1ABF-0682-1A8C-E9247800E3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5928" y="144891"/>
            <a:ext cx="1201031" cy="6522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7D048240-7EE7-6023-AC78-B31B492A8D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0173" y="1784450"/>
            <a:ext cx="1932965" cy="66769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5">
            <a:extLst>
              <a:ext uri="{FF2B5EF4-FFF2-40B4-BE49-F238E27FC236}">
                <a16:creationId xmlns:a16="http://schemas.microsoft.com/office/drawing/2014/main" id="{C0597451-7132-3D45-2A56-2E6C8519E1A9}"/>
              </a:ext>
            </a:extLst>
          </p:cNvPr>
          <p:cNvSpPr txBox="1">
            <a:spLocks/>
          </p:cNvSpPr>
          <p:nvPr/>
        </p:nvSpPr>
        <p:spPr>
          <a:xfrm>
            <a:off x="5392614" y="2212875"/>
            <a:ext cx="1575652" cy="845985"/>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00"/>
              </a:lnSpc>
            </a:pPr>
            <a:r>
              <a:rPr lang="en-US" sz="2000" dirty="0">
                <a:solidFill>
                  <a:srgbClr val="08568C"/>
                </a:solidFill>
                <a:latin typeface="Calibri" panose="020F0502020204030204" pitchFamily="34" charset="0"/>
                <a:cs typeface="Calibri" panose="020F0502020204030204" pitchFamily="34" charset="0"/>
              </a:rPr>
              <a:t>+ others…</a:t>
            </a:r>
          </a:p>
        </p:txBody>
      </p:sp>
      <p:pic>
        <p:nvPicPr>
          <p:cNvPr id="2062" name="Picture 14">
            <a:extLst>
              <a:ext uri="{FF2B5EF4-FFF2-40B4-BE49-F238E27FC236}">
                <a16:creationId xmlns:a16="http://schemas.microsoft.com/office/drawing/2014/main" id="{B6CF314D-DE2A-0DCB-0AA1-E16EF9A2CC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73461" y="2677642"/>
            <a:ext cx="1751201" cy="8961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E16A295-8CEF-2A36-E07B-DFC40DC5E8E1}"/>
              </a:ext>
            </a:extLst>
          </p:cNvPr>
          <p:cNvPicPr>
            <a:picLocks noChangeAspect="1"/>
          </p:cNvPicPr>
          <p:nvPr/>
        </p:nvPicPr>
        <p:blipFill>
          <a:blip r:embed="rId11"/>
          <a:stretch>
            <a:fillRect/>
          </a:stretch>
        </p:blipFill>
        <p:spPr>
          <a:xfrm>
            <a:off x="9499562" y="3686309"/>
            <a:ext cx="1307055" cy="620999"/>
          </a:xfrm>
          <a:prstGeom prst="rect">
            <a:avLst/>
          </a:prstGeom>
        </p:spPr>
      </p:pic>
      <p:pic>
        <p:nvPicPr>
          <p:cNvPr id="2066" name="Picture 18" descr="HydrogenEurope_Logo - PACE">
            <a:extLst>
              <a:ext uri="{FF2B5EF4-FFF2-40B4-BE49-F238E27FC236}">
                <a16:creationId xmlns:a16="http://schemas.microsoft.com/office/drawing/2014/main" id="{2BA951F6-21CB-274C-7DDD-6B03D82855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70224" y="4319361"/>
            <a:ext cx="1361581" cy="55314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C2D1D167-D307-7191-DA14-35EB8B5C77F7}"/>
              </a:ext>
            </a:extLst>
          </p:cNvPr>
          <p:cNvGrpSpPr/>
          <p:nvPr/>
        </p:nvGrpSpPr>
        <p:grpSpPr>
          <a:xfrm>
            <a:off x="9522548" y="5081710"/>
            <a:ext cx="1728216" cy="620999"/>
            <a:chOff x="8705088" y="5028742"/>
            <a:chExt cx="1728216" cy="620999"/>
          </a:xfrm>
        </p:grpSpPr>
        <p:sp>
          <p:nvSpPr>
            <p:cNvPr id="18" name="Rectangle 17">
              <a:extLst>
                <a:ext uri="{FF2B5EF4-FFF2-40B4-BE49-F238E27FC236}">
                  <a16:creationId xmlns:a16="http://schemas.microsoft.com/office/drawing/2014/main" id="{CCF62056-7F8E-0658-49D1-AD982B1FBADA}"/>
                </a:ext>
              </a:extLst>
            </p:cNvPr>
            <p:cNvSpPr/>
            <p:nvPr/>
          </p:nvSpPr>
          <p:spPr>
            <a:xfrm>
              <a:off x="8705088" y="5028742"/>
              <a:ext cx="1728216" cy="62099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5BBF39C-0D74-79A1-9607-4FCC7E14472B}"/>
                </a:ext>
              </a:extLst>
            </p:cNvPr>
            <p:cNvPicPr>
              <a:picLocks noChangeAspect="1"/>
            </p:cNvPicPr>
            <p:nvPr/>
          </p:nvPicPr>
          <p:blipFill>
            <a:blip r:embed="rId13"/>
            <a:stretch>
              <a:fillRect/>
            </a:stretch>
          </p:blipFill>
          <p:spPr>
            <a:xfrm>
              <a:off x="8836021" y="5109485"/>
              <a:ext cx="1466350" cy="513223"/>
            </a:xfrm>
            <a:prstGeom prst="rect">
              <a:avLst/>
            </a:prstGeom>
          </p:spPr>
        </p:pic>
      </p:grpSp>
      <p:pic>
        <p:nvPicPr>
          <p:cNvPr id="22" name="Picture 21">
            <a:extLst>
              <a:ext uri="{FF2B5EF4-FFF2-40B4-BE49-F238E27FC236}">
                <a16:creationId xmlns:a16="http://schemas.microsoft.com/office/drawing/2014/main" id="{AD67D9EA-60E9-9515-8715-A900CAC59F4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600" y="6292848"/>
            <a:ext cx="2376518" cy="484018"/>
          </a:xfrm>
          <a:prstGeom prst="rect">
            <a:avLst/>
          </a:prstGeom>
        </p:spPr>
      </p:pic>
      <p:pic>
        <p:nvPicPr>
          <p:cNvPr id="5" name="Picture 4">
            <a:extLst>
              <a:ext uri="{FF2B5EF4-FFF2-40B4-BE49-F238E27FC236}">
                <a16:creationId xmlns:a16="http://schemas.microsoft.com/office/drawing/2014/main" id="{FC92801F-1000-B24B-0653-DF537AC05A49}"/>
              </a:ext>
            </a:extLst>
          </p:cNvPr>
          <p:cNvPicPr>
            <a:picLocks noChangeAspect="1"/>
          </p:cNvPicPr>
          <p:nvPr/>
        </p:nvPicPr>
        <p:blipFill rotWithShape="1">
          <a:blip r:embed="rId15"/>
          <a:srcRect t="13249"/>
          <a:stretch/>
        </p:blipFill>
        <p:spPr>
          <a:xfrm>
            <a:off x="4975130" y="2910486"/>
            <a:ext cx="3829715" cy="3195393"/>
          </a:xfrm>
          <a:prstGeom prst="rect">
            <a:avLst/>
          </a:prstGeom>
        </p:spPr>
      </p:pic>
      <p:sp>
        <p:nvSpPr>
          <p:cNvPr id="24" name="Title 5">
            <a:extLst>
              <a:ext uri="{FF2B5EF4-FFF2-40B4-BE49-F238E27FC236}">
                <a16:creationId xmlns:a16="http://schemas.microsoft.com/office/drawing/2014/main" id="{03CBCFDE-1486-5081-F451-A62A6226F085}"/>
              </a:ext>
            </a:extLst>
          </p:cNvPr>
          <p:cNvSpPr txBox="1">
            <a:spLocks/>
          </p:cNvSpPr>
          <p:nvPr/>
        </p:nvSpPr>
        <p:spPr>
          <a:xfrm>
            <a:off x="8879248" y="901190"/>
            <a:ext cx="2791363" cy="635601"/>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pPr>
            <a:r>
              <a:rPr lang="en-US" sz="2000" dirty="0">
                <a:solidFill>
                  <a:srgbClr val="08568C"/>
                </a:solidFill>
                <a:latin typeface="Calibri" panose="020F0502020204030204" pitchFamily="34" charset="0"/>
                <a:cs typeface="Calibri" panose="020F0502020204030204" pitchFamily="34" charset="0"/>
              </a:rPr>
              <a:t>Associated lobby groups…</a:t>
            </a:r>
          </a:p>
        </p:txBody>
      </p:sp>
    </p:spTree>
    <p:extLst>
      <p:ext uri="{BB962C8B-B14F-4D97-AF65-F5344CB8AC3E}">
        <p14:creationId xmlns:p14="http://schemas.microsoft.com/office/powerpoint/2010/main" val="127663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A7AE-7119-4D02-AF31-EE28F37872D4}"/>
              </a:ext>
            </a:extLst>
          </p:cNvPr>
          <p:cNvSpPr/>
          <p:nvPr/>
        </p:nvSpPr>
        <p:spPr>
          <a:xfrm>
            <a:off x="4406630" y="1"/>
            <a:ext cx="7785370" cy="6858000"/>
          </a:xfrm>
          <a:prstGeom prst="rect">
            <a:avLst/>
          </a:prstGeom>
          <a:solidFill>
            <a:srgbClr val="085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08568C"/>
              </a:solidFill>
            </a:endParaRPr>
          </a:p>
        </p:txBody>
      </p:sp>
      <p:sp>
        <p:nvSpPr>
          <p:cNvPr id="8" name="Rounded Rectangle 13">
            <a:extLst>
              <a:ext uri="{FF2B5EF4-FFF2-40B4-BE49-F238E27FC236}">
                <a16:creationId xmlns:a16="http://schemas.microsoft.com/office/drawing/2014/main" id="{AA778FC1-B879-43E0-82CC-9509D971EBC1}"/>
              </a:ext>
            </a:extLst>
          </p:cNvPr>
          <p:cNvSpPr/>
          <p:nvPr/>
        </p:nvSpPr>
        <p:spPr>
          <a:xfrm>
            <a:off x="4848837" y="461665"/>
            <a:ext cx="6926639" cy="5890478"/>
          </a:xfrm>
          <a:prstGeom prst="roundRect">
            <a:avLst>
              <a:gd name="adj" fmla="val 5556"/>
            </a:avLst>
          </a:prstGeom>
          <a:solidFill>
            <a:schemeClr val="tx1"/>
          </a:solidFill>
          <a:ln>
            <a:solidFill>
              <a:srgbClr val="0856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0BDF-6F93-7E49-9BEB-CEC3839FC78F}"/>
              </a:ext>
            </a:extLst>
          </p:cNvPr>
          <p:cNvSpPr>
            <a:spLocks noGrp="1"/>
          </p:cNvSpPr>
          <p:nvPr>
            <p:ph type="sldNum" sz="quarter" idx="12"/>
          </p:nvPr>
        </p:nvSpPr>
        <p:spPr>
          <a:xfrm>
            <a:off x="3529584" y="6420143"/>
            <a:ext cx="7946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CEAEC7-A5D1-46F0-9EA8-06B95EA9684D}" type="slidenum">
              <a:rPr lang="en-US" smtClean="0">
                <a:solidFill>
                  <a:schemeClr val="accent1"/>
                </a:solidFill>
              </a:rPr>
              <a:pPr/>
              <a:t>8</a:t>
            </a:fld>
            <a:endParaRPr lang="en-US">
              <a:solidFill>
                <a:schemeClr val="accent1"/>
              </a:solidFill>
            </a:endParaRPr>
          </a:p>
        </p:txBody>
      </p:sp>
      <p:sp>
        <p:nvSpPr>
          <p:cNvPr id="23" name="Title 5">
            <a:extLst>
              <a:ext uri="{FF2B5EF4-FFF2-40B4-BE49-F238E27FC236}">
                <a16:creationId xmlns:a16="http://schemas.microsoft.com/office/drawing/2014/main" id="{846BDFCE-C220-42F4-A607-5343FA0C8305}"/>
              </a:ext>
            </a:extLst>
          </p:cNvPr>
          <p:cNvSpPr txBox="1">
            <a:spLocks/>
          </p:cNvSpPr>
          <p:nvPr/>
        </p:nvSpPr>
        <p:spPr>
          <a:xfrm>
            <a:off x="228600" y="253390"/>
            <a:ext cx="4013270" cy="5814902"/>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00000"/>
              </a:lnSpc>
            </a:pPr>
            <a:r>
              <a:rPr lang="en-US" sz="2400" dirty="0">
                <a:solidFill>
                  <a:srgbClr val="08568C"/>
                </a:solidFill>
                <a:latin typeface="Calibri" panose="020F0502020204030204" pitchFamily="34" charset="0"/>
                <a:cs typeface="Calibri" panose="020F0502020204030204" pitchFamily="34" charset="0"/>
              </a:rPr>
              <a:t>ENTSO-G companies are incentivized to expand infrastructure, via regulated asset base (RAB) –based business models…</a:t>
            </a:r>
          </a:p>
          <a:p>
            <a:pPr algn="l">
              <a:lnSpc>
                <a:spcPct val="100000"/>
              </a:lnSpc>
            </a:pPr>
            <a:endParaRPr lang="en-US" sz="2400" dirty="0">
              <a:solidFill>
                <a:srgbClr val="08568C"/>
              </a:solidFill>
              <a:latin typeface="Calibri" panose="020F0502020204030204" pitchFamily="34" charset="0"/>
              <a:cs typeface="Calibri" panose="020F0502020204030204" pitchFamily="34" charset="0"/>
            </a:endParaRPr>
          </a:p>
          <a:p>
            <a:pPr algn="l">
              <a:lnSpc>
                <a:spcPct val="100000"/>
              </a:lnSpc>
            </a:pPr>
            <a:endParaRPr lang="en-US" sz="2400" dirty="0">
              <a:solidFill>
                <a:srgbClr val="08568C"/>
              </a:solidFill>
              <a:latin typeface="Calibri" panose="020F0502020204030204" pitchFamily="34" charset="0"/>
              <a:cs typeface="Calibri" panose="020F0502020204030204" pitchFamily="34" charset="0"/>
            </a:endParaRPr>
          </a:p>
          <a:p>
            <a:pPr algn="l">
              <a:lnSpc>
                <a:spcPct val="100000"/>
              </a:lnSpc>
            </a:pPr>
            <a:endParaRPr lang="en-US" sz="2400" dirty="0">
              <a:solidFill>
                <a:srgbClr val="08568C"/>
              </a:solidFill>
              <a:latin typeface="Calibri" panose="020F0502020204030204" pitchFamily="34" charset="0"/>
              <a:cs typeface="Calibri" panose="020F0502020204030204" pitchFamily="34" charset="0"/>
            </a:endParaRPr>
          </a:p>
          <a:p>
            <a:pPr algn="l">
              <a:lnSpc>
                <a:spcPct val="100000"/>
              </a:lnSpc>
            </a:pPr>
            <a:r>
              <a:rPr lang="en-US" sz="2400" dirty="0">
                <a:solidFill>
                  <a:srgbClr val="08568C"/>
                </a:solidFill>
                <a:latin typeface="Calibri" panose="020F0502020204030204" pitchFamily="34" charset="0"/>
                <a:cs typeface="Calibri" panose="020F0502020204030204" pitchFamily="34" charset="0"/>
              </a:rPr>
              <a:t>…this conflicts with reducing gas demand and is no longer fit for purpose, as IEEFA reports have repeatedly shown</a:t>
            </a:r>
          </a:p>
        </p:txBody>
      </p:sp>
      <p:sp>
        <p:nvSpPr>
          <p:cNvPr id="11" name="TextBox 10">
            <a:extLst>
              <a:ext uri="{FF2B5EF4-FFF2-40B4-BE49-F238E27FC236}">
                <a16:creationId xmlns:a16="http://schemas.microsoft.com/office/drawing/2014/main" id="{2149D0AD-B139-4039-B61C-6020612F3643}"/>
              </a:ext>
            </a:extLst>
          </p:cNvPr>
          <p:cNvSpPr txBox="1"/>
          <p:nvPr/>
        </p:nvSpPr>
        <p:spPr>
          <a:xfrm>
            <a:off x="4657725" y="0"/>
            <a:ext cx="7117751" cy="461665"/>
          </a:xfrm>
          <a:prstGeom prst="rect">
            <a:avLst/>
          </a:prstGeom>
          <a:noFill/>
        </p:spPr>
        <p:txBody>
          <a:bodyPr wrap="square" rtlCol="0">
            <a:spAutoFit/>
          </a:bodyPr>
          <a:lstStyle/>
          <a:p>
            <a:pPr algn="r"/>
            <a:r>
              <a:rPr lang="en-US" sz="2400" b="1" dirty="0"/>
              <a:t>[ ]</a:t>
            </a:r>
          </a:p>
        </p:txBody>
      </p:sp>
      <p:sp>
        <p:nvSpPr>
          <p:cNvPr id="14" name="TextBox 13">
            <a:extLst>
              <a:ext uri="{FF2B5EF4-FFF2-40B4-BE49-F238E27FC236}">
                <a16:creationId xmlns:a16="http://schemas.microsoft.com/office/drawing/2014/main" id="{44F25B3D-66F2-4A9F-93E3-A0E159B39216}"/>
              </a:ext>
            </a:extLst>
          </p:cNvPr>
          <p:cNvSpPr txBox="1"/>
          <p:nvPr/>
        </p:nvSpPr>
        <p:spPr>
          <a:xfrm>
            <a:off x="6504554" y="6394094"/>
            <a:ext cx="5346100" cy="338554"/>
          </a:xfrm>
          <a:prstGeom prst="rect">
            <a:avLst/>
          </a:prstGeom>
          <a:noFill/>
        </p:spPr>
        <p:txBody>
          <a:bodyPr wrap="square" rtlCol="0">
            <a:spAutoFit/>
          </a:bodyPr>
          <a:lstStyle/>
          <a:p>
            <a:pPr algn="r"/>
            <a:r>
              <a:rPr lang="en-US" sz="1600" i="1" dirty="0"/>
              <a:t>Source: Snam</a:t>
            </a:r>
          </a:p>
        </p:txBody>
      </p:sp>
      <p:pic>
        <p:nvPicPr>
          <p:cNvPr id="12" name="Picture 11">
            <a:extLst>
              <a:ext uri="{FF2B5EF4-FFF2-40B4-BE49-F238E27FC236}">
                <a16:creationId xmlns:a16="http://schemas.microsoft.com/office/drawing/2014/main" id="{2F008B33-28C1-673D-EC84-9357215394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92848"/>
            <a:ext cx="2376518" cy="484018"/>
          </a:xfrm>
          <a:prstGeom prst="rect">
            <a:avLst/>
          </a:prstGeom>
        </p:spPr>
      </p:pic>
      <p:pic>
        <p:nvPicPr>
          <p:cNvPr id="5" name="Picture 4">
            <a:extLst>
              <a:ext uri="{FF2B5EF4-FFF2-40B4-BE49-F238E27FC236}">
                <a16:creationId xmlns:a16="http://schemas.microsoft.com/office/drawing/2014/main" id="{5CE971F2-53DB-4615-5A23-857F4488DCD7}"/>
              </a:ext>
            </a:extLst>
          </p:cNvPr>
          <p:cNvPicPr>
            <a:picLocks noChangeAspect="1"/>
          </p:cNvPicPr>
          <p:nvPr/>
        </p:nvPicPr>
        <p:blipFill>
          <a:blip r:embed="rId4"/>
          <a:stretch>
            <a:fillRect/>
          </a:stretch>
        </p:blipFill>
        <p:spPr>
          <a:xfrm>
            <a:off x="5108739" y="2277657"/>
            <a:ext cx="3184235" cy="2258493"/>
          </a:xfrm>
          <a:prstGeom prst="rect">
            <a:avLst/>
          </a:prstGeom>
        </p:spPr>
      </p:pic>
      <p:sp>
        <p:nvSpPr>
          <p:cNvPr id="13" name="Title 5">
            <a:extLst>
              <a:ext uri="{FF2B5EF4-FFF2-40B4-BE49-F238E27FC236}">
                <a16:creationId xmlns:a16="http://schemas.microsoft.com/office/drawing/2014/main" id="{48C0A43B-D6D2-7EAB-BA29-AEDA30DE8910}"/>
              </a:ext>
            </a:extLst>
          </p:cNvPr>
          <p:cNvSpPr txBox="1">
            <a:spLocks/>
          </p:cNvSpPr>
          <p:nvPr/>
        </p:nvSpPr>
        <p:spPr>
          <a:xfrm>
            <a:off x="5080450" y="405552"/>
            <a:ext cx="6463412" cy="1265492"/>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pPr>
            <a:r>
              <a:rPr lang="en-US" sz="2000" b="0" dirty="0">
                <a:solidFill>
                  <a:srgbClr val="08568C"/>
                </a:solidFill>
                <a:latin typeface="Calibri" panose="020F0502020204030204" pitchFamily="34" charset="0"/>
                <a:cs typeface="Calibri" panose="020F0502020204030204" pitchFamily="34" charset="0"/>
              </a:rPr>
              <a:t>European Gas TSOs are </a:t>
            </a:r>
            <a:r>
              <a:rPr lang="en-US" sz="2000" b="0" u="sng" dirty="0">
                <a:solidFill>
                  <a:srgbClr val="08568C"/>
                </a:solidFill>
                <a:latin typeface="Calibri" panose="020F0502020204030204" pitchFamily="34" charset="0"/>
                <a:cs typeface="Calibri" panose="020F0502020204030204" pitchFamily="34" charset="0"/>
              </a:rPr>
              <a:t>heavily biased</a:t>
            </a:r>
            <a:r>
              <a:rPr lang="en-US" sz="2000" b="0" dirty="0">
                <a:solidFill>
                  <a:srgbClr val="08568C"/>
                </a:solidFill>
                <a:latin typeface="Calibri" panose="020F0502020204030204" pitchFamily="34" charset="0"/>
                <a:cs typeface="Calibri" panose="020F0502020204030204" pitchFamily="34" charset="0"/>
              </a:rPr>
              <a:t> towards building more pipelines, terminals and storage</a:t>
            </a:r>
            <a:br>
              <a:rPr lang="en-US" sz="2000" b="0" dirty="0">
                <a:solidFill>
                  <a:srgbClr val="08568C"/>
                </a:solidFill>
                <a:latin typeface="Calibri" panose="020F0502020204030204" pitchFamily="34" charset="0"/>
                <a:cs typeface="Calibri" panose="020F0502020204030204" pitchFamily="34" charset="0"/>
              </a:rPr>
            </a:br>
            <a:r>
              <a:rPr lang="en-US" sz="2000" b="0" dirty="0">
                <a:solidFill>
                  <a:srgbClr val="08568C"/>
                </a:solidFill>
                <a:latin typeface="Calibri" panose="020F0502020204030204" pitchFamily="34" charset="0"/>
                <a:cs typeface="Calibri" panose="020F0502020204030204" pitchFamily="34" charset="0"/>
              </a:rPr>
              <a:t>to increase their RAB and shareholder dividends</a:t>
            </a:r>
          </a:p>
        </p:txBody>
      </p:sp>
      <p:pic>
        <p:nvPicPr>
          <p:cNvPr id="17" name="Picture 16">
            <a:extLst>
              <a:ext uri="{FF2B5EF4-FFF2-40B4-BE49-F238E27FC236}">
                <a16:creationId xmlns:a16="http://schemas.microsoft.com/office/drawing/2014/main" id="{FBBD50CD-41A2-8DC6-F5FC-79BD1E3053E4}"/>
              </a:ext>
            </a:extLst>
          </p:cNvPr>
          <p:cNvPicPr>
            <a:picLocks noChangeAspect="1"/>
          </p:cNvPicPr>
          <p:nvPr/>
        </p:nvPicPr>
        <p:blipFill>
          <a:blip r:embed="rId5"/>
          <a:stretch>
            <a:fillRect/>
          </a:stretch>
        </p:blipFill>
        <p:spPr>
          <a:xfrm>
            <a:off x="8375354" y="2277657"/>
            <a:ext cx="3231796" cy="2258493"/>
          </a:xfrm>
          <a:prstGeom prst="rect">
            <a:avLst/>
          </a:prstGeom>
        </p:spPr>
      </p:pic>
      <p:sp>
        <p:nvSpPr>
          <p:cNvPr id="21" name="Title 5">
            <a:extLst>
              <a:ext uri="{FF2B5EF4-FFF2-40B4-BE49-F238E27FC236}">
                <a16:creationId xmlns:a16="http://schemas.microsoft.com/office/drawing/2014/main" id="{B3DDE04C-D2BE-E0B6-8E91-B25095CA9B08}"/>
              </a:ext>
            </a:extLst>
          </p:cNvPr>
          <p:cNvSpPr txBox="1">
            <a:spLocks/>
          </p:cNvSpPr>
          <p:nvPr/>
        </p:nvSpPr>
        <p:spPr>
          <a:xfrm>
            <a:off x="5080450" y="4877743"/>
            <a:ext cx="6463412" cy="1265492"/>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pPr>
            <a:r>
              <a:rPr lang="en-US" sz="2000" b="0" dirty="0">
                <a:solidFill>
                  <a:srgbClr val="08568C"/>
                </a:solidFill>
                <a:latin typeface="Calibri" panose="020F0502020204030204" pitchFamily="34" charset="0"/>
                <a:cs typeface="Calibri" panose="020F0502020204030204" pitchFamily="34" charset="0"/>
              </a:rPr>
              <a:t>Result 1 = Overbuild of infrastructure in the wrong places</a:t>
            </a:r>
          </a:p>
          <a:p>
            <a:pPr>
              <a:lnSpc>
                <a:spcPct val="100000"/>
              </a:lnSpc>
            </a:pPr>
            <a:r>
              <a:rPr lang="en-US" sz="2000" b="0" dirty="0">
                <a:solidFill>
                  <a:srgbClr val="08568C"/>
                </a:solidFill>
                <a:latin typeface="Calibri" panose="020F0502020204030204" pitchFamily="34" charset="0"/>
                <a:cs typeface="Calibri" panose="020F0502020204030204" pitchFamily="34" charset="0"/>
              </a:rPr>
              <a:t>Result 2 = Lobbying for more gas-based infrastructure and more use of gaseous fuels (fossil gas, biomethane, synthetic methane, hydrogen, CO</a:t>
            </a:r>
            <a:r>
              <a:rPr lang="en-US" sz="2000" b="0" baseline="-25000" dirty="0">
                <a:solidFill>
                  <a:srgbClr val="08568C"/>
                </a:solidFill>
                <a:latin typeface="Calibri" panose="020F0502020204030204" pitchFamily="34" charset="0"/>
                <a:cs typeface="Calibri" panose="020F0502020204030204" pitchFamily="34" charset="0"/>
              </a:rPr>
              <a:t>2</a:t>
            </a:r>
            <a:r>
              <a:rPr lang="en-US" sz="2000" b="0" dirty="0">
                <a:solidFill>
                  <a:srgbClr val="08568C"/>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686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CA7AE-7119-4D02-AF31-EE28F37872D4}"/>
              </a:ext>
            </a:extLst>
          </p:cNvPr>
          <p:cNvSpPr/>
          <p:nvPr/>
        </p:nvSpPr>
        <p:spPr>
          <a:xfrm>
            <a:off x="4406630" y="1"/>
            <a:ext cx="7785370" cy="6858000"/>
          </a:xfrm>
          <a:prstGeom prst="rect">
            <a:avLst/>
          </a:prstGeom>
          <a:solidFill>
            <a:srgbClr val="085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08568C"/>
              </a:solidFill>
            </a:endParaRPr>
          </a:p>
        </p:txBody>
      </p:sp>
      <p:sp>
        <p:nvSpPr>
          <p:cNvPr id="8" name="Rounded Rectangle 13">
            <a:extLst>
              <a:ext uri="{FF2B5EF4-FFF2-40B4-BE49-F238E27FC236}">
                <a16:creationId xmlns:a16="http://schemas.microsoft.com/office/drawing/2014/main" id="{AA778FC1-B879-43E0-82CC-9509D971EBC1}"/>
              </a:ext>
            </a:extLst>
          </p:cNvPr>
          <p:cNvSpPr/>
          <p:nvPr/>
        </p:nvSpPr>
        <p:spPr>
          <a:xfrm>
            <a:off x="4848837" y="461665"/>
            <a:ext cx="6926639" cy="5890478"/>
          </a:xfrm>
          <a:prstGeom prst="roundRect">
            <a:avLst>
              <a:gd name="adj" fmla="val 5556"/>
            </a:avLst>
          </a:prstGeom>
          <a:solidFill>
            <a:schemeClr val="tx1"/>
          </a:solidFill>
          <a:ln>
            <a:solidFill>
              <a:srgbClr val="0856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0BDF-6F93-7E49-9BEB-CEC3839FC78F}"/>
              </a:ext>
            </a:extLst>
          </p:cNvPr>
          <p:cNvSpPr>
            <a:spLocks noGrp="1"/>
          </p:cNvSpPr>
          <p:nvPr>
            <p:ph type="sldNum" sz="quarter" idx="12"/>
          </p:nvPr>
        </p:nvSpPr>
        <p:spPr>
          <a:xfrm>
            <a:off x="3529584" y="6420143"/>
            <a:ext cx="7946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CEAEC7-A5D1-46F0-9EA8-06B95EA9684D}" type="slidenum">
              <a:rPr lang="en-US" smtClean="0">
                <a:solidFill>
                  <a:schemeClr val="accent1"/>
                </a:solidFill>
              </a:rPr>
              <a:pPr/>
              <a:t>9</a:t>
            </a:fld>
            <a:endParaRPr lang="en-US">
              <a:solidFill>
                <a:schemeClr val="accent1"/>
              </a:solidFill>
            </a:endParaRPr>
          </a:p>
        </p:txBody>
      </p:sp>
      <p:sp>
        <p:nvSpPr>
          <p:cNvPr id="23" name="Title 5">
            <a:extLst>
              <a:ext uri="{FF2B5EF4-FFF2-40B4-BE49-F238E27FC236}">
                <a16:creationId xmlns:a16="http://schemas.microsoft.com/office/drawing/2014/main" id="{846BDFCE-C220-42F4-A607-5343FA0C8305}"/>
              </a:ext>
            </a:extLst>
          </p:cNvPr>
          <p:cNvSpPr txBox="1">
            <a:spLocks/>
          </p:cNvSpPr>
          <p:nvPr/>
        </p:nvSpPr>
        <p:spPr>
          <a:xfrm>
            <a:off x="228600" y="72733"/>
            <a:ext cx="4095650" cy="6260498"/>
          </a:xfrm>
          <a:prstGeom prst="rect">
            <a:avLst/>
          </a:prstGeom>
        </p:spPr>
        <p:txBody>
          <a:bodyPr anchor="ctr">
            <a:noAutofit/>
          </a:bodyPr>
          <a:lstStyle>
            <a:lvl1pPr algn="ctr" defTabSz="685800" rtl="0" eaLnBrk="1" latinLnBrk="0" hangingPunct="1">
              <a:lnSpc>
                <a:spcPct val="90000"/>
              </a:lnSpc>
              <a:spcBef>
                <a:spcPct val="0"/>
              </a:spcBef>
              <a:buNone/>
              <a:defRPr sz="3200" b="1" i="0" kern="1200">
                <a:solidFill>
                  <a:schemeClr val="accent1"/>
                </a:solidFill>
                <a:latin typeface="+mj-lt"/>
                <a:ea typeface="Myriad Pro Bold Condensed" charset="0"/>
                <a:cs typeface="Myriad Pro Bold Condensed"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3600"/>
              </a:lnSpc>
            </a:pPr>
            <a:r>
              <a:rPr lang="en-US" sz="2400" dirty="0">
                <a:solidFill>
                  <a:srgbClr val="08568C"/>
                </a:solidFill>
                <a:latin typeface="Calibri" panose="020F0502020204030204" pitchFamily="34" charset="0"/>
                <a:cs typeface="Calibri" panose="020F0502020204030204" pitchFamily="34" charset="0"/>
              </a:rPr>
              <a:t>The Ukraine invasion has forced leaders to get off Russian gas… REPowerEU plan announced yesterday</a:t>
            </a:r>
          </a:p>
          <a:p>
            <a:pPr algn="l">
              <a:lnSpc>
                <a:spcPts val="36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3600"/>
              </a:lnSpc>
            </a:pPr>
            <a:r>
              <a:rPr lang="en-US" sz="2400" dirty="0">
                <a:solidFill>
                  <a:srgbClr val="08568C"/>
                </a:solidFill>
                <a:latin typeface="Calibri" panose="020F0502020204030204" pitchFamily="34" charset="0"/>
                <a:cs typeface="Calibri" panose="020F0502020204030204" pitchFamily="34" charset="0"/>
              </a:rPr>
              <a:t>…immediate term replacement of Russian gas supplies</a:t>
            </a:r>
          </a:p>
          <a:p>
            <a:pPr algn="l">
              <a:lnSpc>
                <a:spcPts val="3600"/>
              </a:lnSpc>
            </a:pPr>
            <a:endParaRPr lang="en-US" sz="2400" dirty="0">
              <a:solidFill>
                <a:srgbClr val="08568C"/>
              </a:solidFill>
              <a:latin typeface="Calibri" panose="020F0502020204030204" pitchFamily="34" charset="0"/>
              <a:cs typeface="Calibri" panose="020F0502020204030204" pitchFamily="34" charset="0"/>
            </a:endParaRPr>
          </a:p>
          <a:p>
            <a:pPr algn="l">
              <a:lnSpc>
                <a:spcPts val="3600"/>
              </a:lnSpc>
            </a:pPr>
            <a:r>
              <a:rPr lang="en-US" sz="2400" dirty="0">
                <a:solidFill>
                  <a:srgbClr val="08568C"/>
                </a:solidFill>
                <a:latin typeface="Calibri" panose="020F0502020204030204" pitchFamily="34" charset="0"/>
                <a:cs typeface="Calibri" panose="020F0502020204030204" pitchFamily="34" charset="0"/>
              </a:rPr>
              <a:t>…medium term reduction of gas demand (30%+ by 2030) via energy transition</a:t>
            </a:r>
          </a:p>
        </p:txBody>
      </p:sp>
      <p:sp>
        <p:nvSpPr>
          <p:cNvPr id="11" name="TextBox 10">
            <a:extLst>
              <a:ext uri="{FF2B5EF4-FFF2-40B4-BE49-F238E27FC236}">
                <a16:creationId xmlns:a16="http://schemas.microsoft.com/office/drawing/2014/main" id="{2149D0AD-B139-4039-B61C-6020612F3643}"/>
              </a:ext>
            </a:extLst>
          </p:cNvPr>
          <p:cNvSpPr txBox="1"/>
          <p:nvPr/>
        </p:nvSpPr>
        <p:spPr>
          <a:xfrm>
            <a:off x="4657725" y="0"/>
            <a:ext cx="7117751" cy="461665"/>
          </a:xfrm>
          <a:prstGeom prst="rect">
            <a:avLst/>
          </a:prstGeom>
          <a:noFill/>
        </p:spPr>
        <p:txBody>
          <a:bodyPr wrap="square" rtlCol="0">
            <a:spAutoFit/>
          </a:bodyPr>
          <a:lstStyle/>
          <a:p>
            <a:pPr algn="r"/>
            <a:r>
              <a:rPr lang="en-US" sz="2400" b="1" dirty="0"/>
              <a:t>REPowerEU</a:t>
            </a:r>
          </a:p>
        </p:txBody>
      </p:sp>
      <p:sp>
        <p:nvSpPr>
          <p:cNvPr id="14" name="TextBox 13">
            <a:extLst>
              <a:ext uri="{FF2B5EF4-FFF2-40B4-BE49-F238E27FC236}">
                <a16:creationId xmlns:a16="http://schemas.microsoft.com/office/drawing/2014/main" id="{44F25B3D-66F2-4A9F-93E3-A0E159B39216}"/>
              </a:ext>
            </a:extLst>
          </p:cNvPr>
          <p:cNvSpPr txBox="1"/>
          <p:nvPr/>
        </p:nvSpPr>
        <p:spPr>
          <a:xfrm>
            <a:off x="6579200" y="6349573"/>
            <a:ext cx="5346100" cy="369332"/>
          </a:xfrm>
          <a:prstGeom prst="rect">
            <a:avLst/>
          </a:prstGeom>
          <a:noFill/>
        </p:spPr>
        <p:txBody>
          <a:bodyPr wrap="square" rtlCol="0">
            <a:spAutoFit/>
          </a:bodyPr>
          <a:lstStyle/>
          <a:p>
            <a:pPr algn="r"/>
            <a:r>
              <a:rPr lang="en-US" i="1" dirty="0"/>
              <a:t>Source: European Commission, IEEFA</a:t>
            </a:r>
          </a:p>
        </p:txBody>
      </p:sp>
      <p:pic>
        <p:nvPicPr>
          <p:cNvPr id="13" name="Picture 12">
            <a:extLst>
              <a:ext uri="{FF2B5EF4-FFF2-40B4-BE49-F238E27FC236}">
                <a16:creationId xmlns:a16="http://schemas.microsoft.com/office/drawing/2014/main" id="{DB051F5B-82AA-3315-FAF5-066B9FFEE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92848"/>
            <a:ext cx="2376518" cy="484018"/>
          </a:xfrm>
          <a:prstGeom prst="rect">
            <a:avLst/>
          </a:prstGeom>
        </p:spPr>
      </p:pic>
      <p:sp>
        <p:nvSpPr>
          <p:cNvPr id="12" name="Content Placeholder 6">
            <a:extLst>
              <a:ext uri="{FF2B5EF4-FFF2-40B4-BE49-F238E27FC236}">
                <a16:creationId xmlns:a16="http://schemas.microsoft.com/office/drawing/2014/main" id="{2187F15B-0CEF-D238-E6B7-8F47F0630626}"/>
              </a:ext>
            </a:extLst>
          </p:cNvPr>
          <p:cNvSpPr txBox="1">
            <a:spLocks/>
          </p:cNvSpPr>
          <p:nvPr/>
        </p:nvSpPr>
        <p:spPr>
          <a:xfrm>
            <a:off x="5120826" y="924539"/>
            <a:ext cx="3506564" cy="5285938"/>
          </a:xfrm>
          <a:prstGeom prst="rect">
            <a:avLst/>
          </a:prstGeom>
        </p:spPr>
        <p:txBody>
          <a:bodyPr/>
          <a:lstStyle>
            <a:lvl1pPr marL="128579" indent="-128579" algn="l" defTabSz="514314" rtl="0" eaLnBrk="1" latinLnBrk="0" hangingPunct="1">
              <a:lnSpc>
                <a:spcPct val="100000"/>
              </a:lnSpc>
              <a:spcBef>
                <a:spcPts val="600"/>
              </a:spcBef>
              <a:spcAft>
                <a:spcPts val="600"/>
              </a:spcAft>
              <a:buClr>
                <a:schemeClr val="accent1"/>
              </a:buClr>
              <a:buFont typeface="Wingdings" pitchFamily="2" charset="2"/>
              <a:buChar char="§"/>
              <a:defRPr sz="2400" kern="1200">
                <a:solidFill>
                  <a:schemeClr val="bg1"/>
                </a:solidFill>
                <a:latin typeface="+mn-lt"/>
                <a:ea typeface="+mn-ea"/>
                <a:cs typeface="+mn-cs"/>
              </a:defRPr>
            </a:lvl1pPr>
            <a:lvl2pPr marL="385734"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2pPr>
            <a:lvl3pPr marL="642891"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3pPr>
            <a:lvl4pPr marL="900045"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4pPr>
            <a:lvl5pPr marL="1157202"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5pPr>
            <a:lvl6pPr marL="1414355"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14"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669"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824"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266700" indent="-266700">
              <a:spcAft>
                <a:spcPts val="1200"/>
              </a:spcAft>
            </a:pPr>
            <a:r>
              <a:rPr lang="en-GB" sz="2000" dirty="0"/>
              <a:t>Joint purchasing of gas to increase buying power and  remove competition between member states </a:t>
            </a:r>
          </a:p>
          <a:p>
            <a:pPr marL="266700" indent="-266700">
              <a:spcAft>
                <a:spcPts val="1200"/>
              </a:spcAft>
            </a:pPr>
            <a:r>
              <a:rPr lang="en-GB" sz="2000" dirty="0"/>
              <a:t>Transparent sharing of gas storage capacity between states, plus a requirement to fill to at least 80% by November 2021 and 90% before following winters</a:t>
            </a:r>
          </a:p>
        </p:txBody>
      </p:sp>
      <p:pic>
        <p:nvPicPr>
          <p:cNvPr id="5" name="Picture 4">
            <a:extLst>
              <a:ext uri="{FF2B5EF4-FFF2-40B4-BE49-F238E27FC236}">
                <a16:creationId xmlns:a16="http://schemas.microsoft.com/office/drawing/2014/main" id="{B0BB788F-9849-B644-72A4-4A8E89AABF95}"/>
              </a:ext>
            </a:extLst>
          </p:cNvPr>
          <p:cNvPicPr>
            <a:picLocks noChangeAspect="1"/>
          </p:cNvPicPr>
          <p:nvPr/>
        </p:nvPicPr>
        <p:blipFill rotWithShape="1">
          <a:blip r:embed="rId4"/>
          <a:srcRect l="3083" r="4088"/>
          <a:stretch/>
        </p:blipFill>
        <p:spPr>
          <a:xfrm>
            <a:off x="8506722" y="565603"/>
            <a:ext cx="3174716" cy="2800741"/>
          </a:xfrm>
          <a:prstGeom prst="rect">
            <a:avLst/>
          </a:prstGeom>
        </p:spPr>
      </p:pic>
      <p:sp>
        <p:nvSpPr>
          <p:cNvPr id="15" name="Content Placeholder 6">
            <a:extLst>
              <a:ext uri="{FF2B5EF4-FFF2-40B4-BE49-F238E27FC236}">
                <a16:creationId xmlns:a16="http://schemas.microsoft.com/office/drawing/2014/main" id="{A41A64DB-D1CA-8D03-99B2-6F7373613B81}"/>
              </a:ext>
            </a:extLst>
          </p:cNvPr>
          <p:cNvSpPr txBox="1">
            <a:spLocks/>
          </p:cNvSpPr>
          <p:nvPr/>
        </p:nvSpPr>
        <p:spPr>
          <a:xfrm>
            <a:off x="5120826" y="4560156"/>
            <a:ext cx="6211570" cy="1283559"/>
          </a:xfrm>
          <a:prstGeom prst="rect">
            <a:avLst/>
          </a:prstGeom>
        </p:spPr>
        <p:txBody>
          <a:bodyPr/>
          <a:lstStyle>
            <a:lvl1pPr marL="128579" indent="-128579" algn="l" defTabSz="514314" rtl="0" eaLnBrk="1" latinLnBrk="0" hangingPunct="1">
              <a:lnSpc>
                <a:spcPct val="100000"/>
              </a:lnSpc>
              <a:spcBef>
                <a:spcPts val="600"/>
              </a:spcBef>
              <a:spcAft>
                <a:spcPts val="600"/>
              </a:spcAft>
              <a:buClr>
                <a:schemeClr val="accent1"/>
              </a:buClr>
              <a:buFont typeface="Wingdings" pitchFamily="2" charset="2"/>
              <a:buChar char="§"/>
              <a:defRPr sz="2400" kern="1200">
                <a:solidFill>
                  <a:schemeClr val="bg1"/>
                </a:solidFill>
                <a:latin typeface="+mn-lt"/>
                <a:ea typeface="+mn-ea"/>
                <a:cs typeface="+mn-cs"/>
              </a:defRPr>
            </a:lvl1pPr>
            <a:lvl2pPr marL="385734"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2pPr>
            <a:lvl3pPr marL="642891"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3pPr>
            <a:lvl4pPr marL="900045"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4pPr>
            <a:lvl5pPr marL="1157202" indent="-128579" algn="l" defTabSz="514314" rtl="0" eaLnBrk="1" latinLnBrk="0" hangingPunct="1">
              <a:lnSpc>
                <a:spcPct val="100000"/>
              </a:lnSpc>
              <a:spcBef>
                <a:spcPts val="600"/>
              </a:spcBef>
              <a:spcAft>
                <a:spcPts val="600"/>
              </a:spcAft>
              <a:buClr>
                <a:schemeClr val="accent1"/>
              </a:buClr>
              <a:buFont typeface="Wingdings" pitchFamily="2" charset="2"/>
              <a:buChar char="§"/>
              <a:defRPr sz="2200" kern="1200">
                <a:solidFill>
                  <a:schemeClr val="bg1"/>
                </a:solidFill>
                <a:latin typeface="+mn-lt"/>
                <a:ea typeface="+mn-ea"/>
                <a:cs typeface="+mn-cs"/>
              </a:defRPr>
            </a:lvl5pPr>
            <a:lvl6pPr marL="1414355"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14"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669"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824" indent="-128579" algn="l" defTabSz="514314"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266700" indent="-266700">
              <a:spcAft>
                <a:spcPts val="1200"/>
              </a:spcAft>
            </a:pPr>
            <a:r>
              <a:rPr lang="en-GB" sz="2000" dirty="0"/>
              <a:t>IEEFA: Question marks over hydrogen regulations and financing – risk of ENTSO-G interests creating overbuild of hydrogen infrastructure</a:t>
            </a:r>
          </a:p>
        </p:txBody>
      </p:sp>
    </p:spTree>
    <p:extLst>
      <p:ext uri="{BB962C8B-B14F-4D97-AF65-F5344CB8AC3E}">
        <p14:creationId xmlns:p14="http://schemas.microsoft.com/office/powerpoint/2010/main" val="3807737799"/>
      </p:ext>
    </p:extLst>
  </p:cSld>
  <p:clrMapOvr>
    <a:masterClrMapping/>
  </p:clrMapOvr>
</p:sld>
</file>

<file path=ppt/theme/theme1.xml><?xml version="1.0" encoding="utf-8"?>
<a:theme xmlns:a="http://schemas.openxmlformats.org/drawingml/2006/main" name="Updated-IEEFA_standard_11-18">
  <a:themeElements>
    <a:clrScheme name="IEEFA-Aug18">
      <a:dk1>
        <a:srgbClr val="000000"/>
      </a:dk1>
      <a:lt1>
        <a:srgbClr val="FFFFFF"/>
      </a:lt1>
      <a:dk2>
        <a:srgbClr val="5F5F5F"/>
      </a:dk2>
      <a:lt2>
        <a:srgbClr val="F3E8D3"/>
      </a:lt2>
      <a:accent1>
        <a:srgbClr val="08568C"/>
      </a:accent1>
      <a:accent2>
        <a:srgbClr val="E4C753"/>
      </a:accent2>
      <a:accent3>
        <a:srgbClr val="86AF6B"/>
      </a:accent3>
      <a:accent4>
        <a:srgbClr val="80ACD3"/>
      </a:accent4>
      <a:accent5>
        <a:srgbClr val="E39C41"/>
      </a:accent5>
      <a:accent6>
        <a:srgbClr val="D96650"/>
      </a:accent6>
      <a:hlink>
        <a:srgbClr val="10578A"/>
      </a:hlink>
      <a:folHlink>
        <a:srgbClr val="10578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IEEFA_standard_11-18" id="{5C7946E4-DC01-C04F-A94F-07D9A981A5FF}" vid="{58E4EECE-DB94-C64A-8BF7-A3BC52BCB5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Updated-IEEFA_standard_11-18</Template>
  <TotalTime>6</TotalTime>
  <Words>1300</Words>
  <Application>Microsoft Macintosh PowerPoint</Application>
  <PresentationFormat>Widescreen</PresentationFormat>
  <Paragraphs>114</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Conv_Akk_Pro</vt:lpstr>
      <vt:lpstr>Gudsea</vt:lpstr>
      <vt:lpstr>Myriad Pro Cond</vt:lpstr>
      <vt:lpstr>Open Sans</vt:lpstr>
      <vt:lpstr>Trebuchet MS</vt:lpstr>
      <vt:lpstr>Wingdings</vt:lpstr>
      <vt:lpstr>Updated-IEEFA_standard_11-18</vt:lpstr>
      <vt:lpstr>Ukraine Impact on European Gas Markets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Coal  Outlook 2018:</dc:title>
  <dc:creator>Maura McGrath Kristoff</dc:creator>
  <cp:lastModifiedBy>Vivienne Heston</cp:lastModifiedBy>
  <cp:revision>94</cp:revision>
  <dcterms:created xsi:type="dcterms:W3CDTF">2018-11-30T21:07:04Z</dcterms:created>
  <dcterms:modified xsi:type="dcterms:W3CDTF">2022-06-10T22:09:41Z</dcterms:modified>
</cp:coreProperties>
</file>