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1"/>
  </p:sldMasterIdLst>
  <p:notesMasterIdLst>
    <p:notesMasterId r:id="rId16"/>
  </p:notesMasterIdLst>
  <p:sldIdLst>
    <p:sldId id="310" r:id="rId2"/>
    <p:sldId id="1124" r:id="rId3"/>
    <p:sldId id="1131" r:id="rId4"/>
    <p:sldId id="1126" r:id="rId5"/>
    <p:sldId id="1128" r:id="rId6"/>
    <p:sldId id="1142" r:id="rId7"/>
    <p:sldId id="1130" r:id="rId8"/>
    <p:sldId id="1132" r:id="rId9"/>
    <p:sldId id="1134" r:id="rId10"/>
    <p:sldId id="1135" r:id="rId11"/>
    <p:sldId id="1136" r:id="rId12"/>
    <p:sldId id="1137" r:id="rId13"/>
    <p:sldId id="1138" r:id="rId14"/>
    <p:sldId id="11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BB00"/>
    <a:srgbClr val="E2422F"/>
    <a:srgbClr val="597EC0"/>
    <a:srgbClr val="08568C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749C5-473D-42A6-BB02-DCC98CED8860}" v="530" dt="2021-09-17T13:01:39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 autoAdjust="0"/>
    <p:restoredTop sz="94613"/>
  </p:normalViewPr>
  <p:slideViewPr>
    <p:cSldViewPr snapToGrid="0" snapToObjects="1" showGuides="1">
      <p:cViewPr varScale="1">
        <p:scale>
          <a:sx n="131" d="100"/>
          <a:sy n="131" d="100"/>
        </p:scale>
        <p:origin x="6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reynolds\Desktop\IEEFA\Presentations,%20Interviews,%20and%20Notes\220511_IEEFA_IEEFA%20LNG%20Presentation%20for%20Media%20Stakeholders\220513_IEEFA_LNG%20Presentation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sreynolds\Desktop\IEEFA\Report%20Drafts\220414_Draft_LNG%20Demand%20Destruction%20in%20Asia\220414_Data_LNG%20Demand%20Destruction%20in%20Asi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5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A-4CBF-A9BC-0EAFA9FB66AF}"/>
              </c:ext>
            </c:extLst>
          </c:dPt>
          <c:dPt>
            <c:idx val="1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A-4CBF-A9BC-0EAFA9FB66AF}"/>
              </c:ext>
            </c:extLst>
          </c:dPt>
          <c:dPt>
            <c:idx val="2"/>
            <c:bubble3D val="0"/>
            <c:spPr>
              <a:solidFill>
                <a:schemeClr val="accent5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AA-4CBF-A9BC-0EAFA9FB66AF}"/>
              </c:ext>
            </c:extLst>
          </c:dPt>
          <c:dPt>
            <c:idx val="3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AA-4CBF-A9BC-0EAFA9FB66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AA-4CBF-A9BC-0EAFA9FB66AF}"/>
              </c:ext>
            </c:extLst>
          </c:dPt>
          <c:dPt>
            <c:idx val="5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AA-4CBF-A9BC-0EAFA9FB66AF}"/>
              </c:ext>
            </c:extLst>
          </c:dPt>
          <c:dPt>
            <c:idx val="6"/>
            <c:bubble3D val="0"/>
            <c:spPr>
              <a:solidFill>
                <a:schemeClr val="accent5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7AA-4CBF-A9BC-0EAFA9FB66AF}"/>
              </c:ext>
            </c:extLst>
          </c:dPt>
          <c:dPt>
            <c:idx val="7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7AA-4CBF-A9BC-0EAFA9FB66AF}"/>
              </c:ext>
            </c:extLst>
          </c:dPt>
          <c:dPt>
            <c:idx val="8"/>
            <c:bubble3D val="0"/>
            <c:spPr>
              <a:solidFill>
                <a:schemeClr val="accent5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7AA-4CBF-A9BC-0EAFA9FB66AF}"/>
              </c:ext>
            </c:extLst>
          </c:dPt>
          <c:dLbls>
            <c:dLbl>
              <c:idx val="0"/>
              <c:layout>
                <c:manualLayout>
                  <c:x val="6.8312947219385124E-3"/>
                  <c:y val="-2.6512276454721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AA-4CBF-A9BC-0EAFA9FB66AF}"/>
                </c:ext>
              </c:extLst>
            </c:dLbl>
            <c:dLbl>
              <c:idx val="1"/>
              <c:layout>
                <c:manualLayout>
                  <c:x val="5.5890217937618839E-3"/>
                  <c:y val="-3.19188828089415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AA-4CBF-A9BC-0EAFA9FB66AF}"/>
                </c:ext>
              </c:extLst>
            </c:dLbl>
            <c:dLbl>
              <c:idx val="2"/>
              <c:layout>
                <c:manualLayout>
                  <c:x val="1.3064940763492759E-2"/>
                  <c:y val="1.7380202032404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93640898676945"/>
                      <c:h val="0.13667665618789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7AA-4CBF-A9BC-0EAFA9FB66AF}"/>
                </c:ext>
              </c:extLst>
            </c:dLbl>
            <c:dLbl>
              <c:idx val="3"/>
              <c:layout>
                <c:manualLayout>
                  <c:x val="4.7878326620063791E-3"/>
                  <c:y val="7.1817486320119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89965155134069E-2"/>
                      <c:h val="0.10475777337894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7AA-4CBF-A9BC-0EAFA9FB66AF}"/>
                </c:ext>
              </c:extLst>
            </c:dLbl>
            <c:dLbl>
              <c:idx val="4"/>
              <c:layout>
                <c:manualLayout>
                  <c:x val="-1.8338491027920834E-2"/>
                  <c:y val="7.53402390777969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117249024271941E-2"/>
                      <c:h val="9.96429880520317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7AA-4CBF-A9BC-0EAFA9FB66AF}"/>
                </c:ext>
              </c:extLst>
            </c:dLbl>
            <c:dLbl>
              <c:idx val="5"/>
              <c:layout>
                <c:manualLayout>
                  <c:x val="-9.0680309390616318E-2"/>
                  <c:y val="0.134037956723922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220366202237285E-2"/>
                      <c:h val="6.514550205804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7AA-4CBF-A9BC-0EAFA9FB66AF}"/>
                </c:ext>
              </c:extLst>
            </c:dLbl>
            <c:dLbl>
              <c:idx val="6"/>
              <c:layout>
                <c:manualLayout>
                  <c:x val="-0.11501306596223573"/>
                  <c:y val="0.104370776064270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AA-4CBF-A9BC-0EAFA9FB66AF}"/>
                </c:ext>
              </c:extLst>
            </c:dLbl>
            <c:dLbl>
              <c:idx val="7"/>
              <c:layout>
                <c:manualLayout>
                  <c:x val="-0.11692819316661726"/>
                  <c:y val="8.3732595741556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AA-4CBF-A9BC-0EAFA9FB66AF}"/>
                </c:ext>
              </c:extLst>
            </c:dLbl>
            <c:dLbl>
              <c:idx val="8"/>
              <c:layout>
                <c:manualLayout>
                  <c:x val="-1.915133064802527E-2"/>
                  <c:y val="6.38377656178842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7AA-4CBF-A9BC-0EAFA9FB6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Sheet2!$G$5:$G$13</c:f>
              <c:strCache>
                <c:ptCount val="9"/>
                <c:pt idx="0">
                  <c:v>China </c:v>
                </c:pt>
                <c:pt idx="1">
                  <c:v>Japan</c:v>
                </c:pt>
                <c:pt idx="2">
                  <c:v>South Korea</c:v>
                </c:pt>
                <c:pt idx="3">
                  <c:v>India</c:v>
                </c:pt>
                <c:pt idx="4">
                  <c:v>Taiwan</c:v>
                </c:pt>
                <c:pt idx="5">
                  <c:v>Spain</c:v>
                </c:pt>
                <c:pt idx="6">
                  <c:v>France</c:v>
                </c:pt>
                <c:pt idx="7">
                  <c:v>UK</c:v>
                </c:pt>
                <c:pt idx="8">
                  <c:v>Others</c:v>
                </c:pt>
              </c:strCache>
            </c:strRef>
          </c:cat>
          <c:val>
            <c:numRef>
              <c:f>Sheet2!$I$5:$I$13</c:f>
              <c:numCache>
                <c:formatCode>0%</c:formatCode>
                <c:ptCount val="9"/>
                <c:pt idx="0">
                  <c:v>0.21130365936988249</c:v>
                </c:pt>
                <c:pt idx="1">
                  <c:v>0.19408548344148521</c:v>
                </c:pt>
                <c:pt idx="2">
                  <c:v>0.12102306918380255</c:v>
                </c:pt>
                <c:pt idx="3">
                  <c:v>6.4017726088869534E-2</c:v>
                </c:pt>
                <c:pt idx="4">
                  <c:v>5.2225915344922706E-2</c:v>
                </c:pt>
                <c:pt idx="5">
                  <c:v>3.9328802799468328E-2</c:v>
                </c:pt>
                <c:pt idx="6">
                  <c:v>3.4698535802346324E-2</c:v>
                </c:pt>
                <c:pt idx="7">
                  <c:v>2.9556158866556544E-2</c:v>
                </c:pt>
                <c:pt idx="8">
                  <c:v>0.25376064910266627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AA-4CBF-A9BC-0EAFA9FB6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9"/>
        <c:holeSize val="2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'All Asia SPOT'!$E$3</c:f>
              <c:strCache>
                <c:ptCount val="1"/>
                <c:pt idx="0">
                  <c:v>China (Mainland)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'All Asia SPOT'!$B$16:$C$43</c:f>
              <c:multiLvlStrCache>
                <c:ptCount val="28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'All Asia SPOT'!$E$16:$E$43</c:f>
              <c:numCache>
                <c:formatCode>General</c:formatCode>
                <c:ptCount val="28"/>
                <c:pt idx="0">
                  <c:v>2.3247777697825613</c:v>
                </c:pt>
                <c:pt idx="1">
                  <c:v>1.3116623824385405</c:v>
                </c:pt>
                <c:pt idx="2">
                  <c:v>1.5414159536016472</c:v>
                </c:pt>
                <c:pt idx="3">
                  <c:v>1.968522883900681</c:v>
                </c:pt>
                <c:pt idx="4">
                  <c:v>2.4257468745210224</c:v>
                </c:pt>
                <c:pt idx="5">
                  <c:v>2.3678076051185024</c:v>
                </c:pt>
                <c:pt idx="6">
                  <c:v>2.0407515497809321</c:v>
                </c:pt>
                <c:pt idx="7">
                  <c:v>2.3803431001131461</c:v>
                </c:pt>
                <c:pt idx="8">
                  <c:v>2.7726199672472931</c:v>
                </c:pt>
                <c:pt idx="9">
                  <c:v>1.7789669351031701</c:v>
                </c:pt>
                <c:pt idx="10">
                  <c:v>2.7331642579366946</c:v>
                </c:pt>
                <c:pt idx="11">
                  <c:v>4.0704587809932349</c:v>
                </c:pt>
                <c:pt idx="12">
                  <c:v>3.2991313540939742</c:v>
                </c:pt>
                <c:pt idx="13">
                  <c:v>1.7920583633940936</c:v>
                </c:pt>
                <c:pt idx="14">
                  <c:v>2.7223297504532931</c:v>
                </c:pt>
                <c:pt idx="15">
                  <c:v>2.8817634359174105</c:v>
                </c:pt>
                <c:pt idx="16">
                  <c:v>3.5197301560539782</c:v>
                </c:pt>
                <c:pt idx="17">
                  <c:v>3.1552066904616773</c:v>
                </c:pt>
                <c:pt idx="18">
                  <c:v>2.4267976163467244</c:v>
                </c:pt>
                <c:pt idx="19">
                  <c:v>3.6772741161198708</c:v>
                </c:pt>
                <c:pt idx="20">
                  <c:v>3.2860160850654867</c:v>
                </c:pt>
                <c:pt idx="21">
                  <c:v>3.0194874245123375</c:v>
                </c:pt>
                <c:pt idx="22">
                  <c:v>3.3269936192035408</c:v>
                </c:pt>
                <c:pt idx="23">
                  <c:v>4.1325374572052214</c:v>
                </c:pt>
                <c:pt idx="24">
                  <c:v>2.9617419662</c:v>
                </c:pt>
                <c:pt idx="25">
                  <c:v>1.3051940359</c:v>
                </c:pt>
                <c:pt idx="26">
                  <c:v>1.3406964642999997</c:v>
                </c:pt>
                <c:pt idx="27">
                  <c:v>1.3940012764999998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9-4292-93E8-1A657E11BA8E}"/>
            </c:ext>
          </c:extLst>
        </c:ser>
        <c:ser>
          <c:idx val="3"/>
          <c:order val="1"/>
          <c:tx>
            <c:strRef>
              <c:f>'All Asia SPOT'!$G$3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'All Asia SPOT'!$B$16:$C$43</c:f>
              <c:multiLvlStrCache>
                <c:ptCount val="28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'All Asia SPOT'!$G$16:$G$43</c:f>
              <c:numCache>
                <c:formatCode>General</c:formatCode>
                <c:ptCount val="28"/>
                <c:pt idx="0">
                  <c:v>1.3935372895568863</c:v>
                </c:pt>
                <c:pt idx="1">
                  <c:v>0.99003501803777139</c:v>
                </c:pt>
                <c:pt idx="2">
                  <c:v>1.3887783147400277</c:v>
                </c:pt>
                <c:pt idx="3">
                  <c:v>0.56250927011941776</c:v>
                </c:pt>
                <c:pt idx="4">
                  <c:v>0.7501976704725225</c:v>
                </c:pt>
                <c:pt idx="5">
                  <c:v>0.86659752794132272</c:v>
                </c:pt>
                <c:pt idx="6">
                  <c:v>1.1656766784299077</c:v>
                </c:pt>
                <c:pt idx="7">
                  <c:v>0.88590083686552878</c:v>
                </c:pt>
                <c:pt idx="8">
                  <c:v>1.4582528209001004</c:v>
                </c:pt>
                <c:pt idx="9">
                  <c:v>1.3029316168190492</c:v>
                </c:pt>
                <c:pt idx="10">
                  <c:v>1.230300802399485</c:v>
                </c:pt>
                <c:pt idx="11">
                  <c:v>0.79051680551454639</c:v>
                </c:pt>
                <c:pt idx="12">
                  <c:v>2.0940166625197816</c:v>
                </c:pt>
                <c:pt idx="13">
                  <c:v>1.6651560760057649</c:v>
                </c:pt>
                <c:pt idx="14">
                  <c:v>1.3072793061955577</c:v>
                </c:pt>
                <c:pt idx="15">
                  <c:v>0.67913592458674021</c:v>
                </c:pt>
                <c:pt idx="16">
                  <c:v>0.87974704850468577</c:v>
                </c:pt>
                <c:pt idx="17">
                  <c:v>1.4594993261335574</c:v>
                </c:pt>
                <c:pt idx="18">
                  <c:v>2.0799774479587279</c:v>
                </c:pt>
                <c:pt idx="19">
                  <c:v>1.343457040351562</c:v>
                </c:pt>
                <c:pt idx="20">
                  <c:v>1.7308462949283505</c:v>
                </c:pt>
                <c:pt idx="21">
                  <c:v>1.0296022751666287</c:v>
                </c:pt>
                <c:pt idx="22">
                  <c:v>1.5952234539707042</c:v>
                </c:pt>
                <c:pt idx="23">
                  <c:v>1.9755515796271297</c:v>
                </c:pt>
                <c:pt idx="24">
                  <c:v>2.1736696332813543</c:v>
                </c:pt>
                <c:pt idx="25">
                  <c:v>2.1494153166000003</c:v>
                </c:pt>
                <c:pt idx="26">
                  <c:v>1.7374821520999999</c:v>
                </c:pt>
                <c:pt idx="27">
                  <c:v>1.5003944403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69-4292-93E8-1A657E11BA8E}"/>
            </c:ext>
          </c:extLst>
        </c:ser>
        <c:ser>
          <c:idx val="6"/>
          <c:order val="2"/>
          <c:tx>
            <c:strRef>
              <c:f>'All Asia SPOT'!$J$3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'All Asia SPOT'!$B$16:$C$43</c:f>
              <c:multiLvlStrCache>
                <c:ptCount val="28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'All Asia SPOT'!$J$16:$J$43</c:f>
              <c:numCache>
                <c:formatCode>General</c:formatCode>
                <c:ptCount val="28"/>
                <c:pt idx="0">
                  <c:v>1.2460294561777778</c:v>
                </c:pt>
                <c:pt idx="1">
                  <c:v>1.2759784310263438</c:v>
                </c:pt>
                <c:pt idx="2">
                  <c:v>0.60533053708962148</c:v>
                </c:pt>
                <c:pt idx="3">
                  <c:v>0.70694417567608592</c:v>
                </c:pt>
                <c:pt idx="4">
                  <c:v>0.8193849678409113</c:v>
                </c:pt>
                <c:pt idx="5">
                  <c:v>0.91604527213989373</c:v>
                </c:pt>
                <c:pt idx="6">
                  <c:v>0.62830533312052672</c:v>
                </c:pt>
                <c:pt idx="7">
                  <c:v>0.62654451866777572</c:v>
                </c:pt>
                <c:pt idx="8">
                  <c:v>0.64493824528486854</c:v>
                </c:pt>
                <c:pt idx="9">
                  <c:v>0.92113983739013772</c:v>
                </c:pt>
                <c:pt idx="10">
                  <c:v>1.209165780251992</c:v>
                </c:pt>
                <c:pt idx="11">
                  <c:v>1.3440047515946394</c:v>
                </c:pt>
                <c:pt idx="12">
                  <c:v>0.82492720451105028</c:v>
                </c:pt>
                <c:pt idx="13">
                  <c:v>2.0120419521356401</c:v>
                </c:pt>
                <c:pt idx="14">
                  <c:v>1.1379658335593617</c:v>
                </c:pt>
                <c:pt idx="15">
                  <c:v>0.74706212686891127</c:v>
                </c:pt>
                <c:pt idx="16">
                  <c:v>0.84820181590017829</c:v>
                </c:pt>
                <c:pt idx="17">
                  <c:v>0.73339516995889398</c:v>
                </c:pt>
                <c:pt idx="18">
                  <c:v>0.86661518211325139</c:v>
                </c:pt>
                <c:pt idx="19">
                  <c:v>0.8243619405724929</c:v>
                </c:pt>
                <c:pt idx="20">
                  <c:v>1.0895657017247466</c:v>
                </c:pt>
                <c:pt idx="21">
                  <c:v>0.98494610325380449</c:v>
                </c:pt>
                <c:pt idx="22">
                  <c:v>1.1259978405794127</c:v>
                </c:pt>
                <c:pt idx="23">
                  <c:v>0.72682447008420281</c:v>
                </c:pt>
                <c:pt idx="24">
                  <c:v>1.9510660211127846</c:v>
                </c:pt>
                <c:pt idx="25">
                  <c:v>0.90914061322548012</c:v>
                </c:pt>
                <c:pt idx="26">
                  <c:v>2.1199853104544806</c:v>
                </c:pt>
                <c:pt idx="27">
                  <c:v>0.54075024230000002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69-4292-93E8-1A657E11BA8E}"/>
            </c:ext>
          </c:extLst>
        </c:ser>
        <c:ser>
          <c:idx val="2"/>
          <c:order val="3"/>
          <c:tx>
            <c:strRef>
              <c:f>'All Asia SPOT'!$F$3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'All Asia SPOT'!$B$16:$C$43</c:f>
              <c:multiLvlStrCache>
                <c:ptCount val="28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'All Asia SPOT'!$F$16:$F$43</c:f>
              <c:numCache>
                <c:formatCode>General</c:formatCode>
                <c:ptCount val="28"/>
                <c:pt idx="0">
                  <c:v>0.75421068979779027</c:v>
                </c:pt>
                <c:pt idx="1">
                  <c:v>1.3266297207847035</c:v>
                </c:pt>
                <c:pt idx="2">
                  <c:v>0.71027079050233555</c:v>
                </c:pt>
                <c:pt idx="3">
                  <c:v>0.83502111030765458</c:v>
                </c:pt>
                <c:pt idx="4">
                  <c:v>0.7348063511862577</c:v>
                </c:pt>
                <c:pt idx="5">
                  <c:v>1.019694100527621</c:v>
                </c:pt>
                <c:pt idx="6">
                  <c:v>0.91234603807688996</c:v>
                </c:pt>
                <c:pt idx="7">
                  <c:v>1.0184132636549925</c:v>
                </c:pt>
                <c:pt idx="8">
                  <c:v>1.048827657936553</c:v>
                </c:pt>
                <c:pt idx="9">
                  <c:v>1.6026595443076124</c:v>
                </c:pt>
                <c:pt idx="10">
                  <c:v>1.1906972542966505</c:v>
                </c:pt>
                <c:pt idx="11">
                  <c:v>0.87991190608477121</c:v>
                </c:pt>
                <c:pt idx="12">
                  <c:v>0.71782938941657126</c:v>
                </c:pt>
                <c:pt idx="13">
                  <c:v>1.1117252539449423</c:v>
                </c:pt>
                <c:pt idx="14">
                  <c:v>1.1438426356179623</c:v>
                </c:pt>
                <c:pt idx="15">
                  <c:v>0.92406753811517428</c:v>
                </c:pt>
                <c:pt idx="16">
                  <c:v>0.82520416956896414</c:v>
                </c:pt>
                <c:pt idx="17">
                  <c:v>0.59015070184306584</c:v>
                </c:pt>
                <c:pt idx="18">
                  <c:v>0.7742491971326495</c:v>
                </c:pt>
                <c:pt idx="19">
                  <c:v>0.6581961316707905</c:v>
                </c:pt>
                <c:pt idx="20">
                  <c:v>0.57959014397838526</c:v>
                </c:pt>
                <c:pt idx="21">
                  <c:v>0.84304725836696814</c:v>
                </c:pt>
                <c:pt idx="22">
                  <c:v>0.61270815505469411</c:v>
                </c:pt>
                <c:pt idx="23">
                  <c:v>0.56125815319999994</c:v>
                </c:pt>
                <c:pt idx="24">
                  <c:v>0.30109855140000003</c:v>
                </c:pt>
                <c:pt idx="25">
                  <c:v>0.58416181470000006</c:v>
                </c:pt>
                <c:pt idx="26">
                  <c:v>0.46376162379999997</c:v>
                </c:pt>
                <c:pt idx="27">
                  <c:v>0.46003106529999999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69-4292-93E8-1A657E11BA8E}"/>
            </c:ext>
          </c:extLst>
        </c:ser>
        <c:ser>
          <c:idx val="7"/>
          <c:order val="4"/>
          <c:tx>
            <c:strRef>
              <c:f>'All Asia SPOT'!$K$3</c:f>
              <c:strCache>
                <c:ptCount val="1"/>
                <c:pt idx="0">
                  <c:v>Taiwan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'All Asia SPOT'!$B$16:$C$43</c:f>
              <c:multiLvlStrCache>
                <c:ptCount val="28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  <c:pt idx="15">
                    <c:v>April</c:v>
                  </c:pt>
                  <c:pt idx="16">
                    <c:v>May</c:v>
                  </c:pt>
                  <c:pt idx="17">
                    <c:v>June</c:v>
                  </c:pt>
                  <c:pt idx="18">
                    <c:v>July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October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January</c:v>
                  </c:pt>
                  <c:pt idx="25">
                    <c:v>February</c:v>
                  </c:pt>
                  <c:pt idx="26">
                    <c:v>March</c:v>
                  </c:pt>
                  <c:pt idx="27">
                    <c:v>April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</c:lvl>
              </c:multiLvlStrCache>
            </c:multiLvlStrRef>
          </c:cat>
          <c:val>
            <c:numRef>
              <c:f>'All Asia SPOT'!$K$16:$K$43</c:f>
              <c:numCache>
                <c:formatCode>General</c:formatCode>
                <c:ptCount val="28"/>
                <c:pt idx="0">
                  <c:v>0.18269600000000003</c:v>
                </c:pt>
                <c:pt idx="1">
                  <c:v>0.12642574173555399</c:v>
                </c:pt>
                <c:pt idx="2">
                  <c:v>0.19093048816380481</c:v>
                </c:pt>
                <c:pt idx="3">
                  <c:v>0.31826051447118059</c:v>
                </c:pt>
                <c:pt idx="4">
                  <c:v>0.36860182441965578</c:v>
                </c:pt>
                <c:pt idx="5">
                  <c:v>0.3133450438769137</c:v>
                </c:pt>
                <c:pt idx="6">
                  <c:v>0.52071690452447794</c:v>
                </c:pt>
                <c:pt idx="7">
                  <c:v>0.54140835885564909</c:v>
                </c:pt>
                <c:pt idx="8">
                  <c:v>0.51099012296396906</c:v>
                </c:pt>
                <c:pt idx="9">
                  <c:v>0.7107366494676356</c:v>
                </c:pt>
                <c:pt idx="10">
                  <c:v>0.55236723760740236</c:v>
                </c:pt>
                <c:pt idx="11">
                  <c:v>0.43122683147290691</c:v>
                </c:pt>
                <c:pt idx="12">
                  <c:v>0.49025521244465509</c:v>
                </c:pt>
                <c:pt idx="13">
                  <c:v>0.2384418447839331</c:v>
                </c:pt>
                <c:pt idx="14">
                  <c:v>0.59255506719531859</c:v>
                </c:pt>
                <c:pt idx="15">
                  <c:v>0.29708404452587861</c:v>
                </c:pt>
                <c:pt idx="16">
                  <c:v>0.78394599753162308</c:v>
                </c:pt>
                <c:pt idx="17">
                  <c:v>0.66517173954325082</c:v>
                </c:pt>
                <c:pt idx="18">
                  <c:v>0.72280479430538025</c:v>
                </c:pt>
                <c:pt idx="19">
                  <c:v>0.58021821367283155</c:v>
                </c:pt>
                <c:pt idx="20">
                  <c:v>0.57594083530019702</c:v>
                </c:pt>
                <c:pt idx="21">
                  <c:v>0.5184419514172246</c:v>
                </c:pt>
                <c:pt idx="22">
                  <c:v>0.8875027775288733</c:v>
                </c:pt>
                <c:pt idx="23">
                  <c:v>0.44529464393241203</c:v>
                </c:pt>
                <c:pt idx="24">
                  <c:v>0.27018119113834782</c:v>
                </c:pt>
                <c:pt idx="25">
                  <c:v>0.27368153489999997</c:v>
                </c:pt>
                <c:pt idx="26">
                  <c:v>0.52525877779999997</c:v>
                </c:pt>
                <c:pt idx="27">
                  <c:v>0.45557818419999996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69-4292-93E8-1A657E11BA8E}"/>
            </c:ext>
          </c:extLst>
        </c:ser>
        <c:ser>
          <c:idx val="0"/>
          <c:order val="6"/>
          <c:tx>
            <c:strRef>
              <c:f>'All Asia SPOT'!$O$3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'All Asia SPOT'!$O$16:$O$43</c:f>
              <c:numCache>
                <c:formatCode>General</c:formatCode>
                <c:ptCount val="28"/>
                <c:pt idx="0">
                  <c:v>1.0744844563</c:v>
                </c:pt>
                <c:pt idx="1">
                  <c:v>0.87329903343555393</c:v>
                </c:pt>
                <c:pt idx="2">
                  <c:v>1.0164625276638046</c:v>
                </c:pt>
                <c:pt idx="3">
                  <c:v>0.92083967207118067</c:v>
                </c:pt>
                <c:pt idx="4">
                  <c:v>1.031265978006541</c:v>
                </c:pt>
                <c:pt idx="5">
                  <c:v>0.76303405165926752</c:v>
                </c:pt>
                <c:pt idx="6">
                  <c:v>1.1327404890748636</c:v>
                </c:pt>
                <c:pt idx="7">
                  <c:v>1.8731159966406892</c:v>
                </c:pt>
                <c:pt idx="8">
                  <c:v>1.3623521959375471</c:v>
                </c:pt>
                <c:pt idx="9">
                  <c:v>1.6041013060961959</c:v>
                </c:pt>
                <c:pt idx="10">
                  <c:v>1.3332131803405416</c:v>
                </c:pt>
                <c:pt idx="11">
                  <c:v>0.87519025070605894</c:v>
                </c:pt>
                <c:pt idx="12">
                  <c:v>0.96009540536357063</c:v>
                </c:pt>
                <c:pt idx="13">
                  <c:v>0.80912466566553887</c:v>
                </c:pt>
                <c:pt idx="14">
                  <c:v>1.3468811596802466</c:v>
                </c:pt>
                <c:pt idx="15">
                  <c:v>1.537341023522578</c:v>
                </c:pt>
                <c:pt idx="16">
                  <c:v>1.8611010866668085</c:v>
                </c:pt>
                <c:pt idx="17">
                  <c:v>1.5697807303141875</c:v>
                </c:pt>
                <c:pt idx="18">
                  <c:v>1.7822240071466342</c:v>
                </c:pt>
                <c:pt idx="19">
                  <c:v>1.4808814391284262</c:v>
                </c:pt>
                <c:pt idx="20">
                  <c:v>1.5061781143443795</c:v>
                </c:pt>
                <c:pt idx="21">
                  <c:v>1.5671692908957309</c:v>
                </c:pt>
                <c:pt idx="22">
                  <c:v>1.6000222639579289</c:v>
                </c:pt>
                <c:pt idx="23">
                  <c:v>0.894779125500484</c:v>
                </c:pt>
                <c:pt idx="24">
                  <c:v>0.63111615317027581</c:v>
                </c:pt>
                <c:pt idx="25">
                  <c:v>0.75071329162399247</c:v>
                </c:pt>
                <c:pt idx="26">
                  <c:v>1.2421408023</c:v>
                </c:pt>
                <c:pt idx="27">
                  <c:v>1.2190998745999999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69-4292-93E8-1A657E11B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203871967"/>
        <c:axId val="1198188479"/>
      </c:barChart>
      <c:lineChart>
        <c:grouping val="standard"/>
        <c:varyColors val="0"/>
        <c:ser>
          <c:idx val="9"/>
          <c:order val="5"/>
          <c:tx>
            <c:v>Asia Spot Price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'All Asia SPOT'!$Q$16:$Q$43</c:f>
              <c:numCache>
                <c:formatCode>General</c:formatCode>
                <c:ptCount val="28"/>
                <c:pt idx="0">
                  <c:v>5.5268879864557299</c:v>
                </c:pt>
                <c:pt idx="1">
                  <c:v>5.2357339953025104</c:v>
                </c:pt>
                <c:pt idx="2">
                  <c:v>3.6361565168331702</c:v>
                </c:pt>
                <c:pt idx="3">
                  <c:v>3.0581610505290699</c:v>
                </c:pt>
                <c:pt idx="4">
                  <c:v>2.60521455147888</c:v>
                </c:pt>
                <c:pt idx="5">
                  <c:v>2.0314644172967902</c:v>
                </c:pt>
                <c:pt idx="6">
                  <c:v>2.0587603101704199</c:v>
                </c:pt>
                <c:pt idx="7">
                  <c:v>2.1660448399954202</c:v>
                </c:pt>
                <c:pt idx="8">
                  <c:v>2.67041653017723</c:v>
                </c:pt>
                <c:pt idx="9">
                  <c:v>4.2862565507399601</c:v>
                </c:pt>
                <c:pt idx="10">
                  <c:v>5.1391955100294497</c:v>
                </c:pt>
                <c:pt idx="11">
                  <c:v>7.6948085564669002</c:v>
                </c:pt>
                <c:pt idx="12">
                  <c:v>8.4557139703236501</c:v>
                </c:pt>
                <c:pt idx="13">
                  <c:v>18.959844833037099</c:v>
                </c:pt>
                <c:pt idx="14">
                  <c:v>7.7760968079127499</c:v>
                </c:pt>
                <c:pt idx="15">
                  <c:v>6.1035388111087796</c:v>
                </c:pt>
                <c:pt idx="16">
                  <c:v>6.9737976430257396</c:v>
                </c:pt>
                <c:pt idx="17">
                  <c:v>9.0422318386537892</c:v>
                </c:pt>
                <c:pt idx="18">
                  <c:v>10.4365199513307</c:v>
                </c:pt>
                <c:pt idx="19">
                  <c:v>12.7671379861786</c:v>
                </c:pt>
                <c:pt idx="20">
                  <c:v>15.3706049033146</c:v>
                </c:pt>
                <c:pt idx="21">
                  <c:v>18.390440476345301</c:v>
                </c:pt>
                <c:pt idx="22">
                  <c:v>31.3584718196763</c:v>
                </c:pt>
                <c:pt idx="23">
                  <c:v>31.216212385951199</c:v>
                </c:pt>
                <c:pt idx="24">
                  <c:v>37.417346918764302</c:v>
                </c:pt>
                <c:pt idx="25">
                  <c:v>37.208725293431399</c:v>
                </c:pt>
                <c:pt idx="26">
                  <c:v>24.535455037694799</c:v>
                </c:pt>
                <c:pt idx="27">
                  <c:v>37.68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269-4292-93E8-1A657E11B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7199231"/>
        <c:axId val="1207597151"/>
      </c:lineChart>
      <c:catAx>
        <c:axId val="120387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188479"/>
        <c:crosses val="autoZero"/>
        <c:auto val="1"/>
        <c:lblAlgn val="ctr"/>
        <c:lblOffset val="100"/>
        <c:noMultiLvlLbl val="0"/>
      </c:catAx>
      <c:valAx>
        <c:axId val="119818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43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million tonnes (mt)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871967"/>
        <c:crosses val="autoZero"/>
        <c:crossBetween val="between"/>
        <c:majorUnit val="2"/>
      </c:valAx>
      <c:valAx>
        <c:axId val="120759715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US$/MMBtu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7199231"/>
        <c:crosses val="max"/>
        <c:crossBetween val="between"/>
        <c:majorUnit val="10"/>
      </c:valAx>
      <c:catAx>
        <c:axId val="1197199231"/>
        <c:scaling>
          <c:orientation val="minMax"/>
        </c:scaling>
        <c:delete val="1"/>
        <c:axPos val="b"/>
        <c:majorTickMark val="out"/>
        <c:minorTickMark val="none"/>
        <c:tickLblPos val="nextTo"/>
        <c:crossAx val="12075971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9-44FA-890E-236BD6DD0C12}"/>
              </c:ext>
            </c:extLst>
          </c:dPt>
          <c:cat>
            <c:strRef>
              <c:f>Sheet4!$C$6:$C$13</c:f>
              <c:strCache>
                <c:ptCount val="8"/>
                <c:pt idx="0">
                  <c:v>Europe</c:v>
                </c:pt>
                <c:pt idx="1">
                  <c:v>Bangladesh</c:v>
                </c:pt>
                <c:pt idx="2">
                  <c:v>Indonesia</c:v>
                </c:pt>
                <c:pt idx="3">
                  <c:v>Malaysia</c:v>
                </c:pt>
                <c:pt idx="4">
                  <c:v>Myanmar</c:v>
                </c:pt>
                <c:pt idx="5">
                  <c:v>Pakistan</c:v>
                </c:pt>
                <c:pt idx="6">
                  <c:v>Thailand</c:v>
                </c:pt>
                <c:pt idx="7">
                  <c:v>India</c:v>
                </c:pt>
              </c:strCache>
            </c:strRef>
          </c:cat>
          <c:val>
            <c:numRef>
              <c:f>Sheet4!$D$6:$D$13</c:f>
              <c:numCache>
                <c:formatCode>General</c:formatCode>
                <c:ptCount val="8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69-44FA-890E-236BD6DD0C1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C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69-44FA-890E-236BD6DD0C12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369-44FA-890E-236BD6DD0C12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369-44FA-890E-236BD6DD0C12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369-44FA-890E-236BD6DD0C12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369-44FA-890E-236BD6DD0C12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369-44FA-890E-236BD6DD0C12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369-44FA-890E-236BD6DD0C12}"/>
              </c:ext>
            </c:extLst>
          </c:dPt>
          <c:cat>
            <c:strRef>
              <c:f>Sheet4!$C$6:$C$13</c:f>
              <c:strCache>
                <c:ptCount val="8"/>
                <c:pt idx="0">
                  <c:v>Europe</c:v>
                </c:pt>
                <c:pt idx="1">
                  <c:v>Bangladesh</c:v>
                </c:pt>
                <c:pt idx="2">
                  <c:v>Indonesia</c:v>
                </c:pt>
                <c:pt idx="3">
                  <c:v>Malaysia</c:v>
                </c:pt>
                <c:pt idx="4">
                  <c:v>Myanmar</c:v>
                </c:pt>
                <c:pt idx="5">
                  <c:v>Pakistan</c:v>
                </c:pt>
                <c:pt idx="6">
                  <c:v>Thailand</c:v>
                </c:pt>
                <c:pt idx="7">
                  <c:v>India</c:v>
                </c:pt>
              </c:strCache>
            </c:strRef>
          </c:cat>
          <c:val>
            <c:numRef>
              <c:f>Sheet4!$E$6:$E$13</c:f>
              <c:numCache>
                <c:formatCode>General</c:formatCode>
                <c:ptCount val="8"/>
                <c:pt idx="1">
                  <c:v>5.0776557640999975</c:v>
                </c:pt>
                <c:pt idx="2">
                  <c:v>5.0776557640999975</c:v>
                </c:pt>
                <c:pt idx="3">
                  <c:v>5.0776557640999975</c:v>
                </c:pt>
                <c:pt idx="4">
                  <c:v>5.0776557640999975</c:v>
                </c:pt>
                <c:pt idx="5">
                  <c:v>5.0776557640999975</c:v>
                </c:pt>
                <c:pt idx="6">
                  <c:v>5.0776557640999975</c:v>
                </c:pt>
                <c:pt idx="7">
                  <c:v>5.0776557640999975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369-44FA-890E-236BD6DD0C1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369-44FA-890E-236BD6DD0C12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369-44FA-890E-236BD6DD0C12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369-44FA-890E-236BD6DD0C12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369-44FA-890E-236BD6DD0C12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369-44FA-890E-236BD6DD0C12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369-44FA-890E-236BD6DD0C12}"/>
              </c:ext>
            </c:extLst>
          </c:dPt>
          <c:cat>
            <c:strRef>
              <c:f>Sheet4!$C$6:$C$13</c:f>
              <c:strCache>
                <c:ptCount val="8"/>
                <c:pt idx="0">
                  <c:v>Europe</c:v>
                </c:pt>
                <c:pt idx="1">
                  <c:v>Bangladesh</c:v>
                </c:pt>
                <c:pt idx="2">
                  <c:v>Indonesia</c:v>
                </c:pt>
                <c:pt idx="3">
                  <c:v>Malaysia</c:v>
                </c:pt>
                <c:pt idx="4">
                  <c:v>Myanmar</c:v>
                </c:pt>
                <c:pt idx="5">
                  <c:v>Pakistan</c:v>
                </c:pt>
                <c:pt idx="6">
                  <c:v>Thailand</c:v>
                </c:pt>
                <c:pt idx="7">
                  <c:v>India</c:v>
                </c:pt>
              </c:strCache>
            </c:strRef>
          </c:cat>
          <c:val>
            <c:numRef>
              <c:f>Sheet4!$F$6:$F$13</c:f>
              <c:numCache>
                <c:formatCode>General</c:formatCode>
                <c:ptCount val="8"/>
                <c:pt idx="2">
                  <c:v>3.728127369400001</c:v>
                </c:pt>
                <c:pt idx="3">
                  <c:v>3.728127369400001</c:v>
                </c:pt>
                <c:pt idx="4">
                  <c:v>3.728127369400001</c:v>
                </c:pt>
                <c:pt idx="5">
                  <c:v>3.728127369400001</c:v>
                </c:pt>
                <c:pt idx="6">
                  <c:v>3.728127369400001</c:v>
                </c:pt>
                <c:pt idx="7">
                  <c:v>3.728127369400001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7369-44FA-890E-236BD6DD0C12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CE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7369-44FA-890E-236BD6DD0C12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7369-44FA-890E-236BD6DD0C12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7369-44FA-890E-236BD6DD0C12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7369-44FA-890E-236BD6DD0C12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7369-44FA-890E-236BD6DD0C12}"/>
              </c:ext>
            </c:extLst>
          </c:dPt>
          <c:cat>
            <c:strRef>
              <c:f>Sheet4!$C$6:$C$13</c:f>
              <c:strCache>
                <c:ptCount val="8"/>
                <c:pt idx="0">
                  <c:v>Europe</c:v>
                </c:pt>
                <c:pt idx="1">
                  <c:v>Bangladesh</c:v>
                </c:pt>
                <c:pt idx="2">
                  <c:v>Indonesia</c:v>
                </c:pt>
                <c:pt idx="3">
                  <c:v>Malaysia</c:v>
                </c:pt>
                <c:pt idx="4">
                  <c:v>Myanmar</c:v>
                </c:pt>
                <c:pt idx="5">
                  <c:v>Pakistan</c:v>
                </c:pt>
                <c:pt idx="6">
                  <c:v>Thailand</c:v>
                </c:pt>
                <c:pt idx="7">
                  <c:v>India</c:v>
                </c:pt>
              </c:strCache>
            </c:strRef>
          </c:cat>
          <c:val>
            <c:numRef>
              <c:f>Sheet4!$G$6:$G$13</c:f>
              <c:numCache>
                <c:formatCode>General</c:formatCode>
                <c:ptCount val="8"/>
                <c:pt idx="3">
                  <c:v>2.0465411379000003</c:v>
                </c:pt>
                <c:pt idx="4">
                  <c:v>2.0465411379000003</c:v>
                </c:pt>
                <c:pt idx="5">
                  <c:v>2.0465411379000003</c:v>
                </c:pt>
                <c:pt idx="6">
                  <c:v>2.0465411379000003</c:v>
                </c:pt>
                <c:pt idx="7">
                  <c:v>2.0465411379000003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7369-44FA-890E-236BD6DD0C12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369-44FA-890E-236BD6DD0C12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7369-44FA-890E-236BD6DD0C12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7369-44FA-890E-236BD6DD0C12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7369-44FA-890E-236BD6DD0C12}"/>
              </c:ext>
            </c:extLst>
          </c:dPt>
          <c:cat>
            <c:strRef>
              <c:f>Sheet4!$C$6:$C$13</c:f>
              <c:strCache>
                <c:ptCount val="8"/>
                <c:pt idx="0">
                  <c:v>Europe</c:v>
                </c:pt>
                <c:pt idx="1">
                  <c:v>Bangladesh</c:v>
                </c:pt>
                <c:pt idx="2">
                  <c:v>Indonesia</c:v>
                </c:pt>
                <c:pt idx="3">
                  <c:v>Malaysia</c:v>
                </c:pt>
                <c:pt idx="4">
                  <c:v>Myanmar</c:v>
                </c:pt>
                <c:pt idx="5">
                  <c:v>Pakistan</c:v>
                </c:pt>
                <c:pt idx="6">
                  <c:v>Thailand</c:v>
                </c:pt>
                <c:pt idx="7">
                  <c:v>India</c:v>
                </c:pt>
              </c:strCache>
            </c:strRef>
          </c:cat>
          <c:val>
            <c:numRef>
              <c:f>Sheet4!$H$6:$H$13</c:f>
              <c:numCache>
                <c:formatCode>General</c:formatCode>
                <c:ptCount val="8"/>
                <c:pt idx="4">
                  <c:v>0.28298007059999997</c:v>
                </c:pt>
                <c:pt idx="5">
                  <c:v>0.28298007059999997</c:v>
                </c:pt>
                <c:pt idx="6">
                  <c:v>0.28298007059999997</c:v>
                </c:pt>
                <c:pt idx="7">
                  <c:v>0.28298007059999997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7369-44FA-890E-236BD6DD0C12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7369-44FA-890E-236BD6DD0C12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7369-44FA-890E-236BD6DD0C12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7369-44FA-890E-236BD6DD0C12}"/>
              </c:ext>
            </c:extLst>
          </c:dPt>
          <c:cat>
            <c:strRef>
              <c:f>Sheet4!$C$6:$C$13</c:f>
              <c:strCache>
                <c:ptCount val="8"/>
                <c:pt idx="0">
                  <c:v>Europe</c:v>
                </c:pt>
                <c:pt idx="1">
                  <c:v>Bangladesh</c:v>
                </c:pt>
                <c:pt idx="2">
                  <c:v>Indonesia</c:v>
                </c:pt>
                <c:pt idx="3">
                  <c:v>Malaysia</c:v>
                </c:pt>
                <c:pt idx="4">
                  <c:v>Myanmar</c:v>
                </c:pt>
                <c:pt idx="5">
                  <c:v>Pakistan</c:v>
                </c:pt>
                <c:pt idx="6">
                  <c:v>Thailand</c:v>
                </c:pt>
                <c:pt idx="7">
                  <c:v>India</c:v>
                </c:pt>
              </c:strCache>
            </c:strRef>
          </c:cat>
          <c:val>
            <c:numRef>
              <c:f>Sheet4!$I$6:$I$13</c:f>
              <c:numCache>
                <c:formatCode>General</c:formatCode>
                <c:ptCount val="8"/>
                <c:pt idx="5">
                  <c:v>8.8055994986489523</c:v>
                </c:pt>
                <c:pt idx="6">
                  <c:v>8.8055994986489523</c:v>
                </c:pt>
                <c:pt idx="7">
                  <c:v>8.8055994986489523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7369-44FA-890E-236BD6DD0C12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C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7369-44FA-890E-236BD6DD0C12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7369-44FA-890E-236BD6DD0C12}"/>
              </c:ext>
            </c:extLst>
          </c:dPt>
          <c:cat>
            <c:strRef>
              <c:f>Sheet4!$C$6:$C$13</c:f>
              <c:strCache>
                <c:ptCount val="8"/>
                <c:pt idx="0">
                  <c:v>Europe</c:v>
                </c:pt>
                <c:pt idx="1">
                  <c:v>Bangladesh</c:v>
                </c:pt>
                <c:pt idx="2">
                  <c:v>Indonesia</c:v>
                </c:pt>
                <c:pt idx="3">
                  <c:v>Malaysia</c:v>
                </c:pt>
                <c:pt idx="4">
                  <c:v>Myanmar</c:v>
                </c:pt>
                <c:pt idx="5">
                  <c:v>Pakistan</c:v>
                </c:pt>
                <c:pt idx="6">
                  <c:v>Thailand</c:v>
                </c:pt>
                <c:pt idx="7">
                  <c:v>India</c:v>
                </c:pt>
              </c:strCache>
            </c:strRef>
          </c:cat>
          <c:val>
            <c:numRef>
              <c:f>Sheet4!$J$6:$J$13</c:f>
              <c:numCache>
                <c:formatCode>General</c:formatCode>
                <c:ptCount val="8"/>
                <c:pt idx="6">
                  <c:v>6.6274756735680729</c:v>
                </c:pt>
                <c:pt idx="7">
                  <c:v>6.6274756735680729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7369-44FA-890E-236BD6DD0C12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7369-44FA-890E-236BD6DD0C12}"/>
              </c:ext>
            </c:extLst>
          </c:dPt>
          <c:cat>
            <c:strRef>
              <c:f>Sheet4!$C$6:$C$13</c:f>
              <c:strCache>
                <c:ptCount val="8"/>
                <c:pt idx="0">
                  <c:v>Europe</c:v>
                </c:pt>
                <c:pt idx="1">
                  <c:v>Bangladesh</c:v>
                </c:pt>
                <c:pt idx="2">
                  <c:v>Indonesia</c:v>
                </c:pt>
                <c:pt idx="3">
                  <c:v>Malaysia</c:v>
                </c:pt>
                <c:pt idx="4">
                  <c:v>Myanmar</c:v>
                </c:pt>
                <c:pt idx="5">
                  <c:v>Pakistan</c:v>
                </c:pt>
                <c:pt idx="6">
                  <c:v>Thailand</c:v>
                </c:pt>
                <c:pt idx="7">
                  <c:v>India</c:v>
                </c:pt>
              </c:strCache>
            </c:strRef>
          </c:cat>
          <c:val>
            <c:numRef>
              <c:f>Sheet4!$K$6:$K$13</c:f>
              <c:numCache>
                <c:formatCode>General</c:formatCode>
                <c:ptCount val="8"/>
                <c:pt idx="7">
                  <c:v>24.519956738476846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7369-44FA-890E-236BD6DD0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88801855"/>
        <c:axId val="92778575"/>
      </c:barChart>
      <c:catAx>
        <c:axId val="888018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778575"/>
        <c:crosses val="autoZero"/>
        <c:auto val="1"/>
        <c:lblAlgn val="ctr"/>
        <c:lblOffset val="100"/>
        <c:noMultiLvlLbl val="0"/>
      </c:catAx>
      <c:valAx>
        <c:axId val="92778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million tonnes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1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0.16343</cdr:x>
      <cdr:y>0.40822</cdr:y>
    </cdr:from>
    <cdr:to>
      <cdr:x>0.97618</cdr:x>
      <cdr:y>0.40959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1EBB2A5-5BBF-4521-91B7-0A319CB7096B}"/>
            </a:ext>
          </a:extLst>
        </cdr:cNvPr>
        <cdr:cNvCxnSpPr/>
      </cdr:nvCxnSpPr>
      <cdr:spPr>
        <a:xfrm xmlns:a="http://schemas.openxmlformats.org/drawingml/2006/main">
          <a:off x="1280181" y="2016786"/>
          <a:ext cx="6366516" cy="676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dash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0.13634</cdr:x>
      <cdr:y>0.04399</cdr:y>
    </cdr:from>
    <cdr:to>
      <cdr:x>0.43118</cdr:x>
      <cdr:y>0.30349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8EC256FE-3FED-4FF0-AB70-3C7EEF6731F7}"/>
            </a:ext>
          </a:extLst>
        </cdr:cNvPr>
        <cdr:cNvSpPr/>
      </cdr:nvSpPr>
      <cdr:spPr>
        <a:xfrm xmlns:a="http://schemas.openxmlformats.org/drawingml/2006/main">
          <a:off x="1067963" y="217344"/>
          <a:ext cx="2309566" cy="128204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5715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0.14476</cdr:x>
      <cdr:y>0.09804</cdr:y>
    </cdr:from>
    <cdr:to>
      <cdr:x>0.41553</cdr:x>
      <cdr:y>0.27296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803FA5D-CB30-4950-8133-BE3D5D28F226}"/>
            </a:ext>
          </a:extLst>
        </cdr:cNvPr>
        <cdr:cNvSpPr txBox="1"/>
      </cdr:nvSpPr>
      <cdr:spPr>
        <a:xfrm xmlns:a="http://schemas.openxmlformats.org/drawingml/2006/main">
          <a:off x="1133949" y="484372"/>
          <a:ext cx="2121031" cy="864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rPr>
            <a:t>Europe’s 50 </a:t>
          </a:r>
          <a:r>
            <a:rPr lang="en-US" sz="1600" b="1" dirty="0" err="1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rPr>
            <a:t>Bcm</a:t>
          </a:r>
          <a:r>
            <a:rPr lang="en-US" sz="1600" b="1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rPr>
            <a:t> (36 million </a:t>
          </a:r>
          <a:r>
            <a:rPr lang="en-US" sz="1600" b="1" dirty="0" err="1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rPr>
            <a:t>tonnes</a:t>
          </a:r>
          <a:r>
            <a:rPr lang="en-US" sz="1600" b="1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rPr>
            <a:t>) LNG target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FCED7-DE8E-4C47-B15E-77DC534A9958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DBCB0-45EA-8645-B110-42581AB70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5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F5D3E7-7772-F148-BEB0-218696F39C41}"/>
              </a:ext>
            </a:extLst>
          </p:cNvPr>
          <p:cNvSpPr/>
          <p:nvPr/>
        </p:nvSpPr>
        <p:spPr>
          <a:xfrm>
            <a:off x="4498428" y="457200"/>
            <a:ext cx="7083972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8428" y="485800"/>
            <a:ext cx="7083972" cy="1862823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8428" y="2459420"/>
            <a:ext cx="7083972" cy="1795879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+mj-lt"/>
                <a:ea typeface="Myriad Pro Bold Condensed" charset="0"/>
                <a:cs typeface="Myriad Pro Bold Condensed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25140" y="3400257"/>
            <a:ext cx="6864489" cy="639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8428" y="4268396"/>
            <a:ext cx="7083972" cy="37634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971D8A61-11C8-ED4E-9495-47B60AEA2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8428" y="4657836"/>
            <a:ext cx="7083972" cy="35827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4E543B-2F0B-014F-8686-93E994EEF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96" y="5763855"/>
            <a:ext cx="3643436" cy="742047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F4FF0A7B-9F9B-3243-90A0-60E9B35CD6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77"/>
            <a:ext cx="3153103" cy="685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355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461031B-3536-2746-8436-1586760F6987}"/>
              </a:ext>
            </a:extLst>
          </p:cNvPr>
          <p:cNvSpPr/>
          <p:nvPr/>
        </p:nvSpPr>
        <p:spPr>
          <a:xfrm>
            <a:off x="914400" y="1750765"/>
            <a:ext cx="10363200" cy="2886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0765"/>
            <a:ext cx="10363200" cy="1432463"/>
          </a:xfrm>
        </p:spPr>
        <p:txBody>
          <a:bodyPr anchor="b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286519"/>
            <a:ext cx="10363199" cy="1326039"/>
          </a:xfrm>
        </p:spPr>
        <p:txBody>
          <a:bodyPr>
            <a:noAutofit/>
          </a:bodyPr>
          <a:lstStyle>
            <a:lvl1pPr marL="0" indent="0" algn="ctr">
              <a:buNone/>
              <a:defRPr sz="2100" b="1" i="0">
                <a:solidFill>
                  <a:schemeClr val="tx1">
                    <a:lumMod val="85000"/>
                  </a:schemeClr>
                </a:solidFill>
                <a:latin typeface="+mj-lt"/>
                <a:ea typeface="Myriad Pro Bold Condensed" charset="0"/>
                <a:cs typeface="Myriad Pro Bold Condensed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E2DCA9-1D01-9841-A16B-10E1C7052902}"/>
              </a:ext>
            </a:extLst>
          </p:cNvPr>
          <p:cNvCxnSpPr/>
          <p:nvPr/>
        </p:nvCxnSpPr>
        <p:spPr>
          <a:xfrm>
            <a:off x="0" y="6201297"/>
            <a:ext cx="12192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5B36F81-7674-DD46-81F5-C71853F53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791" y="6364582"/>
            <a:ext cx="4894369" cy="388937"/>
          </a:xfrm>
        </p:spPr>
        <p:txBody>
          <a:bodyPr/>
          <a:lstStyle/>
          <a:p>
            <a:r>
              <a:rPr lang="en-US" dirty="0"/>
              <a:t>Report Title</a:t>
            </a: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6AEA3866-4115-224A-A49E-8032AC586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18151" y="6356354"/>
            <a:ext cx="555703" cy="388937"/>
          </a:xfrm>
        </p:spPr>
        <p:txBody>
          <a:bodyPr/>
          <a:lstStyle/>
          <a:p>
            <a:fld id="{0B0CC80A-B2A5-BF42-9BFE-48C125E0F1C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AB729E-1FA4-0C4C-B72B-17660FD4A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03" y="6325488"/>
            <a:ext cx="2189154" cy="4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2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74" y="365650"/>
            <a:ext cx="10568763" cy="78143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3" y="1290969"/>
            <a:ext cx="9420446" cy="4654550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 sz="2400"/>
            </a:lvl1pPr>
            <a:lvl2pPr marL="385763" indent="-128588">
              <a:buFont typeface="Arial" panose="020B0604020202020204" pitchFamily="34" charset="0"/>
              <a:buChar char="•"/>
              <a:defRPr sz="2200"/>
            </a:lvl2pPr>
            <a:lvl3pPr marL="642938" indent="-128588">
              <a:buFont typeface="Arial" panose="020B0604020202020204" pitchFamily="34" charset="0"/>
              <a:buChar char="•"/>
              <a:defRPr sz="2200"/>
            </a:lvl3pPr>
            <a:lvl4pPr marL="900113" indent="-128588">
              <a:buFont typeface="Arial" panose="020B0604020202020204" pitchFamily="34" charset="0"/>
              <a:buChar char="•"/>
              <a:defRPr sz="2200"/>
            </a:lvl4pPr>
            <a:lvl5pPr marL="1157288" indent="-128588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33960B-846E-CB41-AE4D-3834C4CED5EA}"/>
              </a:ext>
            </a:extLst>
          </p:cNvPr>
          <p:cNvCxnSpPr/>
          <p:nvPr/>
        </p:nvCxnSpPr>
        <p:spPr>
          <a:xfrm>
            <a:off x="0" y="6201297"/>
            <a:ext cx="12192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9A9F78D-AE49-B649-A601-CC46C7BE85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1878" y="6353949"/>
            <a:ext cx="4887282" cy="388937"/>
          </a:xfrm>
        </p:spPr>
        <p:txBody>
          <a:bodyPr/>
          <a:lstStyle/>
          <a:p>
            <a:r>
              <a:rPr lang="en-US" dirty="0"/>
              <a:t>Report Title</a:t>
            </a:r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7CE44FD8-5A9F-0443-BA1A-CEF6ED233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18148" y="6353949"/>
            <a:ext cx="555703" cy="388937"/>
          </a:xfrm>
        </p:spPr>
        <p:txBody>
          <a:bodyPr/>
          <a:lstStyle/>
          <a:p>
            <a:fld id="{0B0CC80A-B2A5-BF42-9BFE-48C125E0F1C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E0E8B6-CB6E-5F49-9E66-F4A83304E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58" y="6325488"/>
            <a:ext cx="2189154" cy="4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3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74" y="363589"/>
            <a:ext cx="10568764" cy="697855"/>
          </a:xfrm>
        </p:spPr>
        <p:txBody>
          <a:bodyPr wrap="none"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4" y="1824522"/>
            <a:ext cx="9420446" cy="4097028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 sz="2400"/>
            </a:lvl1pPr>
            <a:lvl2pPr marL="385763" indent="-128588">
              <a:buFont typeface="Arial" panose="020B0604020202020204" pitchFamily="34" charset="0"/>
              <a:buChar char="•"/>
              <a:defRPr sz="2200"/>
            </a:lvl2pPr>
            <a:lvl3pPr marL="642938" indent="-128588">
              <a:buFont typeface="Arial" panose="020B0604020202020204" pitchFamily="34" charset="0"/>
              <a:buChar char="•"/>
              <a:defRPr sz="2200"/>
            </a:lvl3pPr>
            <a:lvl4pPr marL="900113" indent="-128588">
              <a:buFont typeface="Arial" panose="020B0604020202020204" pitchFamily="34" charset="0"/>
              <a:buChar char="•"/>
              <a:defRPr sz="2200"/>
            </a:lvl4pPr>
            <a:lvl5pPr marL="1157288" indent="-128588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382234" y="1163066"/>
            <a:ext cx="9420446" cy="603399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j-lt"/>
                <a:ea typeface="Myriad Pro Condensed" charset="0"/>
                <a:cs typeface="Myriad Pro Condensed" charset="0"/>
              </a:defRPr>
            </a:lvl1pPr>
            <a:lvl2pPr marL="257175" indent="0">
              <a:buNone/>
              <a:defRPr sz="1800" b="1" i="0">
                <a:solidFill>
                  <a:schemeClr val="bg2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2pPr>
            <a:lvl3pPr marL="514350" indent="0">
              <a:buNone/>
              <a:defRPr sz="1800" b="1" i="0">
                <a:solidFill>
                  <a:schemeClr val="bg2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3pPr>
            <a:lvl4pPr marL="771525" indent="0">
              <a:buNone/>
              <a:defRPr sz="1800" b="1" i="0">
                <a:solidFill>
                  <a:schemeClr val="bg2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4pPr>
            <a:lvl5pPr marL="1028700" indent="0">
              <a:buNone/>
              <a:defRPr sz="1800" b="1" i="0">
                <a:solidFill>
                  <a:schemeClr val="bg2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557B7A-5B5B-624A-8151-8459C125C3E0}"/>
              </a:ext>
            </a:extLst>
          </p:cNvPr>
          <p:cNvCxnSpPr/>
          <p:nvPr/>
        </p:nvCxnSpPr>
        <p:spPr>
          <a:xfrm>
            <a:off x="0" y="6201297"/>
            <a:ext cx="12192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A5F8CE4-5318-F845-9ED0-2311F2AD37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1611" y="6353949"/>
            <a:ext cx="4827549" cy="388937"/>
          </a:xfrm>
        </p:spPr>
        <p:txBody>
          <a:bodyPr/>
          <a:lstStyle/>
          <a:p>
            <a:r>
              <a:rPr lang="en-US" dirty="0"/>
              <a:t>Report Title</a:t>
            </a: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F4C0CA75-9EEA-F841-827D-6559F17CC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18151" y="6356354"/>
            <a:ext cx="555703" cy="388937"/>
          </a:xfrm>
        </p:spPr>
        <p:txBody>
          <a:bodyPr/>
          <a:lstStyle/>
          <a:p>
            <a:fld id="{0B0CC80A-B2A5-BF42-9BFE-48C125E0F1C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621FE0-4A97-9042-A284-945A091AE9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35" y="6325488"/>
            <a:ext cx="2189154" cy="4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74" y="364829"/>
            <a:ext cx="10568764" cy="78143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77C158-3876-274B-9AC7-06F78B47CACC}"/>
              </a:ext>
            </a:extLst>
          </p:cNvPr>
          <p:cNvCxnSpPr/>
          <p:nvPr/>
        </p:nvCxnSpPr>
        <p:spPr>
          <a:xfrm>
            <a:off x="0" y="6201297"/>
            <a:ext cx="12192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2973255-BE40-E740-B7CC-1E7D4AD13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791" y="6353949"/>
            <a:ext cx="4894369" cy="388937"/>
          </a:xfrm>
        </p:spPr>
        <p:txBody>
          <a:bodyPr/>
          <a:lstStyle/>
          <a:p>
            <a:r>
              <a:rPr lang="en-US" dirty="0"/>
              <a:t>Report Title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90173824-9AF6-444A-A521-59A7F2747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18151" y="6356354"/>
            <a:ext cx="555703" cy="388937"/>
          </a:xfrm>
        </p:spPr>
        <p:txBody>
          <a:bodyPr/>
          <a:lstStyle/>
          <a:p>
            <a:fld id="{0B0CC80A-B2A5-BF42-9BFE-48C125E0F1C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82815-9384-5D4F-8143-FC77BA38D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35" y="6325488"/>
            <a:ext cx="2189154" cy="4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429D49-09BF-944D-855C-872B33CB7DDB}"/>
              </a:ext>
            </a:extLst>
          </p:cNvPr>
          <p:cNvCxnSpPr/>
          <p:nvPr/>
        </p:nvCxnSpPr>
        <p:spPr>
          <a:xfrm>
            <a:off x="0" y="6201297"/>
            <a:ext cx="12192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85602-CA52-C441-9894-79A1AE39D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791" y="6353949"/>
            <a:ext cx="4894369" cy="388937"/>
          </a:xfrm>
        </p:spPr>
        <p:txBody>
          <a:bodyPr/>
          <a:lstStyle/>
          <a:p>
            <a:r>
              <a:rPr lang="en-US" dirty="0"/>
              <a:t>Report Title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C5B7C141-6D43-CC41-98C2-B43669D94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18151" y="6356354"/>
            <a:ext cx="555703" cy="388937"/>
          </a:xfrm>
        </p:spPr>
        <p:txBody>
          <a:bodyPr/>
          <a:lstStyle/>
          <a:p>
            <a:fld id="{0B0CC80A-B2A5-BF42-9BFE-48C125E0F1C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56E8E2-1B61-B042-A143-154E68606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35" y="6325488"/>
            <a:ext cx="2189154" cy="4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74" y="367755"/>
            <a:ext cx="10568763" cy="9581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949" y="1365031"/>
            <a:ext cx="4860850" cy="4654550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 sz="2400"/>
            </a:lvl1pPr>
            <a:lvl2pPr marL="385763" indent="-128588">
              <a:buFont typeface="Arial" panose="020B0604020202020204" pitchFamily="34" charset="0"/>
              <a:buChar char="•"/>
              <a:defRPr sz="2200"/>
            </a:lvl2pPr>
            <a:lvl3pPr marL="642938" indent="-128588">
              <a:buFont typeface="Arial" panose="020B0604020202020204" pitchFamily="34" charset="0"/>
              <a:buChar char="•"/>
              <a:defRPr sz="2200"/>
            </a:lvl3pPr>
            <a:lvl4pPr marL="900113" indent="-128588">
              <a:buFont typeface="Arial" panose="020B0604020202020204" pitchFamily="34" charset="0"/>
              <a:buChar char="•"/>
              <a:defRPr sz="2200"/>
            </a:lvl4pPr>
            <a:lvl5pPr marL="1157288" indent="-128588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5031"/>
            <a:ext cx="4860851" cy="4654550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 sz="2400"/>
            </a:lvl1pPr>
            <a:lvl2pPr marL="385763" indent="-128588">
              <a:buFont typeface="Arial" panose="020B0604020202020204" pitchFamily="34" charset="0"/>
              <a:buChar char="•"/>
              <a:defRPr sz="2200"/>
            </a:lvl2pPr>
            <a:lvl3pPr marL="642938" indent="-128588">
              <a:buFont typeface="Arial" panose="020B0604020202020204" pitchFamily="34" charset="0"/>
              <a:buChar char="•"/>
              <a:defRPr sz="2200"/>
            </a:lvl3pPr>
            <a:lvl4pPr marL="900113" indent="-128588">
              <a:buFont typeface="Arial" panose="020B0604020202020204" pitchFamily="34" charset="0"/>
              <a:buChar char="•"/>
              <a:defRPr sz="2200"/>
            </a:lvl4pPr>
            <a:lvl5pPr marL="1157288" indent="-128588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E00F69-7167-E348-BEDB-D5A8C626DDBA}"/>
              </a:ext>
            </a:extLst>
          </p:cNvPr>
          <p:cNvCxnSpPr/>
          <p:nvPr/>
        </p:nvCxnSpPr>
        <p:spPr>
          <a:xfrm>
            <a:off x="0" y="6201297"/>
            <a:ext cx="12192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7A0FE86-E197-1A4A-8DD5-2DE12D2DD3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0621" y="6353949"/>
            <a:ext cx="4848539" cy="388937"/>
          </a:xfrm>
        </p:spPr>
        <p:txBody>
          <a:bodyPr/>
          <a:lstStyle/>
          <a:p>
            <a:r>
              <a:rPr lang="en-US" dirty="0"/>
              <a:t>Report Title</a:t>
            </a:r>
          </a:p>
        </p:txBody>
      </p:sp>
      <p:sp>
        <p:nvSpPr>
          <p:cNvPr id="11" name="Slide Number Placeholder 18">
            <a:extLst>
              <a:ext uri="{FF2B5EF4-FFF2-40B4-BE49-F238E27FC236}">
                <a16:creationId xmlns:a16="http://schemas.microsoft.com/office/drawing/2014/main" id="{86B34A6E-874F-2C45-AAD4-F13E4323F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18151" y="6356354"/>
            <a:ext cx="555703" cy="388937"/>
          </a:xfrm>
        </p:spPr>
        <p:txBody>
          <a:bodyPr/>
          <a:lstStyle/>
          <a:p>
            <a:fld id="{0B0CC80A-B2A5-BF42-9BFE-48C125E0F1C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731C8B-E11D-B64E-93C5-B2C63071D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35" y="6325488"/>
            <a:ext cx="2189154" cy="4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0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74" y="365124"/>
            <a:ext cx="10568764" cy="96837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949" y="1365038"/>
            <a:ext cx="4838626" cy="521819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latin typeface="+mj-lt"/>
                <a:ea typeface="Myriad Pro Bold Condensed" charset="0"/>
                <a:cs typeface="Myriad Pro Bold Condensed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8948" y="1930203"/>
            <a:ext cx="4838627" cy="3767563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 sz="2400"/>
            </a:lvl1pPr>
            <a:lvl2pPr marL="385763" indent="-128588">
              <a:buFont typeface="Arial" panose="020B0604020202020204" pitchFamily="34" charset="0"/>
              <a:buChar char="•"/>
              <a:defRPr sz="2200"/>
            </a:lvl2pPr>
            <a:lvl3pPr marL="642938" indent="-128588">
              <a:buFont typeface="Arial" panose="020B0604020202020204" pitchFamily="34" charset="0"/>
              <a:buChar char="•"/>
              <a:defRPr sz="2200"/>
            </a:lvl3pPr>
            <a:lvl4pPr marL="900113" indent="-128588">
              <a:buFont typeface="Arial" panose="020B0604020202020204" pitchFamily="34" charset="0"/>
              <a:buChar char="•"/>
              <a:defRPr sz="2200"/>
            </a:lvl4pPr>
            <a:lvl5pPr marL="1157288" indent="-128588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365038"/>
            <a:ext cx="4860850" cy="521819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latin typeface="+mj-lt"/>
                <a:ea typeface="Myriad Pro Bold Condensed" charset="0"/>
                <a:cs typeface="Myriad Pro Bold Condensed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1930203"/>
            <a:ext cx="4860849" cy="3767563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 sz="2400"/>
            </a:lvl1pPr>
            <a:lvl2pPr marL="385763" indent="-128588">
              <a:buFont typeface="Arial" panose="020B0604020202020204" pitchFamily="34" charset="0"/>
              <a:buChar char="•"/>
              <a:defRPr sz="2200"/>
            </a:lvl2pPr>
            <a:lvl3pPr marL="642938" indent="-128588">
              <a:buFont typeface="Arial" panose="020B0604020202020204" pitchFamily="34" charset="0"/>
              <a:buChar char="•"/>
              <a:defRPr sz="2200"/>
            </a:lvl3pPr>
            <a:lvl4pPr marL="900113" indent="-128588">
              <a:buFont typeface="Arial" panose="020B0604020202020204" pitchFamily="34" charset="0"/>
              <a:buChar char="•"/>
              <a:defRPr sz="2200"/>
            </a:lvl4pPr>
            <a:lvl5pPr marL="1157288" indent="-128588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2B5024-880A-6243-88FD-CE509E82D6D8}"/>
              </a:ext>
            </a:extLst>
          </p:cNvPr>
          <p:cNvCxnSpPr/>
          <p:nvPr/>
        </p:nvCxnSpPr>
        <p:spPr>
          <a:xfrm>
            <a:off x="0" y="6201297"/>
            <a:ext cx="12192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8AD9757-63F5-C34E-9A12-7D1B2C919C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791" y="6353949"/>
            <a:ext cx="4894369" cy="388937"/>
          </a:xfrm>
        </p:spPr>
        <p:txBody>
          <a:bodyPr/>
          <a:lstStyle/>
          <a:p>
            <a:r>
              <a:rPr lang="en-US" dirty="0"/>
              <a:t>Report Title</a:t>
            </a:r>
          </a:p>
        </p:txBody>
      </p:sp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E4182527-D659-1E48-BA57-AE6985EF8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18151" y="6356354"/>
            <a:ext cx="555703" cy="388937"/>
          </a:xfrm>
        </p:spPr>
        <p:txBody>
          <a:bodyPr/>
          <a:lstStyle/>
          <a:p>
            <a:fld id="{0B0CC80A-B2A5-BF42-9BFE-48C125E0F1C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BC1A12-68C5-2443-86F3-A358AA14D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35" y="6325488"/>
            <a:ext cx="2189154" cy="4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2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74" y="375340"/>
            <a:ext cx="10568763" cy="7814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33" y="1333501"/>
            <a:ext cx="9420446" cy="465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4"/>
            <a:ext cx="5208549" cy="38893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0" i="0">
                <a:solidFill>
                  <a:schemeClr val="bg2">
                    <a:lumMod val="75000"/>
                  </a:schemeClr>
                </a:solidFill>
                <a:latin typeface="+mn-lt"/>
                <a:ea typeface="Myriad Pro Condensed" charset="0"/>
                <a:cs typeface="Myriad Pro Condensed" charset="0"/>
              </a:defRPr>
            </a:lvl1pPr>
          </a:lstStyle>
          <a:p>
            <a:r>
              <a:rPr lang="en-US" dirty="0"/>
              <a:t>Report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151" y="6356354"/>
            <a:ext cx="555703" cy="38893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000" b="0" i="0">
                <a:solidFill>
                  <a:schemeClr val="bg2">
                    <a:lumMod val="75000"/>
                  </a:schemeClr>
                </a:solidFill>
                <a:latin typeface="+mn-lt"/>
                <a:ea typeface="Myriad Pro Condensed" charset="0"/>
                <a:cs typeface="Myriad Pro Condensed" charset="0"/>
              </a:defRPr>
            </a:lvl1pPr>
          </a:lstStyle>
          <a:p>
            <a:fld id="{0B0CC80A-B2A5-BF42-9BFE-48C125E0F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46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 dt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+mj-lt"/>
          <a:ea typeface="Myriad Pro Bold Condensed" charset="0"/>
          <a:cs typeface="Myriad Pro Bold Condensed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588" indent="-128588" algn="l" defTabSz="51435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orient="horz" pos="4032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  <p15:guide id="7" pos="576" userDrawn="1">
          <p15:clr>
            <a:srgbClr val="F26B43"/>
          </p15:clr>
        </p15:guide>
        <p15:guide id="9" orient="horz" pos="288" userDrawn="1">
          <p15:clr>
            <a:srgbClr val="F26B43"/>
          </p15:clr>
        </p15:guide>
        <p15:guide id="10" orient="horz" pos="552" userDrawn="1">
          <p15:clr>
            <a:srgbClr val="F26B43"/>
          </p15:clr>
        </p15:guide>
        <p15:guide id="11" pos="7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DBC6-A4D4-924C-94F8-B69FE9A5E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6488" y="1702061"/>
            <a:ext cx="6887852" cy="569519"/>
          </a:xfrm>
        </p:spPr>
        <p:txBody>
          <a:bodyPr/>
          <a:lstStyle/>
          <a:p>
            <a:r>
              <a:rPr lang="en-US" sz="4000" dirty="0"/>
              <a:t>The Ukraine Crisis and its Impact On Global LNG Markets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B198B-9674-8C4B-9BB1-3AA68CF5F9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428" y="2261586"/>
            <a:ext cx="7083972" cy="376343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</a:rPr>
              <a:t>Perspectives from the U.S., Europe, and Asia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FC030-BDE4-1644-B356-EA7ECC3815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8428" y="2730329"/>
            <a:ext cx="7083972" cy="358273"/>
          </a:xfrm>
        </p:spPr>
        <p:txBody>
          <a:bodyPr/>
          <a:lstStyle/>
          <a:p>
            <a:r>
              <a:rPr lang="en-US" dirty="0"/>
              <a:t>Clark Williams-Derry</a:t>
            </a:r>
          </a:p>
          <a:p>
            <a:r>
              <a:rPr lang="en-US" dirty="0"/>
              <a:t>Arjun Flora</a:t>
            </a:r>
          </a:p>
          <a:p>
            <a:r>
              <a:rPr lang="en-US" dirty="0"/>
              <a:t>Ana Maria Jaller-Makarewicz</a:t>
            </a:r>
          </a:p>
          <a:p>
            <a:r>
              <a:rPr lang="en-US" dirty="0"/>
              <a:t>Sam Reynolds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8B7E1E6-5671-4818-A7B9-536FDCF10A78}"/>
              </a:ext>
            </a:extLst>
          </p:cNvPr>
          <p:cNvSpPr txBox="1">
            <a:spLocks/>
          </p:cNvSpPr>
          <p:nvPr/>
        </p:nvSpPr>
        <p:spPr>
          <a:xfrm>
            <a:off x="4596488" y="4457006"/>
            <a:ext cx="7083972" cy="35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/>
              <a:t>May 19, 2022</a:t>
            </a:r>
          </a:p>
        </p:txBody>
      </p:sp>
    </p:spTree>
    <p:extLst>
      <p:ext uri="{BB962C8B-B14F-4D97-AF65-F5344CB8AC3E}">
        <p14:creationId xmlns:p14="http://schemas.microsoft.com/office/powerpoint/2010/main" val="332476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0B686-0CA7-451D-AB72-B3F25254F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dirty="0"/>
              <a:t>Source: IEEFA, IHS Markit, </a:t>
            </a:r>
            <a:r>
              <a:rPr lang="en-US" i="1" dirty="0" err="1"/>
              <a:t>Poten</a:t>
            </a:r>
            <a:r>
              <a:rPr lang="en-US" i="1" dirty="0"/>
              <a:t> and Partners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445BF-1039-4582-89A5-8E748A19A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72817-DB6E-4B06-92C2-3406B92F66EC}"/>
              </a:ext>
            </a:extLst>
          </p:cNvPr>
          <p:cNvSpPr txBox="1"/>
          <p:nvPr/>
        </p:nvSpPr>
        <p:spPr>
          <a:xfrm>
            <a:off x="656771" y="253611"/>
            <a:ext cx="1386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2060"/>
                </a:solidFill>
              </a:rPr>
              <a:t>China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5B0E6-4E08-42D9-9C3B-8DE42D0F1BA9}"/>
              </a:ext>
            </a:extLst>
          </p:cNvPr>
          <p:cNvSpPr/>
          <p:nvPr/>
        </p:nvSpPr>
        <p:spPr>
          <a:xfrm>
            <a:off x="345440" y="253611"/>
            <a:ext cx="250371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73EC11-A366-4512-BADD-C9678E52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12" y="1165749"/>
            <a:ext cx="3052983" cy="4351338"/>
          </a:xfrm>
        </p:spPr>
        <p:txBody>
          <a:bodyPr/>
          <a:lstStyle/>
          <a:p>
            <a:r>
              <a:rPr lang="en-US" dirty="0"/>
              <a:t>Demand down 16% YTD, due in part to strict COVID-19 lockdowns.</a:t>
            </a:r>
          </a:p>
          <a:p>
            <a:r>
              <a:rPr lang="en-US" dirty="0"/>
              <a:t>But pipeline imports are up 60%, with plans to expand Russian connections. 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2FD2B3-3431-47E5-80E2-BD61475519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30630" y="1506447"/>
            <a:ext cx="4485956" cy="38451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FC028C-E757-4F06-A091-33DACE030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32"/>
          <a:stretch/>
        </p:blipFill>
        <p:spPr>
          <a:xfrm>
            <a:off x="3379195" y="909599"/>
            <a:ext cx="4505184" cy="48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1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0B686-0CA7-451D-AB72-B3F25254F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dirty="0"/>
              <a:t>Source: IHS Markit, S&amp;P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445BF-1039-4582-89A5-8E748A19A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72817-DB6E-4B06-92C2-3406B92F66EC}"/>
              </a:ext>
            </a:extLst>
          </p:cNvPr>
          <p:cNvSpPr txBox="1"/>
          <p:nvPr/>
        </p:nvSpPr>
        <p:spPr>
          <a:xfrm>
            <a:off x="656771" y="253611"/>
            <a:ext cx="395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2060"/>
                </a:solidFill>
              </a:rPr>
              <a:t>Japan and Korea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5B0E6-4E08-42D9-9C3B-8DE42D0F1BA9}"/>
              </a:ext>
            </a:extLst>
          </p:cNvPr>
          <p:cNvSpPr/>
          <p:nvPr/>
        </p:nvSpPr>
        <p:spPr>
          <a:xfrm>
            <a:off x="345440" y="253611"/>
            <a:ext cx="250371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73EC11-A366-4512-BADD-C9678E52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014884"/>
            <a:ext cx="10515600" cy="1116248"/>
          </a:xfrm>
        </p:spPr>
        <p:txBody>
          <a:bodyPr/>
          <a:lstStyle/>
          <a:p>
            <a:r>
              <a:rPr lang="en-US" dirty="0"/>
              <a:t>Many expect NE Asian to resume purchases in the summer to refill storage.</a:t>
            </a:r>
          </a:p>
          <a:p>
            <a:r>
              <a:rPr lang="en-US" dirty="0"/>
              <a:t>But long-term plans in Japan indicate shift away from LNG.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B43B39-37AF-4A8A-B4AC-BB5C4A880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35"/>
          <a:stretch/>
        </p:blipFill>
        <p:spPr>
          <a:xfrm>
            <a:off x="4352696" y="2665116"/>
            <a:ext cx="7748392" cy="3157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7F3E9E-55DE-4416-938F-A620E0760D4C}"/>
              </a:ext>
            </a:extLst>
          </p:cNvPr>
          <p:cNvSpPr txBox="1"/>
          <p:nvPr/>
        </p:nvSpPr>
        <p:spPr>
          <a:xfrm>
            <a:off x="5508976" y="3526122"/>
            <a:ext cx="133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FD86DE-783A-4879-A1A0-952E4EF9DBB4}"/>
              </a:ext>
            </a:extLst>
          </p:cNvPr>
          <p:cNvSpPr txBox="1"/>
          <p:nvPr/>
        </p:nvSpPr>
        <p:spPr>
          <a:xfrm>
            <a:off x="9149294" y="3261385"/>
            <a:ext cx="133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20%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0CAB09-D755-440D-8B8C-976A365DA71D}"/>
              </a:ext>
            </a:extLst>
          </p:cNvPr>
          <p:cNvCxnSpPr>
            <a:cxnSpLocks/>
          </p:cNvCxnSpPr>
          <p:nvPr/>
        </p:nvCxnSpPr>
        <p:spPr>
          <a:xfrm flipV="1">
            <a:off x="6522787" y="3553772"/>
            <a:ext cx="2451535" cy="1980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7750CE9-B324-4279-BD37-8D29E9089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05"/>
          <a:stretch/>
        </p:blipFill>
        <p:spPr>
          <a:xfrm>
            <a:off x="184881" y="2131132"/>
            <a:ext cx="4340569" cy="36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2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0B686-0CA7-451D-AB72-B3F25254F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dirty="0"/>
              <a:t>Source: Shell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445BF-1039-4582-89A5-8E748A19A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5B0E6-4E08-42D9-9C3B-8DE42D0F1BA9}"/>
              </a:ext>
            </a:extLst>
          </p:cNvPr>
          <p:cNvSpPr/>
          <p:nvPr/>
        </p:nvSpPr>
        <p:spPr>
          <a:xfrm>
            <a:off x="345440" y="253611"/>
            <a:ext cx="250371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A1A22B-3CEF-45E1-AD0A-453C986C4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94" y="253611"/>
            <a:ext cx="7664707" cy="583451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79F73CC-BE6B-4CF0-BF6D-1DE16ACD2977}"/>
              </a:ext>
            </a:extLst>
          </p:cNvPr>
          <p:cNvSpPr/>
          <p:nvPr/>
        </p:nvSpPr>
        <p:spPr>
          <a:xfrm>
            <a:off x="8641833" y="5443915"/>
            <a:ext cx="879239" cy="59001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0B686-0CA7-451D-AB72-B3F25254F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dirty="0"/>
              <a:t>Source: Shell, Global Energy Monitor, IEEFA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445BF-1039-4582-89A5-8E748A19A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72817-DB6E-4B06-92C2-3406B92F66EC}"/>
              </a:ext>
            </a:extLst>
          </p:cNvPr>
          <p:cNvSpPr txBox="1"/>
          <p:nvPr/>
        </p:nvSpPr>
        <p:spPr>
          <a:xfrm>
            <a:off x="656771" y="253611"/>
            <a:ext cx="1019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2060"/>
                </a:solidFill>
              </a:rPr>
              <a:t>Demand Growth Depends on LNG Affordability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5B0E6-4E08-42D9-9C3B-8DE42D0F1BA9}"/>
              </a:ext>
            </a:extLst>
          </p:cNvPr>
          <p:cNvSpPr/>
          <p:nvPr/>
        </p:nvSpPr>
        <p:spPr>
          <a:xfrm>
            <a:off x="345440" y="253611"/>
            <a:ext cx="250371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8D0EDC-34CC-4C00-BACD-E9F212B0C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0" b="7168"/>
          <a:stretch/>
        </p:blipFill>
        <p:spPr>
          <a:xfrm>
            <a:off x="1750047" y="1213813"/>
            <a:ext cx="8691903" cy="44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0B686-0CA7-451D-AB72-B3F25254F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dirty="0"/>
              <a:t>Source: Shell, Global Energy Monitor, IEEFA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445BF-1039-4582-89A5-8E748A19A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72817-DB6E-4B06-92C2-3406B92F66EC}"/>
              </a:ext>
            </a:extLst>
          </p:cNvPr>
          <p:cNvSpPr txBox="1"/>
          <p:nvPr/>
        </p:nvSpPr>
        <p:spPr>
          <a:xfrm>
            <a:off x="656771" y="253611"/>
            <a:ext cx="9373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Buyers May Be Crowded Out of the Market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5B0E6-4E08-42D9-9C3B-8DE42D0F1BA9}"/>
              </a:ext>
            </a:extLst>
          </p:cNvPr>
          <p:cNvSpPr/>
          <p:nvPr/>
        </p:nvSpPr>
        <p:spPr>
          <a:xfrm>
            <a:off x="345440" y="253611"/>
            <a:ext cx="250371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9B0B12-5AB4-4312-B488-9C53268207A9}"/>
              </a:ext>
            </a:extLst>
          </p:cNvPr>
          <p:cNvSpPr txBox="1">
            <a:spLocks/>
          </p:cNvSpPr>
          <p:nvPr/>
        </p:nvSpPr>
        <p:spPr>
          <a:xfrm>
            <a:off x="8618623" y="1586395"/>
            <a:ext cx="3199038" cy="190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Price-sensitive buyers in Asia could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be forced out of LNG markets for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several years,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exacerbating energy insecurity and heightening stranded asset risks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0BD34BE-7232-4093-8CF0-C7AE2C300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253345"/>
              </p:ext>
            </p:extLst>
          </p:nvPr>
        </p:nvGraphicFramePr>
        <p:xfrm>
          <a:off x="289498" y="1149543"/>
          <a:ext cx="7833302" cy="494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91781FA-B880-4B4D-A244-7FC41D47D71C}"/>
              </a:ext>
            </a:extLst>
          </p:cNvPr>
          <p:cNvSpPr txBox="1"/>
          <p:nvPr/>
        </p:nvSpPr>
        <p:spPr>
          <a:xfrm rot="18030685">
            <a:off x="1794018" y="4646328"/>
            <a:ext cx="143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Bangladesh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163DEE-549F-4C09-80C1-03FF754D7397}"/>
              </a:ext>
            </a:extLst>
          </p:cNvPr>
          <p:cNvSpPr txBox="1"/>
          <p:nvPr/>
        </p:nvSpPr>
        <p:spPr>
          <a:xfrm rot="18030685">
            <a:off x="2646993" y="4382339"/>
            <a:ext cx="143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Indonesia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9E7C0B-6F46-4618-AD66-3AEDB7E6E9A6}"/>
              </a:ext>
            </a:extLst>
          </p:cNvPr>
          <p:cNvSpPr txBox="1"/>
          <p:nvPr/>
        </p:nvSpPr>
        <p:spPr>
          <a:xfrm rot="18030685">
            <a:off x="3526818" y="4286696"/>
            <a:ext cx="143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Malaysia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E8094E-6EBC-496E-893B-FF3785EA3F2B}"/>
              </a:ext>
            </a:extLst>
          </p:cNvPr>
          <p:cNvSpPr txBox="1"/>
          <p:nvPr/>
        </p:nvSpPr>
        <p:spPr>
          <a:xfrm rot="18030685">
            <a:off x="4331975" y="4191053"/>
            <a:ext cx="143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Myanmar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153FBC-5EC0-4A92-875F-0C852CD7A67F}"/>
              </a:ext>
            </a:extLst>
          </p:cNvPr>
          <p:cNvSpPr txBox="1"/>
          <p:nvPr/>
        </p:nvSpPr>
        <p:spPr>
          <a:xfrm rot="18030685">
            <a:off x="5232189" y="3560123"/>
            <a:ext cx="143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Pakistan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540741-4960-4AA6-869E-E85E059A8E27}"/>
              </a:ext>
            </a:extLst>
          </p:cNvPr>
          <p:cNvSpPr txBox="1"/>
          <p:nvPr/>
        </p:nvSpPr>
        <p:spPr>
          <a:xfrm rot="18030685">
            <a:off x="6156291" y="3079765"/>
            <a:ext cx="143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Thailand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7130BD-C374-4814-88F4-0959E2402C93}"/>
              </a:ext>
            </a:extLst>
          </p:cNvPr>
          <p:cNvSpPr txBox="1"/>
          <p:nvPr/>
        </p:nvSpPr>
        <p:spPr>
          <a:xfrm rot="18030685">
            <a:off x="7021988" y="2188543"/>
            <a:ext cx="143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India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D0A41E-4254-4FE5-A13D-E6F98FA36F91}"/>
              </a:ext>
            </a:extLst>
          </p:cNvPr>
          <p:cNvSpPr/>
          <p:nvPr/>
        </p:nvSpPr>
        <p:spPr>
          <a:xfrm>
            <a:off x="8500053" y="4112430"/>
            <a:ext cx="36058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Price spikes and supply disruptions resulting from the Russia-Ukraine crisis have strengthened the economic case against LNG imports in Asia.</a:t>
            </a:r>
          </a:p>
        </p:txBody>
      </p:sp>
    </p:spTree>
    <p:extLst>
      <p:ext uri="{BB962C8B-B14F-4D97-AF65-F5344CB8AC3E}">
        <p14:creationId xmlns:p14="http://schemas.microsoft.com/office/powerpoint/2010/main" val="31541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20" grpId="0" uiExpand="1">
        <p:bldSub>
          <a:bldChart bld="series"/>
        </p:bldSub>
      </p:bldGraphic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265AE5E-163B-48C9-8121-B60ABC135A0B}"/>
              </a:ext>
            </a:extLst>
          </p:cNvPr>
          <p:cNvSpPr/>
          <p:nvPr/>
        </p:nvSpPr>
        <p:spPr>
          <a:xfrm>
            <a:off x="476710" y="1548526"/>
            <a:ext cx="5002450" cy="2957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EABF5-93F0-4DCD-B71D-0DC114A1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11" y="322178"/>
            <a:ext cx="5619291" cy="1485771"/>
          </a:xfrm>
        </p:spPr>
        <p:txBody>
          <a:bodyPr/>
          <a:lstStyle/>
          <a:p>
            <a:pPr algn="l"/>
            <a:r>
              <a:rPr lang="en-US" sz="4000" dirty="0"/>
              <a:t>Russia Is a Key Player in Global Energy Markets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AB803-CEB4-431A-894E-2791E7D10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1EE7D-998C-46D4-82E0-5684B2200F4C}"/>
              </a:ext>
            </a:extLst>
          </p:cNvPr>
          <p:cNvSpPr/>
          <p:nvPr/>
        </p:nvSpPr>
        <p:spPr>
          <a:xfrm>
            <a:off x="476709" y="365649"/>
            <a:ext cx="175602" cy="1010663"/>
          </a:xfrm>
          <a:prstGeom prst="rect">
            <a:avLst/>
          </a:prstGeom>
          <a:solidFill>
            <a:srgbClr val="08568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s://www.eia.gov/international/content/analysis/countries_long/Russia/images/gas_exports.png">
            <a:extLst>
              <a:ext uri="{FF2B5EF4-FFF2-40B4-BE49-F238E27FC236}">
                <a16:creationId xmlns:a16="http://schemas.microsoft.com/office/drawing/2014/main" id="{004B7D0A-70A3-48AF-80B9-A3D8D064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98" y="115114"/>
            <a:ext cx="618172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9F15605-5D14-4CF9-BC65-35048700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10" y="1565777"/>
            <a:ext cx="4887282" cy="2600871"/>
          </a:xfrm>
        </p:spPr>
        <p:txBody>
          <a:bodyPr/>
          <a:lstStyle/>
          <a:p>
            <a:r>
              <a:rPr lang="en-US" b="1" i="1" dirty="0"/>
              <a:t>Largest</a:t>
            </a:r>
            <a:r>
              <a:rPr lang="en-US" dirty="0"/>
              <a:t> gas exporter.</a:t>
            </a:r>
          </a:p>
          <a:p>
            <a:pPr lvl="1"/>
            <a:r>
              <a:rPr lang="en-US" dirty="0"/>
              <a:t>~34% of European gas supply from Russia.</a:t>
            </a:r>
          </a:p>
          <a:p>
            <a:r>
              <a:rPr lang="en-US" dirty="0"/>
              <a:t>Second largest natural gas producer.</a:t>
            </a:r>
          </a:p>
          <a:p>
            <a:r>
              <a:rPr lang="en-US" dirty="0"/>
              <a:t>Third largest oil producer.</a:t>
            </a:r>
          </a:p>
          <a:p>
            <a:r>
              <a:rPr lang="en-US" dirty="0"/>
              <a:t>Sixth largest coal producer.</a:t>
            </a:r>
          </a:p>
          <a:p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E1B2D25-59B6-4786-BF31-9787BBFBEA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1878" y="6353949"/>
            <a:ext cx="4887282" cy="388937"/>
          </a:xfrm>
        </p:spPr>
        <p:txBody>
          <a:bodyPr/>
          <a:lstStyle/>
          <a:p>
            <a:r>
              <a:rPr lang="en-US" i="1" dirty="0"/>
              <a:t>Source: EIA, BP Statistical Review of World Energy 2021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0575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BF5375-3249-4F46-B9B2-8CEB71306C2A}"/>
              </a:ext>
            </a:extLst>
          </p:cNvPr>
          <p:cNvSpPr/>
          <p:nvPr/>
        </p:nvSpPr>
        <p:spPr>
          <a:xfrm>
            <a:off x="6888443" y="2020626"/>
            <a:ext cx="4883409" cy="27304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C4332-566E-4DE2-AF2E-7A1F024522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dirty="0"/>
              <a:t>Source: Bruegel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7625A-4785-4913-8D0E-42E90D5697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D5AB1-5AE6-4B5A-BF20-3475CAC9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48" y="1508287"/>
            <a:ext cx="6152041" cy="44916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AF75512-DD1E-4C50-8801-5729503F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51" y="307697"/>
            <a:ext cx="4883409" cy="1485771"/>
          </a:xfrm>
        </p:spPr>
        <p:txBody>
          <a:bodyPr/>
          <a:lstStyle/>
          <a:p>
            <a:pPr algn="l"/>
            <a:r>
              <a:rPr lang="en-US" sz="4000" dirty="0"/>
              <a:t>EU Imports of Russian Gas Disrupted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38034-3B19-4866-B549-EFDCE110DA17}"/>
              </a:ext>
            </a:extLst>
          </p:cNvPr>
          <p:cNvSpPr/>
          <p:nvPr/>
        </p:nvSpPr>
        <p:spPr>
          <a:xfrm>
            <a:off x="420148" y="351168"/>
            <a:ext cx="175602" cy="1010663"/>
          </a:xfrm>
          <a:prstGeom prst="rect">
            <a:avLst/>
          </a:prstGeom>
          <a:solidFill>
            <a:srgbClr val="08568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D8CE64-9BF6-45A7-A7EE-55DDAD7A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44" y="2134679"/>
            <a:ext cx="4736314" cy="3109929"/>
          </a:xfrm>
        </p:spPr>
        <p:txBody>
          <a:bodyPr/>
          <a:lstStyle/>
          <a:p>
            <a:r>
              <a:rPr lang="en-US" dirty="0"/>
              <a:t>Following Russian invasion: </a:t>
            </a:r>
          </a:p>
          <a:p>
            <a:pPr lvl="1"/>
            <a:r>
              <a:rPr lang="en-US" dirty="0"/>
              <a:t>EU plans to cut imports from Russia (</a:t>
            </a:r>
            <a:r>
              <a:rPr lang="en-US" i="1" dirty="0"/>
              <a:t>155 </a:t>
            </a:r>
            <a:r>
              <a:rPr lang="en-US" i="1" dirty="0" err="1"/>
              <a:t>Bcm</a:t>
            </a:r>
            <a:r>
              <a:rPr lang="en-US" dirty="0"/>
              <a:t>) by two-thirds by end-2022.</a:t>
            </a:r>
          </a:p>
          <a:p>
            <a:pPr lvl="1"/>
            <a:r>
              <a:rPr lang="en-US" dirty="0"/>
              <a:t>Mainly by </a:t>
            </a:r>
            <a:r>
              <a:rPr lang="en-US" dirty="0">
                <a:highlight>
                  <a:srgbClr val="FFFF00"/>
                </a:highlight>
              </a:rPr>
              <a:t>increasing LNG imports by </a:t>
            </a:r>
            <a:r>
              <a:rPr lang="en-US" b="1" i="1" dirty="0">
                <a:highlight>
                  <a:srgbClr val="FFFF00"/>
                </a:highlight>
              </a:rPr>
              <a:t>50 </a:t>
            </a:r>
            <a:r>
              <a:rPr lang="en-US" b="1" i="1" dirty="0" err="1">
                <a:highlight>
                  <a:srgbClr val="FFFF00"/>
                </a:highlight>
              </a:rPr>
              <a:t>Bcm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6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CF5CD-A828-449F-A1B5-44FDE44A36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dirty="0"/>
              <a:t>Source: IHS Markit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2FC87-B528-40A9-BB69-721D25C99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052F647-DAE2-4C1F-B941-F4C272CAB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896528"/>
              </p:ext>
            </p:extLst>
          </p:nvPr>
        </p:nvGraphicFramePr>
        <p:xfrm>
          <a:off x="720056" y="0"/>
          <a:ext cx="10190923" cy="611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A30B915-D7C2-4B54-88C6-0F6954EF1104}"/>
              </a:ext>
            </a:extLst>
          </p:cNvPr>
          <p:cNvSpPr txBox="1"/>
          <p:nvPr/>
        </p:nvSpPr>
        <p:spPr>
          <a:xfrm>
            <a:off x="591878" y="1568792"/>
            <a:ext cx="2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Total LNG Traded in 2021: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F1FB58-2EAB-4EC0-9055-74074E268D98}"/>
              </a:ext>
            </a:extLst>
          </p:cNvPr>
          <p:cNvSpPr txBox="1"/>
          <p:nvPr/>
        </p:nvSpPr>
        <p:spPr>
          <a:xfrm>
            <a:off x="982420" y="1854353"/>
            <a:ext cx="240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383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Bcm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804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B51D-93D1-4D6E-B9E9-6E3E3482B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dirty="0"/>
              <a:t>Source: IEA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12108-9B92-4B61-AE89-883110227F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0AD61-55E3-40A1-AB5D-AD39F2E1B7A9}"/>
              </a:ext>
            </a:extLst>
          </p:cNvPr>
          <p:cNvSpPr txBox="1"/>
          <p:nvPr/>
        </p:nvSpPr>
        <p:spPr>
          <a:xfrm>
            <a:off x="656771" y="336059"/>
            <a:ext cx="6409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Prices Determine Destination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3A6EF4-CE7C-45C7-BB88-9F272073B415}"/>
              </a:ext>
            </a:extLst>
          </p:cNvPr>
          <p:cNvSpPr/>
          <p:nvPr/>
        </p:nvSpPr>
        <p:spPr>
          <a:xfrm>
            <a:off x="345440" y="336059"/>
            <a:ext cx="250371" cy="707886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CC31B-E405-46DC-AE81-7B39C6C0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135087"/>
            <a:ext cx="11102320" cy="48561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F6B175-A493-4381-A885-0A0546BFFD8A}"/>
              </a:ext>
            </a:extLst>
          </p:cNvPr>
          <p:cNvSpPr txBox="1"/>
          <p:nvPr/>
        </p:nvSpPr>
        <p:spPr>
          <a:xfrm>
            <a:off x="6373851" y="2967335"/>
            <a:ext cx="245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Asia Spot Price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6F7709-AAF6-4A1E-9997-EAD247B8EC39}"/>
              </a:ext>
            </a:extLst>
          </p:cNvPr>
          <p:cNvSpPr txBox="1"/>
          <p:nvPr/>
        </p:nvSpPr>
        <p:spPr>
          <a:xfrm>
            <a:off x="7405897" y="1595974"/>
            <a:ext cx="339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Europe Spot Price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ED04D-282B-446F-8238-0C59295E9967}"/>
              </a:ext>
            </a:extLst>
          </p:cNvPr>
          <p:cNvSpPr txBox="1"/>
          <p:nvPr/>
        </p:nvSpPr>
        <p:spPr>
          <a:xfrm>
            <a:off x="9637813" y="4481364"/>
            <a:ext cx="245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Henry Hub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BF88A4-C6DD-4C6E-88D6-3AA79A2082CD}"/>
              </a:ext>
            </a:extLst>
          </p:cNvPr>
          <p:cNvCxnSpPr/>
          <p:nvPr/>
        </p:nvCxnSpPr>
        <p:spPr>
          <a:xfrm flipH="1">
            <a:off x="5818148" y="3198167"/>
            <a:ext cx="488384" cy="384019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345865-78AC-4C20-9DBE-CC44A6341E1B}"/>
              </a:ext>
            </a:extLst>
          </p:cNvPr>
          <p:cNvCxnSpPr>
            <a:cxnSpLocks/>
          </p:cNvCxnSpPr>
          <p:nvPr/>
        </p:nvCxnSpPr>
        <p:spPr>
          <a:xfrm>
            <a:off x="9285402" y="2057639"/>
            <a:ext cx="697584" cy="459318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23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C43F5-0696-4FAD-B26F-0C01DBBC1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dirty="0"/>
              <a:t>Source: ICIS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F7081-5655-47E2-B0D3-C4B214D58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F3B18-5A27-47E3-80BC-736B3DEA1214}"/>
              </a:ext>
            </a:extLst>
          </p:cNvPr>
          <p:cNvSpPr txBox="1"/>
          <p:nvPr/>
        </p:nvSpPr>
        <p:spPr>
          <a:xfrm>
            <a:off x="656771" y="373778"/>
            <a:ext cx="5646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Zooming in on the Spread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E10658-D51F-4F50-BAAA-0B064E5FBA68}"/>
              </a:ext>
            </a:extLst>
          </p:cNvPr>
          <p:cNvSpPr/>
          <p:nvPr/>
        </p:nvSpPr>
        <p:spPr>
          <a:xfrm>
            <a:off x="345440" y="373778"/>
            <a:ext cx="250371" cy="707886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https://www.naturalgasintel.com/wp-content/uploads/2022/04/eax-ttf-140422-1.png">
            <a:extLst>
              <a:ext uri="{FF2B5EF4-FFF2-40B4-BE49-F238E27FC236}">
                <a16:creationId xmlns:a16="http://schemas.microsoft.com/office/drawing/2014/main" id="{AF21E119-2EA7-4F20-8D5E-AC0AD1A75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9"/>
          <a:stretch/>
        </p:blipFill>
        <p:spPr bwMode="auto">
          <a:xfrm>
            <a:off x="1703913" y="1077956"/>
            <a:ext cx="9042643" cy="493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8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E9D4711-4F64-4DE4-822B-60747FD01767}"/>
              </a:ext>
            </a:extLst>
          </p:cNvPr>
          <p:cNvSpPr/>
          <p:nvPr/>
        </p:nvSpPr>
        <p:spPr>
          <a:xfrm>
            <a:off x="6952657" y="1565228"/>
            <a:ext cx="3916181" cy="38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47CC2-0699-4EFA-8BFB-9064BF40000C}"/>
              </a:ext>
            </a:extLst>
          </p:cNvPr>
          <p:cNvSpPr/>
          <p:nvPr/>
        </p:nvSpPr>
        <p:spPr>
          <a:xfrm>
            <a:off x="476710" y="1548526"/>
            <a:ext cx="3916181" cy="388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C43F5-0696-4FAD-B26F-0C01DBBC1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dirty="0"/>
              <a:t>Source: Financial Times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F7081-5655-47E2-B0D3-C4B214D58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2" descr="GM250307_22X LNG tanker locations map">
            <a:extLst>
              <a:ext uri="{FF2B5EF4-FFF2-40B4-BE49-F238E27FC236}">
                <a16:creationId xmlns:a16="http://schemas.microsoft.com/office/drawing/2014/main" id="{9F7BC8EC-FDF5-42A6-81F4-C1719D0E6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1"/>
          <a:stretch/>
        </p:blipFill>
        <p:spPr bwMode="auto">
          <a:xfrm>
            <a:off x="5968977" y="2101802"/>
            <a:ext cx="5873720" cy="35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E0D3F7-E92C-4971-AAA8-B9097E8FB468}"/>
              </a:ext>
            </a:extLst>
          </p:cNvPr>
          <p:cNvSpPr txBox="1"/>
          <p:nvPr/>
        </p:nvSpPr>
        <p:spPr>
          <a:xfrm>
            <a:off x="656771" y="345486"/>
            <a:ext cx="11112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Cargoes Head to Europe to Capture High Prices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279F-BE03-4A27-9663-F393A7D5C879}"/>
              </a:ext>
            </a:extLst>
          </p:cNvPr>
          <p:cNvSpPr/>
          <p:nvPr/>
        </p:nvSpPr>
        <p:spPr>
          <a:xfrm>
            <a:off x="345440" y="345486"/>
            <a:ext cx="250371" cy="707886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78376F-097B-479F-B917-C0D36888AC24}"/>
              </a:ext>
            </a:extLst>
          </p:cNvPr>
          <p:cNvSpPr/>
          <p:nvPr/>
        </p:nvSpPr>
        <p:spPr>
          <a:xfrm>
            <a:off x="1250662" y="2298552"/>
            <a:ext cx="2273266" cy="2031178"/>
          </a:xfrm>
          <a:prstGeom prst="ellipse">
            <a:avLst/>
          </a:prstGeom>
          <a:solidFill>
            <a:srgbClr val="D2E2EE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8F97B-C362-4B74-B888-163B05481604}"/>
              </a:ext>
            </a:extLst>
          </p:cNvPr>
          <p:cNvSpPr txBox="1"/>
          <p:nvPr/>
        </p:nvSpPr>
        <p:spPr>
          <a:xfrm>
            <a:off x="1479349" y="2756006"/>
            <a:ext cx="181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47%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U.S. LNG export to Asia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D214A3-CFCD-475A-9885-49D1C038484B}"/>
              </a:ext>
            </a:extLst>
          </p:cNvPr>
          <p:cNvSpPr txBox="1"/>
          <p:nvPr/>
        </p:nvSpPr>
        <p:spPr>
          <a:xfrm>
            <a:off x="1117478" y="1518473"/>
            <a:ext cx="240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62A77-768C-4791-AEF0-8EBD49A48678}"/>
              </a:ext>
            </a:extLst>
          </p:cNvPr>
          <p:cNvSpPr txBox="1"/>
          <p:nvPr/>
        </p:nvSpPr>
        <p:spPr>
          <a:xfrm>
            <a:off x="7070131" y="1518474"/>
            <a:ext cx="368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24, 2022: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CD49-18AD-4AEB-B076-1A9F7DBFEC0E}"/>
              </a:ext>
            </a:extLst>
          </p:cNvPr>
          <p:cNvCxnSpPr/>
          <p:nvPr/>
        </p:nvCxnSpPr>
        <p:spPr>
          <a:xfrm>
            <a:off x="5109328" y="1282045"/>
            <a:ext cx="0" cy="454372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4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E0D3-A518-4A48-BE01-DE43C2E49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80703"/>
            <a:ext cx="10363200" cy="1432463"/>
          </a:xfrm>
        </p:spPr>
        <p:txBody>
          <a:bodyPr/>
          <a:lstStyle/>
          <a:p>
            <a:r>
              <a:rPr lang="en-US" sz="3600" dirty="0"/>
              <a:t>Response from Asia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CA8BA-31EE-4187-90A0-71C70F7E3D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C43F5-0696-4FAD-B26F-0C01DBBC1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5440" y="6353948"/>
            <a:ext cx="4887282" cy="388937"/>
          </a:xfrm>
        </p:spPr>
        <p:txBody>
          <a:bodyPr/>
          <a:lstStyle/>
          <a:p>
            <a:r>
              <a:rPr lang="en-US" i="1" dirty="0"/>
              <a:t>Source: IHS Markit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F7081-5655-47E2-B0D3-C4B214D58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0CC80A-B2A5-BF42-9BFE-48C125E0F1C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D7A462D-E2D2-4A86-B63C-4864EE5A3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40202"/>
              </p:ext>
            </p:extLst>
          </p:nvPr>
        </p:nvGraphicFramePr>
        <p:xfrm>
          <a:off x="1536569" y="1268030"/>
          <a:ext cx="8762750" cy="467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828425B-F732-4685-B8F8-2E88780B3541}"/>
              </a:ext>
            </a:extLst>
          </p:cNvPr>
          <p:cNvSpPr txBox="1"/>
          <p:nvPr/>
        </p:nvSpPr>
        <p:spPr>
          <a:xfrm>
            <a:off x="656771" y="395016"/>
            <a:ext cx="6723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Exiting Spot Markets </a:t>
            </a:r>
            <a:r>
              <a:rPr kumimoji="0" lang="en-US" sz="40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En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Masse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1AB0DC-5A77-4F6C-AC33-EB273A941C30}"/>
              </a:ext>
            </a:extLst>
          </p:cNvPr>
          <p:cNvSpPr/>
          <p:nvPr/>
        </p:nvSpPr>
        <p:spPr>
          <a:xfrm>
            <a:off x="345440" y="395016"/>
            <a:ext cx="250371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663280"/>
      </p:ext>
    </p:extLst>
  </p:cSld>
  <p:clrMapOvr>
    <a:masterClrMapping/>
  </p:clrMapOvr>
</p:sld>
</file>

<file path=ppt/theme/theme1.xml><?xml version="1.0" encoding="utf-8"?>
<a:theme xmlns:a="http://schemas.openxmlformats.org/drawingml/2006/main" name="Updated-IEEFA_standard_11-18">
  <a:themeElements>
    <a:clrScheme name="IEEFA-Aug18">
      <a:dk1>
        <a:srgbClr val="000000"/>
      </a:dk1>
      <a:lt1>
        <a:srgbClr val="FFFFFF"/>
      </a:lt1>
      <a:dk2>
        <a:srgbClr val="5F5F5F"/>
      </a:dk2>
      <a:lt2>
        <a:srgbClr val="F3E8D3"/>
      </a:lt2>
      <a:accent1>
        <a:srgbClr val="08568C"/>
      </a:accent1>
      <a:accent2>
        <a:srgbClr val="E4C753"/>
      </a:accent2>
      <a:accent3>
        <a:srgbClr val="86AF6B"/>
      </a:accent3>
      <a:accent4>
        <a:srgbClr val="80ACD3"/>
      </a:accent4>
      <a:accent5>
        <a:srgbClr val="E39C41"/>
      </a:accent5>
      <a:accent6>
        <a:srgbClr val="D96650"/>
      </a:accent6>
      <a:hlink>
        <a:srgbClr val="10578A"/>
      </a:hlink>
      <a:folHlink>
        <a:srgbClr val="10578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dated-IEEFA_standard_11-18" id="{5C7946E4-DC01-C04F-A94F-07D9A981A5FF}" vid="{58E4EECE-DB94-C64A-8BF7-A3BC52BCB5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Updated-IEEFA_standard_11-18</Template>
  <TotalTime>17592</TotalTime>
  <Words>404</Words>
  <Application>Microsoft Macintosh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Condensed</vt:lpstr>
      <vt:lpstr>Wingdings</vt:lpstr>
      <vt:lpstr>Updated-IEEFA_standard_11-18</vt:lpstr>
      <vt:lpstr>The Ukraine Crisis and its Impact On Global LNG Markets</vt:lpstr>
      <vt:lpstr>Russia Is a Key Player in Global Energy Markets</vt:lpstr>
      <vt:lpstr>EU Imports of Russian Gas Disrupted</vt:lpstr>
      <vt:lpstr>PowerPoint Presentation</vt:lpstr>
      <vt:lpstr>PowerPoint Presentation</vt:lpstr>
      <vt:lpstr>PowerPoint Presentation</vt:lpstr>
      <vt:lpstr>PowerPoint Presentation</vt:lpstr>
      <vt:lpstr>Response from 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 Coal  Outlook 2018:</dc:title>
  <dc:creator>Maura McGrath Kristoff</dc:creator>
  <cp:lastModifiedBy>Vivienne Heston</cp:lastModifiedBy>
  <cp:revision>60</cp:revision>
  <dcterms:created xsi:type="dcterms:W3CDTF">2018-11-30T21:07:04Z</dcterms:created>
  <dcterms:modified xsi:type="dcterms:W3CDTF">2022-06-09T21:25:47Z</dcterms:modified>
</cp:coreProperties>
</file>